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E7AA61BE-C1A5-4BE2-BA48-7CEE92C76100}">
          <p14:sldIdLst>
            <p14:sldId id="256"/>
            <p14:sldId id="257"/>
            <p14:sldId id="258"/>
            <p14:sldId id="260"/>
            <p14:sldId id="259"/>
            <p14:sldId id="263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9C2FC-FFFE-4AA3-BA05-18091D0A31B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409C5-8480-4A55-A343-CCDD53E0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74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09C5-8480-4A55-A343-CCDD53E033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63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0B69-55DE-4309-8E66-C5E079A2DD2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9693-3CD2-40D7-913D-07792D2D3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xYZkj2FPe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15" y="533400"/>
            <a:ext cx="8104598" cy="540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Quarks 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099" y="5334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Sarah Newton and Samantha Arkin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Weak Interactions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Beta decay and Inverse decay are used in medical applications such as PET (positron emission tomography) and neutrino detection</a:t>
            </a:r>
          </a:p>
          <a:p>
            <a:r>
              <a:rPr lang="en-US" dirty="0" smtClean="0"/>
              <a:t>Transformation of flavor happens to every quark but each quark has a preference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745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Strong Interactions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Quarks posses a color charge</a:t>
            </a:r>
          </a:p>
          <a:p>
            <a:pPr lvl="1"/>
            <a:r>
              <a:rPr lang="en-US" dirty="0" smtClean="0"/>
              <a:t>Blue, Green, and Red</a:t>
            </a:r>
          </a:p>
          <a:p>
            <a:pPr lvl="1"/>
            <a:r>
              <a:rPr lang="en-US" dirty="0" smtClean="0"/>
              <a:t>Antiblue, Antigreen, and Antired</a:t>
            </a:r>
          </a:p>
          <a:p>
            <a:pPr lvl="1"/>
            <a:r>
              <a:rPr lang="en-US" dirty="0" smtClean="0"/>
              <a:t>Every quark carries a color and every antiquark carries an anticolor</a:t>
            </a:r>
          </a:p>
          <a:p>
            <a:r>
              <a:rPr lang="en-US" dirty="0" smtClean="0"/>
              <a:t>System of attraction and repulsion</a:t>
            </a:r>
          </a:p>
          <a:p>
            <a:pPr lvl="1"/>
            <a:r>
              <a:rPr lang="en-US" dirty="0" smtClean="0"/>
              <a:t>Different combinations of the three colors are called strong interaction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363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Mass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quark mass</a:t>
            </a:r>
          </a:p>
          <a:p>
            <a:pPr lvl="1"/>
            <a:r>
              <a:rPr lang="en-US" dirty="0" smtClean="0"/>
              <a:t>The mass of the quark itself</a:t>
            </a:r>
            <a:endParaRPr lang="es-ES" dirty="0" smtClean="0"/>
          </a:p>
          <a:p>
            <a:r>
              <a:rPr lang="en-US" dirty="0" smtClean="0"/>
              <a:t>Constituent quark mass</a:t>
            </a:r>
          </a:p>
          <a:p>
            <a:pPr lvl="1"/>
            <a:r>
              <a:rPr lang="en-US" dirty="0" smtClean="0"/>
              <a:t>Current quark mass plus the mass of the gluon field surrounding the quarks</a:t>
            </a:r>
          </a:p>
          <a:p>
            <a:r>
              <a:rPr lang="en-US" dirty="0" smtClean="0"/>
              <a:t>Hadron’s mass is from the gluons that bind the constituent quarks</a:t>
            </a:r>
          </a:p>
          <a:p>
            <a:r>
              <a:rPr lang="en-US" dirty="0" smtClean="0"/>
              <a:t>Gluons are inherently massless, but have energy</a:t>
            </a:r>
          </a:p>
        </p:txBody>
      </p:sp>
    </p:spTree>
    <p:extLst>
      <p:ext uri="{BB962C8B-B14F-4D97-AF65-F5344CB8AC3E}">
        <p14:creationId xmlns:p14="http://schemas.microsoft.com/office/powerpoint/2010/main" xmlns="" val="20156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458" b="99219" l="533" r="100000">
                        <a14:foregroundMark x1="16163" y1="63802" x2="16163" y2="63802"/>
                        <a14:foregroundMark x1="15453" y1="88802" x2="15453" y2="88802"/>
                        <a14:foregroundMark x1="37300" y1="19271" x2="37300" y2="19271"/>
                        <a14:foregroundMark x1="48490" y1="22656" x2="48490" y2="22656"/>
                        <a14:foregroundMark x1="57726" y1="22135" x2="57726" y2="22135"/>
                        <a14:foregroundMark x1="44583" y1="15885" x2="44583" y2="15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24688" cy="479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545812"/>
            <a:ext cx="633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howcard Gothic" pitchFamily="82" charset="0"/>
              </a:rPr>
              <a:t>Properties of quarks</a:t>
            </a:r>
            <a:endParaRPr lang="es-ES" sz="3200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5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Interacting Quarks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gluon is transferred to a quark a color changes in both</a:t>
            </a:r>
          </a:p>
          <a:p>
            <a:r>
              <a:rPr lang="en-US" dirty="0" smtClean="0"/>
              <a:t>Gluons are able to emit and absorb other gluons</a:t>
            </a:r>
          </a:p>
          <a:p>
            <a:pPr lvl="1"/>
            <a:r>
              <a:rPr lang="en-US" dirty="0" smtClean="0"/>
              <a:t>Causes </a:t>
            </a:r>
            <a:r>
              <a:rPr lang="en-US" dirty="0" err="1" smtClean="0"/>
              <a:t>asympotic</a:t>
            </a:r>
            <a:r>
              <a:rPr lang="en-US" dirty="0" smtClean="0"/>
              <a:t> freedom</a:t>
            </a:r>
          </a:p>
          <a:p>
            <a:pPr lvl="2"/>
            <a:r>
              <a:rPr lang="en-US" dirty="0" smtClean="0"/>
              <a:t>Quarks coming closer to each other, while the chromodynamics binding force between them weakens</a:t>
            </a:r>
          </a:p>
          <a:p>
            <a:pPr lvl="2"/>
            <a:r>
              <a:rPr lang="en-US" dirty="0" smtClean="0"/>
              <a:t>As distance increases the binding force strengths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731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Sea Quarks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Hadrons that contribute to their quantum numbers contain virtual quark-antiquarks called </a:t>
            </a:r>
            <a:r>
              <a:rPr lang="en-US" b="1" dirty="0" smtClean="0"/>
              <a:t>Sea Quarks</a:t>
            </a:r>
          </a:p>
          <a:p>
            <a:r>
              <a:rPr lang="en-US" dirty="0" smtClean="0"/>
              <a:t>Form when a  gluon of the hadron’s color field splits</a:t>
            </a:r>
          </a:p>
          <a:p>
            <a:r>
              <a:rPr lang="en-US" dirty="0" smtClean="0"/>
              <a:t>Much less stable than their valence counterparts</a:t>
            </a:r>
          </a:p>
          <a:p>
            <a:r>
              <a:rPr lang="en-US" dirty="0" smtClean="0"/>
              <a:t>Can hadronize into baryonic or mesonic particles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621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45" y="930928"/>
            <a:ext cx="8102600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5" y="-304800"/>
            <a:ext cx="8229600" cy="3810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Showcard Gothic" pitchFamily="82" charset="0"/>
                <a:cs typeface="Shruti" pitchFamily="34" charset="0"/>
              </a:rPr>
              <a:t>The END</a:t>
            </a:r>
            <a:br>
              <a:rPr lang="en-US" sz="8800" dirty="0" smtClean="0">
                <a:solidFill>
                  <a:schemeClr val="bg1"/>
                </a:solidFill>
                <a:latin typeface="Showcard Gothic" pitchFamily="82" charset="0"/>
                <a:cs typeface="Shruti" pitchFamily="34" charset="0"/>
              </a:rPr>
            </a:br>
            <a:endParaRPr lang="en-US" sz="8800" dirty="0">
              <a:solidFill>
                <a:schemeClr val="bg1"/>
              </a:solidFill>
              <a:latin typeface="Showcard Gothic" pitchFamily="82" charset="0"/>
              <a:cs typeface="Shrut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7485" y="6248400"/>
            <a:ext cx="289592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http://youtu.be/xYZkj2FPeoc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3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Showcard Gothic" pitchFamily="82" charset="0"/>
                <a:cs typeface="Aharoni" pitchFamily="2" charset="-79"/>
              </a:rPr>
              <a:t>A little background</a:t>
            </a:r>
            <a:endParaRPr lang="en-US" sz="4000" dirty="0">
              <a:latin typeface="Showcard Gothic" pitchFamily="8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cs typeface="Times New Roman" pitchFamily="18" charset="0"/>
              </a:rPr>
              <a:t>Murray Gell-Mann and George </a:t>
            </a:r>
            <a:r>
              <a:rPr lang="de-DE" dirty="0" smtClean="0">
                <a:cs typeface="Times New Roman" pitchFamily="18" charset="0"/>
              </a:rPr>
              <a:t>Zweig discovered that particle are made of 3 base particles</a:t>
            </a:r>
          </a:p>
          <a:p>
            <a:r>
              <a:rPr lang="de-DE" dirty="0" smtClean="0">
                <a:cs typeface="Times New Roman" pitchFamily="18" charset="0"/>
              </a:rPr>
              <a:t>Called elementary particles</a:t>
            </a:r>
          </a:p>
          <a:p>
            <a:r>
              <a:rPr lang="de-DE" dirty="0" smtClean="0">
                <a:cs typeface="Times New Roman" pitchFamily="18" charset="0"/>
              </a:rPr>
              <a:t>Protons and neutrons are made of </a:t>
            </a:r>
          </a:p>
          <a:p>
            <a:pPr marL="0" indent="0">
              <a:buNone/>
            </a:pPr>
            <a:r>
              <a:rPr lang="de-DE" dirty="0" smtClean="0">
                <a:cs typeface="Times New Roman" pitchFamily="18" charset="0"/>
              </a:rPr>
              <a:t>Quarks</a:t>
            </a:r>
          </a:p>
          <a:p>
            <a:r>
              <a:rPr lang="de-DE" dirty="0" smtClean="0">
                <a:cs typeface="Times New Roman" pitchFamily="18" charset="0"/>
              </a:rPr>
              <a:t>Quarks are classified into 6 </a:t>
            </a:r>
          </a:p>
          <a:p>
            <a:pPr marL="0" indent="0">
              <a:buNone/>
            </a:pPr>
            <a:r>
              <a:rPr lang="de-DE" dirty="0" smtClean="0">
                <a:cs typeface="Times New Roman" pitchFamily="18" charset="0"/>
              </a:rPr>
              <a:t>Catagories called </a:t>
            </a:r>
            <a:r>
              <a:rPr lang="en-US" dirty="0" smtClean="0"/>
              <a:t>“flavors</a:t>
            </a:r>
            <a:r>
              <a:rPr lang="en-US" dirty="0"/>
              <a:t>”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2158" y="3124200"/>
            <a:ext cx="1909440" cy="273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152400"/>
            <a:ext cx="1395757" cy="19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Showcard Gothic" pitchFamily="82" charset="0"/>
              </a:rPr>
              <a:t>The 6 “Flavors” of quarks </a:t>
            </a:r>
            <a:endParaRPr lang="en-US" sz="4000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72000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up quark</a:t>
            </a:r>
            <a:r>
              <a:rPr lang="en-US" sz="1800" dirty="0"/>
              <a:t> or </a:t>
            </a:r>
            <a:r>
              <a:rPr lang="en-US" sz="1800" b="1" dirty="0"/>
              <a:t>u </a:t>
            </a:r>
            <a:r>
              <a:rPr lang="en-US" sz="1800" b="1" dirty="0" smtClean="0"/>
              <a:t>quark </a:t>
            </a:r>
            <a:r>
              <a:rPr lang="en-US" sz="1800" dirty="0" smtClean="0"/>
              <a:t>is the lightest quark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The </a:t>
            </a:r>
            <a:r>
              <a:rPr lang="en-US" sz="1800" b="1" dirty="0"/>
              <a:t>down quark</a:t>
            </a:r>
            <a:r>
              <a:rPr lang="en-US" sz="1800" dirty="0"/>
              <a:t> or </a:t>
            </a:r>
            <a:r>
              <a:rPr lang="en-US" sz="1800" b="1" dirty="0"/>
              <a:t>d quark</a:t>
            </a:r>
            <a:r>
              <a:rPr lang="en-US" sz="1800" dirty="0"/>
              <a:t> </a:t>
            </a:r>
            <a:r>
              <a:rPr lang="en-US" sz="1800" dirty="0" smtClean="0"/>
              <a:t>is </a:t>
            </a:r>
            <a:r>
              <a:rPr lang="en-US" sz="1800" dirty="0"/>
              <a:t>the </a:t>
            </a:r>
            <a:r>
              <a:rPr lang="en-US" sz="1800" dirty="0" smtClean="0"/>
              <a:t>second-lightest quark</a:t>
            </a:r>
          </a:p>
          <a:p>
            <a:r>
              <a:rPr lang="en-US" sz="1800" dirty="0"/>
              <a:t>The </a:t>
            </a:r>
            <a:r>
              <a:rPr lang="en-US" sz="1800" b="1" dirty="0"/>
              <a:t>strange quark</a:t>
            </a:r>
            <a:r>
              <a:rPr lang="en-US" sz="1800" dirty="0"/>
              <a:t> or </a:t>
            </a:r>
            <a:r>
              <a:rPr lang="en-US" sz="1800" b="1" dirty="0"/>
              <a:t>s </a:t>
            </a:r>
            <a:r>
              <a:rPr lang="en-US" sz="1800" b="1" dirty="0" smtClean="0"/>
              <a:t>quark</a:t>
            </a:r>
            <a:r>
              <a:rPr lang="en-US" sz="1800" dirty="0" smtClean="0"/>
              <a:t> </a:t>
            </a:r>
            <a:r>
              <a:rPr lang="en-US" sz="1800" dirty="0"/>
              <a:t>is the third-lightest </a:t>
            </a:r>
            <a:r>
              <a:rPr lang="en-US" sz="1800" dirty="0" smtClean="0"/>
              <a:t>quark</a:t>
            </a:r>
          </a:p>
          <a:p>
            <a:r>
              <a:rPr lang="en-US" sz="1800" dirty="0"/>
              <a:t>The </a:t>
            </a:r>
            <a:r>
              <a:rPr lang="en-US" sz="1800" b="1" dirty="0"/>
              <a:t>charm quark</a:t>
            </a:r>
            <a:r>
              <a:rPr lang="en-US" sz="1800" dirty="0"/>
              <a:t> or </a:t>
            </a:r>
            <a:r>
              <a:rPr lang="en-US" sz="1800" b="1" dirty="0"/>
              <a:t>c quark</a:t>
            </a:r>
            <a:r>
              <a:rPr lang="en-US" sz="1800" dirty="0"/>
              <a:t> </a:t>
            </a:r>
            <a:r>
              <a:rPr lang="en-US" sz="1800" dirty="0" smtClean="0"/>
              <a:t>is </a:t>
            </a:r>
            <a:r>
              <a:rPr lang="en-US" sz="1800" dirty="0"/>
              <a:t>the third </a:t>
            </a:r>
            <a:r>
              <a:rPr lang="en-US" sz="1800" dirty="0" smtClean="0"/>
              <a:t>heaviest quark </a:t>
            </a:r>
          </a:p>
          <a:p>
            <a:r>
              <a:rPr lang="en-US" sz="1800" dirty="0"/>
              <a:t>The </a:t>
            </a:r>
            <a:r>
              <a:rPr lang="en-US" sz="1800" b="1" dirty="0"/>
              <a:t>top quark</a:t>
            </a:r>
            <a:r>
              <a:rPr lang="en-US" sz="1800" dirty="0"/>
              <a:t>, also known as the </a:t>
            </a:r>
            <a:r>
              <a:rPr lang="en-US" sz="1800" b="1" dirty="0"/>
              <a:t>t quark</a:t>
            </a:r>
            <a:r>
              <a:rPr lang="en-US" sz="1800" dirty="0"/>
              <a:t> </a:t>
            </a:r>
            <a:r>
              <a:rPr lang="en-US" sz="1800" dirty="0" smtClean="0"/>
              <a:t>or </a:t>
            </a:r>
            <a:r>
              <a:rPr lang="en-US" sz="1800" b="1" dirty="0"/>
              <a:t>truth </a:t>
            </a:r>
            <a:r>
              <a:rPr lang="en-US" sz="1800" b="1" dirty="0" smtClean="0"/>
              <a:t>quark </a:t>
            </a:r>
            <a:r>
              <a:rPr lang="en-US" sz="1800" dirty="0" smtClean="0"/>
              <a:t>is the heaviest of all quarks</a:t>
            </a:r>
          </a:p>
          <a:p>
            <a:r>
              <a:rPr lang="en-US" sz="1800" dirty="0"/>
              <a:t>The </a:t>
            </a:r>
            <a:r>
              <a:rPr lang="en-US" sz="1800" b="1" dirty="0"/>
              <a:t>bottom quark</a:t>
            </a:r>
            <a:r>
              <a:rPr lang="en-US" sz="1800" dirty="0"/>
              <a:t> or </a:t>
            </a:r>
            <a:r>
              <a:rPr lang="en-US" sz="1800" b="1" dirty="0"/>
              <a:t>b </a:t>
            </a:r>
            <a:r>
              <a:rPr lang="en-US" sz="1800" b="1" smtClean="0"/>
              <a:t>quark</a:t>
            </a:r>
            <a:r>
              <a:rPr lang="en-US" sz="1800" smtClean="0"/>
              <a:t>, also </a:t>
            </a:r>
            <a:r>
              <a:rPr lang="en-US" sz="1800" dirty="0"/>
              <a:t>known as the </a:t>
            </a:r>
            <a:r>
              <a:rPr lang="en-US" sz="1800" b="1" dirty="0"/>
              <a:t>beauty quark</a:t>
            </a:r>
            <a:r>
              <a:rPr lang="en-US" sz="1800" dirty="0"/>
              <a:t> </a:t>
            </a:r>
          </a:p>
        </p:txBody>
      </p:sp>
      <p:pic>
        <p:nvPicPr>
          <p:cNvPr id="4" name="Picture 3" descr="http://www.particleadventure.org/images/page-elements/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Electric Charges</a:t>
            </a:r>
            <a:endParaRPr lang="en-US" dirty="0">
              <a:latin typeface="Showcard Gothic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6729807"/>
              </p:ext>
            </p:extLst>
          </p:nvPr>
        </p:nvGraphicFramePr>
        <p:xfrm>
          <a:off x="1447800" y="1600200"/>
          <a:ext cx="6019800" cy="284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09900"/>
                <a:gridCol w="3009900"/>
              </a:tblGrid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Quark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Down Quark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-1/3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Top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-1/3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Strange Quark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-1/3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Charm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08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Antiquarks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quark/anti-top </a:t>
            </a:r>
          </a:p>
          <a:p>
            <a:r>
              <a:rPr lang="en-US" dirty="0" smtClean="0"/>
              <a:t>Bottom quark/anti-bottom</a:t>
            </a:r>
          </a:p>
          <a:p>
            <a:r>
              <a:rPr lang="en-US" dirty="0" smtClean="0"/>
              <a:t>Technically there are 12 quarks</a:t>
            </a:r>
          </a:p>
          <a:p>
            <a:r>
              <a:rPr lang="en-US" dirty="0" smtClean="0"/>
              <a:t>Between these 12 quarks you can create almost anything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/>
          <p:cNvSpPr/>
          <p:nvPr/>
        </p:nvSpPr>
        <p:spPr>
          <a:xfrm>
            <a:off x="762000" y="2605040"/>
            <a:ext cx="1600200" cy="1585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1371600"/>
            <a:ext cx="2057400" cy="707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0400" y="381000"/>
            <a:ext cx="2743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646" y="3886200"/>
            <a:ext cx="196169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87" y="2863728"/>
            <a:ext cx="1470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38600" y="2895600"/>
            <a:ext cx="1371600" cy="4015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886200"/>
            <a:ext cx="2308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21" y="1862898"/>
            <a:ext cx="1470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429000" y="1905000"/>
            <a:ext cx="1447800" cy="409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1295400"/>
            <a:ext cx="2286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All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1000" y="1447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Dark Matter			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8800" dirty="0" smtClean="0"/>
              <a:t>?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301262"/>
            <a:ext cx="5943599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   Known Matter</a:t>
            </a:r>
          </a:p>
          <a:p>
            <a:pPr marL="0" indent="0">
              <a:buNone/>
            </a:pPr>
            <a:r>
              <a:rPr lang="en-US" dirty="0" smtClean="0"/>
              <a:t>    Leptons          	Hadrons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	</a:t>
            </a:r>
            <a:r>
              <a:rPr lang="en-US" dirty="0"/>
              <a:t>Baryons</a:t>
            </a:r>
            <a:r>
              <a:rPr lang="en-US" dirty="0" smtClean="0"/>
              <a:t>	    	</a:t>
            </a:r>
            <a:r>
              <a:rPr lang="en-US" dirty="0"/>
              <a:t>Mesons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 Quarks  		         1 quark +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(or </a:t>
            </a:r>
            <a:r>
              <a:rPr lang="en-US" dirty="0"/>
              <a:t>antiquarks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		antiquark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	 </a:t>
            </a: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105400" y="2314480"/>
            <a:ext cx="762000" cy="58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0400" y="2314480"/>
            <a:ext cx="381000" cy="549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19600" y="3297115"/>
            <a:ext cx="152400" cy="58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1400" y="3297115"/>
            <a:ext cx="166091" cy="58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8" idx="1"/>
          </p:cNvCxnSpPr>
          <p:nvPr/>
        </p:nvCxnSpPr>
        <p:spPr>
          <a:xfrm flipV="1">
            <a:off x="1752600" y="723900"/>
            <a:ext cx="14478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/>
          <p:cNvCxnSpPr/>
          <p:nvPr/>
        </p:nvCxnSpPr>
        <p:spPr>
          <a:xfrm>
            <a:off x="4876800" y="10668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/>
          <p:nvPr/>
        </p:nvCxnSpPr>
        <p:spPr>
          <a:xfrm>
            <a:off x="1562100" y="2079591"/>
            <a:ext cx="0" cy="525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09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Color Charge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Quarks have a color charge </a:t>
            </a:r>
          </a:p>
          <a:p>
            <a:r>
              <a:rPr lang="en-US" dirty="0" smtClean="0"/>
              <a:t>Gluons are color charge carriers </a:t>
            </a:r>
          </a:p>
          <a:p>
            <a:r>
              <a:rPr lang="en-US" dirty="0" smtClean="0"/>
              <a:t>Quarks communicate through gluons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566354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77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Spin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Spin: </a:t>
            </a:r>
            <a:r>
              <a:rPr lang="en-US" sz="2800" i="1" dirty="0" smtClean="0"/>
              <a:t>an intrinsic property of elementary particles, and its directions is an important degree of freedom</a:t>
            </a:r>
          </a:p>
          <a:p>
            <a:r>
              <a:rPr lang="en-US" sz="2800" dirty="0" smtClean="0"/>
              <a:t>Can be represented by a vector that is measured in the unit ħ.</a:t>
            </a:r>
          </a:p>
          <a:p>
            <a:r>
              <a:rPr lang="en-US" sz="2800" dirty="0" smtClean="0"/>
              <a:t>Classified as spin -1/2 particles</a:t>
            </a:r>
          </a:p>
          <a:p>
            <a:r>
              <a:rPr lang="en-US" sz="2800" dirty="0" smtClean="0"/>
              <a:t>Example: an up quark with a spin of +1/2 along the z axis is denoted by u</a:t>
            </a:r>
            <a:endParaRPr lang="es-ES" dirty="0"/>
          </a:p>
        </p:txBody>
      </p:sp>
      <p:sp>
        <p:nvSpPr>
          <p:cNvPr id="4" name="Up Arrow 3"/>
          <p:cNvSpPr/>
          <p:nvPr/>
        </p:nvSpPr>
        <p:spPr>
          <a:xfrm>
            <a:off x="3753395" y="4724400"/>
            <a:ext cx="45719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76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itchFamily="82" charset="0"/>
              </a:rPr>
              <a:t>Weak Interactions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Quarks can transform into another flavor but only through weak interaction</a:t>
            </a:r>
          </a:p>
          <a:p>
            <a:r>
              <a:rPr lang="en-US" dirty="0" smtClean="0"/>
              <a:t>Absorbing a W boson can change any up quark into a down quark and vice versa</a:t>
            </a:r>
          </a:p>
          <a:p>
            <a:r>
              <a:rPr lang="en-US" dirty="0" smtClean="0"/>
              <a:t>Beta decay: a neutron “splits” into a proton</a:t>
            </a:r>
          </a:p>
          <a:p>
            <a:pPr lvl="1"/>
            <a:r>
              <a:rPr lang="en-US" dirty="0" smtClean="0"/>
              <a:t>Occurs when a down quark decays into an up quark by emitting a W boson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613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512</Words>
  <Application>Microsoft Office PowerPoint</Application>
  <PresentationFormat>On-screen Show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Quarks </vt:lpstr>
      <vt:lpstr>A little background</vt:lpstr>
      <vt:lpstr>The 6 “Flavors” of quarks </vt:lpstr>
      <vt:lpstr>Electric Charges</vt:lpstr>
      <vt:lpstr>Antiquarks </vt:lpstr>
      <vt:lpstr>All Matter</vt:lpstr>
      <vt:lpstr>Color Charge</vt:lpstr>
      <vt:lpstr>Spin</vt:lpstr>
      <vt:lpstr>Weak Interactions</vt:lpstr>
      <vt:lpstr>Weak Interactions</vt:lpstr>
      <vt:lpstr>Strong Interactions</vt:lpstr>
      <vt:lpstr>Mass</vt:lpstr>
      <vt:lpstr>Slide 13</vt:lpstr>
      <vt:lpstr>Interacting Quarks</vt:lpstr>
      <vt:lpstr>Sea Quarks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arkinsam000</dc:creator>
  <cp:lastModifiedBy>Matthew Lonsdale</cp:lastModifiedBy>
  <cp:revision>19</cp:revision>
  <dcterms:created xsi:type="dcterms:W3CDTF">2013-05-02T15:17:17Z</dcterms:created>
  <dcterms:modified xsi:type="dcterms:W3CDTF">2013-05-09T20:31:18Z</dcterms:modified>
</cp:coreProperties>
</file>