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46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D78D4F-82B7-401A-A959-D1C97CA02123}" type="datetimeFigureOut">
              <a:rPr lang="en-US" smtClean="0"/>
              <a:pPr/>
              <a:t>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FD6D2B-CA94-42BC-B22A-1CA8D4274F7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D78D4F-82B7-401A-A959-D1C97CA02123}" type="datetimeFigureOut">
              <a:rPr lang="en-US" smtClean="0"/>
              <a:pPr/>
              <a:t>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FD6D2B-CA94-42BC-B22A-1CA8D4274F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D78D4F-82B7-401A-A959-D1C97CA02123}" type="datetimeFigureOut">
              <a:rPr lang="en-US" smtClean="0"/>
              <a:pPr/>
              <a:t>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FD6D2B-CA94-42BC-B22A-1CA8D4274F7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D78D4F-82B7-401A-A959-D1C97CA02123}" type="datetimeFigureOut">
              <a:rPr lang="en-US" smtClean="0"/>
              <a:pPr/>
              <a:t>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FD6D2B-CA94-42BC-B22A-1CA8D4274F7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78D4F-82B7-401A-A959-D1C97CA02123}" type="datetimeFigureOut">
              <a:rPr lang="en-US" smtClean="0"/>
              <a:pPr/>
              <a:t>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FD6D2B-CA94-42BC-B22A-1CA8D4274F7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D78D4F-82B7-401A-A959-D1C97CA02123}" type="datetimeFigureOut">
              <a:rPr lang="en-US" smtClean="0"/>
              <a:pPr/>
              <a:t>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FD6D2B-CA94-42BC-B22A-1CA8D4274F7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D78D4F-82B7-401A-A959-D1C97CA02123}" type="datetimeFigureOut">
              <a:rPr lang="en-US" smtClean="0"/>
              <a:pPr/>
              <a:t>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FD6D2B-CA94-42BC-B22A-1CA8D4274F7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D78D4F-82B7-401A-A959-D1C97CA02123}" type="datetimeFigureOut">
              <a:rPr lang="en-US" smtClean="0"/>
              <a:pPr/>
              <a:t>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FD6D2B-CA94-42BC-B22A-1CA8D4274F7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D78D4F-82B7-401A-A959-D1C97CA02123}" type="datetimeFigureOut">
              <a:rPr lang="en-US" smtClean="0"/>
              <a:pPr/>
              <a:t>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FD6D2B-CA94-42BC-B22A-1CA8D4274F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D78D4F-82B7-401A-A959-D1C97CA02123}" type="datetimeFigureOut">
              <a:rPr lang="en-US" smtClean="0"/>
              <a:pPr/>
              <a:t>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FD6D2B-CA94-42BC-B22A-1CA8D4274F7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D78D4F-82B7-401A-A959-D1C97CA02123}" type="datetimeFigureOut">
              <a:rPr lang="en-US" smtClean="0"/>
              <a:pPr/>
              <a:t>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FD6D2B-CA94-42BC-B22A-1CA8D4274F7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D78D4F-82B7-401A-A959-D1C97CA02123}" type="datetimeFigureOut">
              <a:rPr lang="en-US" smtClean="0"/>
              <a:pPr/>
              <a:t>2/7/2012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FD6D2B-CA94-42BC-B22A-1CA8D4274F7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upload.wikimedia.org/wikipedia/commons/1/1f/Feynmann_Diagram_Gluon_Radiation.sv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n.wikipedia.org/wiki/File:Hadron_colors.sv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File:Hadron_colors.svg"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hyperlink" Target="http://en.wikipedia.org/wiki/File:Quark_colourchange2.png" TargetMode="External"/><Relationship Id="rId3" Type="http://schemas.openxmlformats.org/officeDocument/2006/relationships/image" Target="../media/image6.gif"/><Relationship Id="rId7" Type="http://schemas.openxmlformats.org/officeDocument/2006/relationships/image" Target="../media/image8.png"/><Relationship Id="rId2" Type="http://schemas.openxmlformats.org/officeDocument/2006/relationships/hyperlink" Target="http://en.wikipedia.org/wiki/File:QCD.gif" TargetMode="External"/><Relationship Id="rId1" Type="http://schemas.openxmlformats.org/officeDocument/2006/relationships/slideLayout" Target="../slideLayouts/slideLayout2.xml"/><Relationship Id="rId6" Type="http://schemas.openxmlformats.org/officeDocument/2006/relationships/hyperlink" Target="http://en.wikipedia.org/wiki/File:Quark_colourchange1.png" TargetMode="External"/><Relationship Id="rId5" Type="http://schemas.openxmlformats.org/officeDocument/2006/relationships/image" Target="../media/image7.png"/><Relationship Id="rId4" Type="http://schemas.openxmlformats.org/officeDocument/2006/relationships/hyperlink" Target="http://en.wikipedia.org/wiki/File:Quark_colourchange0.png" TargetMode="External"/><Relationship Id="rId9"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772400" cy="1470025"/>
          </a:xfrm>
        </p:spPr>
        <p:txBody>
          <a:bodyPr>
            <a:noAutofit/>
          </a:bodyPr>
          <a:lstStyle/>
          <a:p>
            <a:r>
              <a:rPr lang="en-US" sz="9600" dirty="0" smtClean="0"/>
              <a:t>Quarks</a:t>
            </a:r>
            <a:endParaRPr lang="en-US" sz="9600" dirty="0"/>
          </a:p>
        </p:txBody>
      </p:sp>
      <p:sp>
        <p:nvSpPr>
          <p:cNvPr id="3" name="Subtitle 2"/>
          <p:cNvSpPr>
            <a:spLocks noGrp="1"/>
          </p:cNvSpPr>
          <p:nvPr>
            <p:ph type="subTitle" idx="1"/>
          </p:nvPr>
        </p:nvSpPr>
        <p:spPr>
          <a:xfrm>
            <a:off x="1371600" y="3962400"/>
            <a:ext cx="6400800" cy="609600"/>
          </a:xfrm>
        </p:spPr>
        <p:txBody>
          <a:bodyPr/>
          <a:lstStyle/>
          <a:p>
            <a:r>
              <a:rPr lang="en-US" dirty="0" smtClean="0">
                <a:solidFill>
                  <a:schemeClr val="tx1"/>
                </a:solidFill>
              </a:rPr>
              <a:t>By Noah, Jon, Riley, and Nick</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http://particleadventure.org/images/page-elements/annhilate.jpg"/>
          <p:cNvPicPr>
            <a:picLocks noChangeAspect="1" noChangeArrowheads="1"/>
          </p:cNvPicPr>
          <p:nvPr/>
        </p:nvPicPr>
        <p:blipFill>
          <a:blip r:embed="rId2" cstate="print"/>
          <a:srcRect/>
          <a:stretch>
            <a:fillRect/>
          </a:stretch>
        </p:blipFill>
        <p:spPr bwMode="auto">
          <a:xfrm>
            <a:off x="304800" y="1447800"/>
            <a:ext cx="8593361" cy="379826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File:Feynmann Diagram Gluon Radiation.svg">
            <a:hlinkClick r:id="rId2"/>
          </p:cNvPr>
          <p:cNvPicPr>
            <a:picLocks noChangeAspect="1" noChangeArrowheads="1"/>
          </p:cNvPicPr>
          <p:nvPr/>
        </p:nvPicPr>
        <p:blipFill>
          <a:blip r:embed="rId3" cstate="print"/>
          <a:srcRect/>
          <a:stretch>
            <a:fillRect/>
          </a:stretch>
        </p:blipFill>
        <p:spPr bwMode="auto">
          <a:xfrm>
            <a:off x="990600" y="1143000"/>
            <a:ext cx="6858000" cy="45720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098" name="Picture 2" descr="http://www.whoawee.com/elearning/great_discoveries/images/Famous_Physics_Discoveries/Nuclear-Forces.jpg"/>
          <p:cNvPicPr>
            <a:picLocks noChangeAspect="1" noChangeArrowheads="1"/>
          </p:cNvPicPr>
          <p:nvPr/>
        </p:nvPicPr>
        <p:blipFill>
          <a:blip r:embed="rId2" cstate="print"/>
          <a:srcRect/>
          <a:stretch>
            <a:fillRect/>
          </a:stretch>
        </p:blipFill>
        <p:spPr bwMode="auto">
          <a:xfrm>
            <a:off x="228600" y="-93206"/>
            <a:ext cx="8305800" cy="6951206"/>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5122" name="Picture 2" descr="http://hyperphysics.phy-astr.gsu.edu/hbase/forces/imgfor/funfor3.gif"/>
          <p:cNvPicPr>
            <a:picLocks noChangeAspect="1" noChangeArrowheads="1"/>
          </p:cNvPicPr>
          <p:nvPr/>
        </p:nvPicPr>
        <p:blipFill>
          <a:blip r:embed="rId2" cstate="print"/>
          <a:srcRect/>
          <a:stretch>
            <a:fillRect/>
          </a:stretch>
        </p:blipFill>
        <p:spPr bwMode="auto">
          <a:xfrm>
            <a:off x="0" y="304800"/>
            <a:ext cx="9048542" cy="1695488"/>
          </a:xfrm>
          <a:prstGeom prst="rect">
            <a:avLst/>
          </a:prstGeom>
          <a:noFill/>
        </p:spPr>
      </p:pic>
      <p:pic>
        <p:nvPicPr>
          <p:cNvPr id="5124" name="Picture 4" descr="http://hyperphysics.phy-astr.gsu.edu/hbase/forces/imgfor/funfor1.gif"/>
          <p:cNvPicPr>
            <a:picLocks noChangeAspect="1" noChangeArrowheads="1"/>
          </p:cNvPicPr>
          <p:nvPr/>
        </p:nvPicPr>
        <p:blipFill>
          <a:blip r:embed="rId3" cstate="print"/>
          <a:srcRect/>
          <a:stretch>
            <a:fillRect/>
          </a:stretch>
        </p:blipFill>
        <p:spPr bwMode="auto">
          <a:xfrm>
            <a:off x="0" y="3810000"/>
            <a:ext cx="9309241" cy="15240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skyingblogger.com/wp-content/uploads/2011/08/strong-nuclear-forces.jpg"/>
          <p:cNvPicPr>
            <a:picLocks noChangeAspect="1" noChangeArrowheads="1"/>
          </p:cNvPicPr>
          <p:nvPr/>
        </p:nvPicPr>
        <p:blipFill>
          <a:blip r:embed="rId2" cstate="print"/>
          <a:srcRect/>
          <a:stretch>
            <a:fillRect/>
          </a:stretch>
        </p:blipFill>
        <p:spPr bwMode="auto">
          <a:xfrm>
            <a:off x="-52604" y="0"/>
            <a:ext cx="9196604" cy="68580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Strong Nuclear Force ?? </a:t>
            </a:r>
            <a:endParaRPr lang="en-US" dirty="0"/>
          </a:p>
        </p:txBody>
      </p:sp>
      <p:sp>
        <p:nvSpPr>
          <p:cNvPr id="3" name="Content Placeholder 2"/>
          <p:cNvSpPr>
            <a:spLocks noGrp="1"/>
          </p:cNvSpPr>
          <p:nvPr>
            <p:ph idx="1"/>
          </p:nvPr>
        </p:nvSpPr>
        <p:spPr/>
        <p:txBody>
          <a:bodyPr/>
          <a:lstStyle/>
          <a:p>
            <a:r>
              <a:rPr lang="en-US" dirty="0" smtClean="0"/>
              <a:t>The Strong force holds the nucleus of the atom together but it only works with Quarks </a:t>
            </a:r>
          </a:p>
          <a:p>
            <a:r>
              <a:rPr lang="en-US" dirty="0" smtClean="0"/>
              <a:t>There are four </a:t>
            </a:r>
            <a:r>
              <a:rPr lang="en-US" dirty="0"/>
              <a:t>basic forces in </a:t>
            </a:r>
            <a:r>
              <a:rPr lang="en-US" dirty="0" smtClean="0"/>
              <a:t>“nature” gravity</a:t>
            </a:r>
            <a:r>
              <a:rPr lang="en-US" dirty="0"/>
              <a:t>, the electromagnetic force, </a:t>
            </a:r>
            <a:r>
              <a:rPr lang="en-US" dirty="0" smtClean="0"/>
              <a:t> </a:t>
            </a:r>
            <a:r>
              <a:rPr lang="en-US" dirty="0"/>
              <a:t>the weak nuclear </a:t>
            </a:r>
            <a:r>
              <a:rPr lang="en-US" dirty="0" smtClean="0"/>
              <a:t>force and the strong nuclear force</a:t>
            </a:r>
          </a:p>
          <a:p>
            <a:r>
              <a:rPr lang="en-US" dirty="0" smtClean="0"/>
              <a:t>It is the strongest of all the forces but, its effects are “small” in how it can only effect over a very small range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Its main job is to hold together the subatomic particles of the nucleus (protons, which carry a positive charge, and neutrons, which carry no </a:t>
            </a:r>
            <a:r>
              <a:rPr lang="en-US" dirty="0" smtClean="0"/>
              <a:t>charge, It doesn’t effect the Electrons )</a:t>
            </a:r>
          </a:p>
          <a:p>
            <a:r>
              <a:rPr lang="en-US" dirty="0" smtClean="0"/>
              <a:t>Its responsible for 98% of the nuclear mass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 Nuclear force </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Weak Nuclear force also has the ability to change the color of the quarks </a:t>
            </a:r>
            <a:endParaRPr lang="en-US" dirty="0"/>
          </a:p>
          <a:p>
            <a:r>
              <a:rPr lang="en-US" dirty="0"/>
              <a:t>Weak interactions are responsible for the decay of massive quarks and leptons into lighter quarks and </a:t>
            </a:r>
            <a:r>
              <a:rPr lang="en-US" dirty="0" smtClean="0"/>
              <a:t>leptons</a:t>
            </a:r>
            <a:endParaRPr lang="en-US" dirty="0"/>
          </a:p>
          <a:p>
            <a:r>
              <a:rPr lang="en-US" dirty="0" smtClean="0"/>
              <a:t>Weak nuclear force can make protons in to neutrons and neutrons into protons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weak interaction is the only process in which a quark can change to another quark, or a lepton to another lepton - the so-called "flavor changes".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History</a:t>
            </a:r>
            <a:endParaRPr lang="en-US" dirty="0"/>
          </a:p>
        </p:txBody>
      </p:sp>
      <p:sp>
        <p:nvSpPr>
          <p:cNvPr id="5" name="TextBox 4"/>
          <p:cNvSpPr txBox="1"/>
          <p:nvPr/>
        </p:nvSpPr>
        <p:spPr>
          <a:xfrm>
            <a:off x="0" y="1219200"/>
            <a:ext cx="9144000" cy="5262979"/>
          </a:xfrm>
          <a:prstGeom prst="rect">
            <a:avLst/>
          </a:prstGeom>
          <a:noFill/>
        </p:spPr>
        <p:txBody>
          <a:bodyPr wrap="square" rtlCol="0">
            <a:spAutoFit/>
          </a:bodyPr>
          <a:lstStyle/>
          <a:p>
            <a:pPr>
              <a:buFont typeface="Arial" pitchFamily="34" charset="0"/>
              <a:buChar char="•"/>
            </a:pPr>
            <a:r>
              <a:rPr lang="en-US" sz="2000" dirty="0" smtClean="0"/>
              <a:t>The quark model was independently proposed by physicists Murray Gell-Mann and George Zweig</a:t>
            </a:r>
            <a:r>
              <a:rPr lang="en-US" sz="2000" baseline="30000" dirty="0"/>
              <a:t> </a:t>
            </a:r>
            <a:r>
              <a:rPr lang="en-US" sz="2000" dirty="0" smtClean="0"/>
              <a:t>in 1964.</a:t>
            </a:r>
          </a:p>
          <a:p>
            <a:pPr>
              <a:buFont typeface="Arial" pitchFamily="34" charset="0"/>
              <a:buChar char="•"/>
            </a:pPr>
            <a:r>
              <a:rPr lang="en-US" sz="2000" dirty="0" smtClean="0"/>
              <a:t>Came upon the idea by using particle accelerator. </a:t>
            </a:r>
          </a:p>
          <a:p>
            <a:pPr>
              <a:buFont typeface="Arial" pitchFamily="34" charset="0"/>
              <a:buChar char="•"/>
            </a:pPr>
            <a:r>
              <a:rPr lang="en-US" sz="2000" dirty="0" smtClean="0"/>
              <a:t>Purpose is to hit the atoms together at extremely high speeds to break them apart.</a:t>
            </a:r>
          </a:p>
          <a:p>
            <a:pPr>
              <a:buFont typeface="Arial" pitchFamily="34" charset="0"/>
              <a:buChar char="•"/>
            </a:pPr>
            <a:r>
              <a:rPr lang="en-US" sz="2000" dirty="0" smtClean="0"/>
              <a:t>They then use detector to observe the quarks that are now visible. </a:t>
            </a:r>
          </a:p>
          <a:p>
            <a:pPr>
              <a:buFont typeface="Arial" pitchFamily="34" charset="0"/>
              <a:buChar char="•"/>
            </a:pPr>
            <a:r>
              <a:rPr lang="en-US" sz="2000" dirty="0" smtClean="0"/>
              <a:t>Sense quarks are only visible for very small amounts of time (most only last for 10 </a:t>
            </a:r>
            <a:r>
              <a:rPr lang="en-US" sz="2000" baseline="30000" dirty="0" smtClean="0"/>
              <a:t>-42</a:t>
            </a:r>
            <a:r>
              <a:rPr lang="en-US" sz="2000" dirty="0" smtClean="0"/>
              <a:t> seconds) the detector is very high tech to pick up the video.</a:t>
            </a:r>
          </a:p>
          <a:p>
            <a:pPr>
              <a:buFont typeface="Arial" pitchFamily="34" charset="0"/>
              <a:buChar char="•"/>
            </a:pPr>
            <a:r>
              <a:rPr lang="en-US" sz="2000" dirty="0" smtClean="0"/>
              <a:t>The names of the quarks were chosen at random.</a:t>
            </a:r>
          </a:p>
          <a:p>
            <a:pPr>
              <a:buFont typeface="Arial" pitchFamily="34" charset="0"/>
              <a:buChar char="•"/>
            </a:pPr>
            <a:r>
              <a:rPr lang="en-US" sz="2000" dirty="0" smtClean="0"/>
              <a:t>The name quarks was undecided after finding the existence of the particles. Gell-Mann names them quarks after reading a book that mentioned a quark.   </a:t>
            </a:r>
          </a:p>
          <a:p>
            <a:pPr>
              <a:buFont typeface="Arial" pitchFamily="34" charset="0"/>
              <a:buChar char="•"/>
            </a:pPr>
            <a:r>
              <a:rPr lang="en-US" sz="2000" dirty="0" smtClean="0"/>
              <a:t>Three years before the finding of the particles he was working on formula for “eightfold way” which means flavor symmetry. </a:t>
            </a:r>
          </a:p>
          <a:p>
            <a:pPr>
              <a:buFont typeface="Arial" pitchFamily="34" charset="0"/>
              <a:buChar char="•"/>
            </a:pPr>
            <a:r>
              <a:rPr lang="en-US" sz="2000" dirty="0" smtClean="0"/>
              <a:t>Flavors are 6 different types of quarks.</a:t>
            </a:r>
          </a:p>
          <a:p>
            <a:pPr>
              <a:buFont typeface="Arial" pitchFamily="34" charset="0"/>
              <a:buChar char="•"/>
            </a:pPr>
            <a:r>
              <a:rPr lang="en-US" sz="2000" dirty="0" smtClean="0"/>
              <a:t>After the discovery of the third flavor the last three were discovered by other scientists.</a:t>
            </a:r>
          </a:p>
          <a:p>
            <a:pPr>
              <a:buFont typeface="Arial" pitchFamily="34" charset="0"/>
              <a:buChar char="•"/>
            </a:pPr>
            <a:endParaRPr lang="en-US" dirty="0" smtClean="0"/>
          </a:p>
          <a:p>
            <a:pPr>
              <a:buFont typeface="Arial" pitchFamily="34" charset="0"/>
              <a:buChar char="•"/>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92763"/>
          </a:xfrm>
        </p:spPr>
        <p:txBody>
          <a:bodyPr/>
          <a:lstStyle/>
          <a:p>
            <a:r>
              <a:rPr lang="en-US" sz="4800" dirty="0" smtClean="0"/>
              <a:t>Atom</a:t>
            </a:r>
          </a:p>
          <a:p>
            <a:r>
              <a:rPr lang="en-US" sz="4800" dirty="0" err="1" smtClean="0"/>
              <a:t>Hadron</a:t>
            </a:r>
            <a:endParaRPr lang="en-US" sz="4800" dirty="0" smtClean="0"/>
          </a:p>
          <a:p>
            <a:r>
              <a:rPr lang="en-US" sz="4800" dirty="0" smtClean="0"/>
              <a:t>Meson/Baryon</a:t>
            </a:r>
          </a:p>
          <a:p>
            <a:r>
              <a:rPr lang="en-US" sz="4800" dirty="0" smtClean="0"/>
              <a:t>Quarks</a:t>
            </a:r>
          </a:p>
          <a:p>
            <a:r>
              <a:rPr lang="en-US" sz="4800" dirty="0" smtClean="0"/>
              <a:t>Flavors</a:t>
            </a:r>
          </a:p>
          <a:p>
            <a:r>
              <a:rPr lang="en-US" sz="4800" dirty="0" smtClean="0"/>
              <a:t>Color Charge</a:t>
            </a:r>
          </a:p>
          <a:p>
            <a:endParaRPr lang="en-US" dirty="0"/>
          </a:p>
        </p:txBody>
      </p:sp>
      <p:pic>
        <p:nvPicPr>
          <p:cNvPr id="4" name="Picture 3" descr="A green and a magenta (&quot;antigreen&quot;) arrow canceling out each other out white, representing a meson; a red, a green, and a blue arrow canceling out to white, representing a baryon; a yellow (&quot;antiblue&quot;), a magenta, and a cyan (&quot;antired&quot;) arrow canceling out to white, representing an antibaryon.">
            <a:hlinkClick r:id="rId2"/>
          </p:cNvPr>
          <p:cNvPicPr/>
          <p:nvPr/>
        </p:nvPicPr>
        <p:blipFill>
          <a:blip r:embed="rId3" cstate="print"/>
          <a:srcRect/>
          <a:stretch>
            <a:fillRect/>
          </a:stretch>
        </p:blipFill>
        <p:spPr bwMode="auto">
          <a:xfrm>
            <a:off x="5791200" y="762000"/>
            <a:ext cx="1847850" cy="5210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Rectangle 2"/>
          <p:cNvSpPr/>
          <p:nvPr/>
        </p:nvSpPr>
        <p:spPr>
          <a:xfrm>
            <a:off x="0" y="1720840"/>
            <a:ext cx="9144000" cy="4893647"/>
          </a:xfrm>
          <a:prstGeom prst="rect">
            <a:avLst/>
          </a:prstGeom>
        </p:spPr>
        <p:txBody>
          <a:bodyPr wrap="square">
            <a:spAutoFit/>
          </a:bodyPr>
          <a:lstStyle/>
          <a:p>
            <a:pPr lvl="0">
              <a:buFont typeface="Arial" pitchFamily="34" charset="0"/>
              <a:buChar char="•"/>
            </a:pPr>
            <a:r>
              <a:rPr lang="en-US" sz="2400" dirty="0">
                <a:solidFill>
                  <a:prstClr val="black"/>
                </a:solidFill>
              </a:rPr>
              <a:t>The names of the quarks were chosen at random.</a:t>
            </a:r>
          </a:p>
          <a:p>
            <a:pPr lvl="0">
              <a:buFont typeface="Arial" pitchFamily="34" charset="0"/>
              <a:buChar char="•"/>
            </a:pPr>
            <a:endParaRPr lang="en-US" sz="2400" dirty="0" smtClean="0">
              <a:solidFill>
                <a:prstClr val="black"/>
              </a:solidFill>
            </a:endParaRPr>
          </a:p>
          <a:p>
            <a:pPr lvl="0">
              <a:buFont typeface="Arial" pitchFamily="34" charset="0"/>
              <a:buChar char="•"/>
            </a:pPr>
            <a:r>
              <a:rPr lang="en-US" sz="2400" dirty="0" smtClean="0">
                <a:solidFill>
                  <a:prstClr val="black"/>
                </a:solidFill>
              </a:rPr>
              <a:t>The </a:t>
            </a:r>
            <a:r>
              <a:rPr lang="en-US" sz="2400" dirty="0">
                <a:solidFill>
                  <a:prstClr val="black"/>
                </a:solidFill>
              </a:rPr>
              <a:t>name quarks was undecided after finding the existence of the particles. Gell-Mann names them quarks after reading a book that mentioned a quark.   </a:t>
            </a:r>
          </a:p>
          <a:p>
            <a:pPr lvl="0">
              <a:buFont typeface="Arial" pitchFamily="34" charset="0"/>
              <a:buChar char="•"/>
            </a:pPr>
            <a:endParaRPr lang="en-US" sz="2400" dirty="0" smtClean="0">
              <a:solidFill>
                <a:prstClr val="black"/>
              </a:solidFill>
            </a:endParaRPr>
          </a:p>
          <a:p>
            <a:pPr lvl="0">
              <a:buFont typeface="Arial" pitchFamily="34" charset="0"/>
              <a:buChar char="•"/>
            </a:pPr>
            <a:r>
              <a:rPr lang="en-US" sz="2400" dirty="0" smtClean="0">
                <a:solidFill>
                  <a:prstClr val="black"/>
                </a:solidFill>
              </a:rPr>
              <a:t>Three </a:t>
            </a:r>
            <a:r>
              <a:rPr lang="en-US" sz="2400" dirty="0">
                <a:solidFill>
                  <a:prstClr val="black"/>
                </a:solidFill>
              </a:rPr>
              <a:t>years before the finding of the particles he was working on formula for “eightfold way” which means flavor symmetry. </a:t>
            </a:r>
          </a:p>
          <a:p>
            <a:pPr lvl="0">
              <a:buFont typeface="Arial" pitchFamily="34" charset="0"/>
              <a:buChar char="•"/>
            </a:pPr>
            <a:endParaRPr lang="en-US" sz="2400" dirty="0" smtClean="0">
              <a:solidFill>
                <a:prstClr val="black"/>
              </a:solidFill>
            </a:endParaRPr>
          </a:p>
          <a:p>
            <a:pPr lvl="0">
              <a:buFont typeface="Arial" pitchFamily="34" charset="0"/>
              <a:buChar char="•"/>
            </a:pPr>
            <a:r>
              <a:rPr lang="en-US" sz="2400" dirty="0" smtClean="0">
                <a:solidFill>
                  <a:prstClr val="black"/>
                </a:solidFill>
              </a:rPr>
              <a:t>Flavors </a:t>
            </a:r>
            <a:r>
              <a:rPr lang="en-US" sz="2400" dirty="0">
                <a:solidFill>
                  <a:prstClr val="black"/>
                </a:solidFill>
              </a:rPr>
              <a:t>are 6 different types of quarks.</a:t>
            </a:r>
          </a:p>
          <a:p>
            <a:pPr lvl="0">
              <a:buFont typeface="Arial" pitchFamily="34" charset="0"/>
              <a:buChar char="•"/>
            </a:pPr>
            <a:endParaRPr lang="en-US" sz="2400" dirty="0" smtClean="0">
              <a:solidFill>
                <a:prstClr val="black"/>
              </a:solidFill>
            </a:endParaRPr>
          </a:p>
          <a:p>
            <a:pPr lvl="0">
              <a:buFont typeface="Arial" pitchFamily="34" charset="0"/>
              <a:buChar char="•"/>
            </a:pPr>
            <a:r>
              <a:rPr lang="en-US" sz="2400" dirty="0" smtClean="0">
                <a:solidFill>
                  <a:prstClr val="black"/>
                </a:solidFill>
              </a:rPr>
              <a:t>After </a:t>
            </a:r>
            <a:r>
              <a:rPr lang="en-US" sz="2400" dirty="0">
                <a:solidFill>
                  <a:prstClr val="black"/>
                </a:solidFill>
              </a:rPr>
              <a:t>the discovery of the third flavor the last three were discovered by other scientists.</a:t>
            </a:r>
          </a:p>
        </p:txBody>
      </p:sp>
    </p:spTree>
    <p:extLst>
      <p:ext uri="{BB962C8B-B14F-4D97-AF65-F5344CB8AC3E}">
        <p14:creationId xmlns="" xmlns:p14="http://schemas.microsoft.com/office/powerpoint/2010/main" val="16399232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AutoShape 2" descr="data:image/jpeg;base64,/9j/4AAQSkZJRgABAQAAAQABAAD/2wCEAAkGBhQSERUUEhQWFRUWGBgXGRgYGBgXGhoXFRgXHBgXFxoaHCYeHxojGhgXHy8gIycpLCwsGB4xNTAqNSYrLCkBCQoKDgwOGg8PGiwcHyQpLCkpKSwpLCkpLCkpLCksKSksLCwpLCksKSkpLCwsLCksKSksKSkpLCwpLCwsLCwpLP/AABEIALgBEgMBIgACEQEDEQH/xAAbAAACAwEBAQAAAAAAAAAAAAADBAACBQEGB//EAEAQAAEDAgQDBgMGBQIFBQAAAAEAAhEDIQQSMUEFUWETInGBkaEGFDJCUrHB0fAVI2Jy4TOSgqKy0vEHFiRTwv/EABkBAQEBAQEBAAAAAAAAAAAAAAEAAgMEBf/EACIRAAMAAQQDAQEBAQAAAAAAAAABEQISEyExA0FRImFxgf/aAAwDAQACEQMRAD8A8MKKI2gmhRRmUV9VI+Y3yKMoIzaCbbRRm4fpot8Iw2JtoIjaCcbRRmUFakZ5EhhUQYZPtoIgw6tRnkzvllYYZaTcOiDDqeQQzBhVb5XotQUFYUEay0szBhVcYVabMNJgCSruwhBgiPELO4OlmV8qu/KrUFBdOHRuFpZljCq/yq0/l10YdG4WhmaMKp8qtX5dT5fojcHbZljDLvyq1BhlZuEPJG6O2zJ+VU+VWwMGeS6MCeR9FbobbMY4VVOFW18ieR9Ec8Af09VbyXsV4cn0jzpwqocKvSVeAvExBj38EicA7kUrypk/FkvRjHDqhw62XcPdyQzgHclrcQaWY7qCE7DrcPCn65T6LtXgNQajlvz5o3F9FYv4eedh0N1Jelb8N1C3MYbyBNyqM+HZF3xzt/lG6jejL4eZ7Hour1H8Apffd6KK3cR0MHV+EqYAAe4PN5MER0AT1P4QpBokuLuhAk+C8tR46SQHEgj9Vr0+MusQ+IvYTPiuT1/T0fi9Dr/himHtAc4DeYnyWnVLGMNNgaWwQRF/VYlDjjS6XEEH8ecrRqY6nkJget1lrLiitK6HuH4SiGAANO9xJnzV8dh6bhDgIHKx12XlqPFwCQIg/uV3+LmmYJkHdT8eVtLXjJD2GCp0w3K0D0/FCxPDKRP0xJuQsnDcWEEh4G4Bt5BOVqzi4Nu02JG2g1XOZJ9m7i10D/ghvFx6FBfgSDEa7hbzafdsZhZzsQMxB8oVj5MmYfixQpWwuV2UAu0vbfmju4dExBjaY8dQi4erDC+Ig6HUpbEcSsHOc0aw0xPj6rVyfQaMUMcOpwc+UiNLjVXrYjtHZXAC9jf0SdHi4IAN5N40CexOHzgZXQ6QRuFl1Os2o8YjuH4XIl1tbXVcbTp02i3eJgA7otKuXucwkiBqOf7leTxeLcx7mPJdkcdU4YvJ9hm8cMejUq8Sy60wPMruF4rnOUNb5mwhMcLwzazM7m90G20856dFl1cRTZWfLZE2vG2ll0UdUOTuMdPQ4a4l0RtEphrWwB4mN15Gpx45Q1oiOZlWwnG3Ayf30WH4cje7guD1jAIVBTzHuHfx8dUrgK5rtzNGhvynktSjQ593wtK4Pg7qZAmUA0Xv1/Rcw+CkS50m/pyQKXEmF5a43FgmW41k3t428lfovyXZTgwGkDmk8VxPKYJVsV8R0mD6wTyF1m47jGGqUiTBeGnKLzK1jg32gzyU4Yc8aJBggbeqXpse9xFN4gG5cZgX0XmTxMkRoOibw3HBTplrBd0ySdl6dqdHl3K/0b+Kp0wRlec24tBU/jVGQCS+BOgAkbFeMGKe492Sei4KBEh5yn1uVbX1lufEetx/xNcZSBHVShxqWkuPVeJ7Mgw8ZRzIPsn6OLpNY+nmPeuHWkEfl0Q/GoK8jZvYz4ipxc25SsKt8RkutYctvNYWIPeMGRNjzWhw9tNomo0PdyJMDySsEgeVNIfEb+nooufxah91v+1RMI8t8u7XKbpkYWqwTBAInXb1WR/ED19Vb56UpoWmaNOu51gZ6IpxLgLyBosunihqEQYkLomjLRo1AWgFwInSUSnXuJ91nOxmaJvCs2uJsnUZh6/Ctpy1rzlymxFwemYaImIxxGIGdzywn6tJ8CvJU8YQQQYKK/HFxlxLj1MrENU+g8T4zTpMAbUDjGsifOFjM+JWjvSCeRBtzuF5CvUB38ggyBvKysEjTzbZ9Bd8UUXtyxBjXZCpY3DO71QXEjx6leFbWV/mzaTMaBWhLotTfZ9FrcdodnlbGWI0QaPFGtFjZ3VeAFYKHGciQrQieTZ9J4jjGMEl3fI2Oll5TiGOLnC89V59/EHkySSpTxp3WsEsTGX6PpPDa2Wk1rXZRBJJ68wsDitOo57nGCBF27jnCwHcQMWdbkrYfHEGQdEY4pOosnVD1vB+FMewOqh1vIEbLSdgcHlA065ufXkvHV/iGqW5e0MHUJE4g2usvFvmmk0l0fW+GUKYpxSgNk7zfdJ4z4gpU35C64ieQXzJ3FKjQAKjgOQJStSsXXzE85XPYV5Ou9xEj6ljauHrNDg8Nc3RzToNxCweM0ie9SBc2CTLgfS8rxtOs/mjtxLhAkkei6Y4aTlnlqHcpJA0m9+S9PgMNh/lw2qW5zy1HK/gvJVcQ3bZCGKabGQItHNdMv0c8eP6eobgMLGUvOYGS4G19r7LC+ZY1zu7mbMCeSRGJCC+vfolceyfJqYfEw7uHKL6n2lArV255AMciZM+KznYhBNVDZQ3+IfETntY2IymZ8lk4vFl5k6pQ1eSqaqxTcCuqlcbXIQDUQ31UUUjSGPHJRZfaqJ1DBMK4KJ8uoGrmjbKtciNXA1WDVoyWaUTtEMMRaNME94wOcT5BNIgerNqclTIeSsAVUDuZdauiVIWjJyVAFC1RBEJXSFUhRSE6SuSqrkqpQuHK4eqU6ZJtJVn0yLHVFImZE7VCAVmtJ0BPhdNAsaimdDBXYTSLZ1YPVadIunKCYE25DUroaqgW7WFTMu5ER+HgAyPz9E0gWZczFdKhQRUuVCURcyoYoHCq4IzacrlWiWxMX5EH1hZNC7iVQgopChpc1miBhREyKIonWt5qzY125oBqq9N4AuboosNA5ErrGA6IYrSbaIjHt0PtclaoQOzDg/mrdkOiW7S0BHpUpEn9E0IGglpMWG+y5SbNhqURgZoXZRGsE+QAQ6lQaMBidSIny/yrUMCPo5fq7vil+zCsDe5J9kUZnGGtcf3v0VQhQUwrOpiND5JwYJrWS+oB/S3vuIO5IMC6WOJA+mnI5uk+1h+KHkOj6Uo4UPsCZ5AE+wCOeFlutv7nNb7G6rWrVSDaoBGgBY0DwAXKdBgPeNTT+nXc66I1DpRY8PaLmo3wALvwUGDpD7Tz4NifUlCqNdJykQN5jw3UqOIi8H1/wAKof8AA+am0yA+ergPwCG5zJ+jxJc4oLnT+tlXNtM+auCo0AzTI31d/wByt2rGgwG9RLrjyd+KTawDUHwldZQJ+gaCT+yrgQz8Sz7NNv8Azf8AcoC3em0f7x+aMyg+A7ukcwQfIgLuHxDs1zflE35KoOlKNamDOQf7incO7D1Bla0tfaLgNPUk2SdauReBvaB56pehVcSYaOdxOiio09tOSMxn+0EeRBVBg5uHtI21E9O8Es+tfr6KMrkaSDyWqw4Ga2BeL5DG0d4eyGymSNW+evsocS8RBvHn7aq9PF1byM1vtNm3U6+6KxiFxY32RA0OED1AnRHZRD7GWeYI97+5Q3YB7ZiHjfKQfMgX9lnUWliNe1jIUFIRJnwVrawrdqYMDTxTqKAXAbCP3zQ3idwFZhkgucInW/pGvsiuZSmzoA1km/gIlZowB2I+8PVRdIpcyoqlBHs28yFXs+tlwugEDzRGOEadZtKxTcOtoyRBPomqNNjTJknzCXa2DM66IoeAdZ5nqmlAkDaZ5yNU7R7OIrZs1oylpHUncH1WaK07X5ymcJgn1LMYTzIHNNJIKQGuOWw2mCY80XD4dznAa8gn8Dw0tcAQ3MTAB7xnlA6+CZ43hm0h/NL3Od9UEMB/pLrkAbgalDygrD2xdtEMkvZn3hv0jxO58PVKv4sDoy0/SIDfbU+MrNq8VGjGMA6lz/8AqMeyD/FX7EDwa0fgFUnDQOOOYwAwcoJVfmnEyDEdUozjlZulVwm2uy36QqOa1zsTTvfXtD1mGwFUJTIrYgn6yel/3ZSNO+tjEV6OcjI2o23ejIT+noluJgB7Q1rQ0iQ+9gbXjeRHkpZE8RZtYQIdddbXBB+p07BsxB2lMUcMwOGd1JwO8lsRuY3QMa1j3EMcQABabHwO6WwSYuHG+a0DQuAny5qlPEd2MjSOe4nqCqChTvLnzyix81G0mA3JIjS2sKpFcw5H1RWR9keSPRoDKHZSBMTI5e6JVo92QR5SD7o1FDmax7zh5eiGMY6dz1Fiqimellx9Yk6gnpZKYFG4h87+iM/FvFnNv1Bnp7KhMaOJ/Bcqte6XXcCeu8/ommYcZexnxlP0g0R7yfzQHYZwOXKJHXWeqO7Cvs2BGljNzsZVSgenUIk2PL/HkPZLGrN79USljywFuVsOEd5oPmCdCgOrEWgx6ppF2ubBEOLtjNvMK4rZbFpBMQRlB6R1SgdMa69UR7YkQR5rL5NJtD9TGh3dqMPQyM19JcPzlL1cL/8AW4GBJYT3vKNfIrPa+XQfXdWc4SDJgcrGViTo1b2AcRoUGvUhaLT20h1n6AzGf+l0b8jubFKNpNJiIjXmISmTQqHDmuq78M0Ewfw/RRNCCxIGl+qPToNcwkZgRziPVamJ+HX0GntGtmAdW6eqHi6QLh2bABAgAu15iVg6CLKGg9zoPRMt4YSJBYR0P6p52CGUZgBzcCAeoMXd4q1Kgyctjab2N9DeEwlPYlRwzRDnC0wdgOhK36PHmtY1lJoBv3pMSdbdBPss2ngZJFxfnGlpN0DFU2tkNObbXTz5K/hdcnoOE8Ta/tHPLndmMwM3AvmLZ02Cwa9GldzmvdJkS8EmedkTgmYF8WLqb2zMHNEj8I81RuPpRNRgJHKW+caewWH2a7SMvH4QAy2I6T+J3QKOHmJ/T1JWvVNCq3u9q2NbtI8b7pWtQpSB/Mjwb+q1TEFaLBJAEkde75rQp0qlSGtlx6W/YRMOKLWuysc4gAw52t9YaBYJhvGHNbDT2fIMAHjJPe90Nkkvpb5VtNv8x3eOrWnvHz1HifRAxhJyglolvdbMNY0aT6+clVaC/UttdxsIHP1XBhGPBOUgyO8HWiPDXTko3/EKVao+lxHTLcTzlWdhZb3QRa0m/wC4Tzfh+Msx1lxPIhsDSxldNAh+Ubb/AL32VQaM6k1ws4npZTMQTaAeY94Wk+iMuY5oG4i3O3Tn1QnTUIJJJgCecclajLXBTL3btOa0HT0UfVD4zVCCNJAifJdGdpDS6Wg3k2ncX38FSrRInlMJpdFQTPdM+JHvyRcOCQWANDSZ5nyMSq0eGuHesA4kR9oxvHLqrU8G8u72g6iUUkQMiz7Hy/BHloF7RB67/ouUmumZaQ7qCYUw2EbckNuftHQcyNdU6ghWnVDnfUTY6i533R8XWDQRBLrd5jpaRvNplAr0JpkiCQZyixj/AAsoY9w0iPVNoNQfY82JII/JUOLHj019IWfVxTnannp12Q2vgghaoGlTxLSNYjnoVPmJ1IJGhB/BZtSrJm3lZVaeSCNZ9Q9Dtpe/gqnMGneeX+QlaXEYiQSQdRAtG1tVWrxC/dECNDz5oGF5qH7LrdOV0bG1cwa8n6wZt9ttneE2d/xFLO4q6I1389PzVn1ycPMWFQAeDmHf/hCGKBmuOYUS3zA5fgokD09bibKjIJDJGggjxJIBCQLn5GkPLQJFryb6X0hZffed/OAPRadDCZmxlsD9Um20R5IR1fIKrisxAcYAsB+d48ZKvh6Ty0kF0DfMAB6pkcKYxmYuaXbS7ebSNx+9EWrxt1mmoZcMpADGyDtAEdJ18khAHbEAjtBa2YNkeRQDgTuR7+n/AJTrG5Q0udmINtLRI8P3CLXqZhLjlm25i9p8h+woz2CwVF1N4dla+Li5iRvbkmquCykPdJY+4BNhvlJ6G3gQlXYpohohx+9zk7gCIXBxMtkkTMS02aNd9c24I0QKCvwYky6/JsRHTwSNXKTAObwF/ZNVcN2rJaQWN8QR0cBa3MWSjKVzBgAG9t9PEI1IXj9FPl+p9bplmIykdpD2nS8Ot1/8rr6jDq2TEyDAm+oIttYdVStiszSMonnEwqhA5aKkZCDE906nex0OiLSrNhrTIv8AUdAOQHNI8KwrmvLnaNYXT1Nm+59kxTY0CBr0MD/JWWaQ1XxhaYpkkbeepN9drJdoP2mwLggO/HzQXP12VcPRznvHK3WSDE7abqRNsYfiDBbESZPXLYDwnZda9zQQXEA9LwVxrS0S06dZ8/xUc8Nvra+/qoB/DuDWghxJMzMQOQuNeqHXaKYDibmSW8if2EhQxQcba7RbRO18SHfUPe/v5IokGIJIbJJvpA12JAnf8Fd2Ic+n3pImB+flG6Dmp5YgghpJOsxzHp6KtDHtAMabEmLeX5pXJPgs3IxwJJBF5FoO1t5TGJbEjM1xIzTaTFyBG0e4Wa1zSNTfqiUMQ0iI8bWSzFClrYM3PQ36LKxZaPpF5MrUewwMukXHpz8UMibHcJRkyaQkgHmnvlGTv4E6ab+aqabWkQNEVgEmSYIP+NesJpA8gAs1W7FuUSBv+KPTY2IkbQTMi99LaK2IpSSMwIFgRN50KqMM2thPuoBwjuXuFtfw+oBBA6RCTr4V02MHkpZUGmgDWSO8wT4a+i1K+MPy4ploAe5xgNAs2B7nMsulhqrnZZtqXbNaNSf3yRjj6bzdrhlAa0E/ZbYee58Shs1igfy7Pu+5URu1b90f7iomgVoUMjpcQHAHuuFpOhtqtbhmIJpvbcT3jkEG0xuBzt1WTg206mVmYgkjM4k2G/nyTPFqFNjwaDnBpbfMe9Hp+5RTqcpcQc+WnusadCBJMfST7lCzUxmJDHuJHe7wAFpAaBrtJPgmP4M97G1XuFKjoHEkk+DReSQVwfDjn/6FWlW6ZsjvR8H3VQjJX4pLQGNayNTc5p5zNxt0SXbuNi9oLtzr67LmLwNWkf5lNzfEGPVSg9hPfsOYv6yEFSzM4kyHE8/DmqsdUBl1hcW/TROYamwgxrMCIvPMbItDhr6zm09HzlFgAR94np4KQQWp45xytaSAPuDL7bkpmmGVDlf3H6ZwIn+5ot6QvQYv4MZRAy1C55FxFjzOb8hfwWLxPgbaTC97YDpDS15s4HkbkrLN8rsLS+G3u7tNzah3iZA8NQqY7AU8I9oxDHzBu17S1xAt3bENmNVk4TFvY4Fri0jQgkEeCdxHFDUM1WtqO5uF/Wx90Kovy+kHocXyQRDgRYaWGkgzAnkkq+LBk5Msn7O3hO3mmu0o5c781MEkDRwJG0fUlcXVFQAUTTt/VlcfFro/EqTKOBsFw41L0w50bER7yiVnOaGsIDYNtJG8y0ybxqksC6pRdme2p6HL6iyNjOJMLrNDiRqDoVV0otJoYfA52F5DGsaLGCJI/tMxz8ko/h7zn7Jruz3DjBOxMG8TI84SDa7pI0HoiU8Y6SO0dlNjLjvO/P8AVaplQv8AIDOAwZjoANc34GDy35rtXBua4NaH5gBna5pGUnYnlEXWjgcRTbJHQSbmP6Y056agFaAFMVO0cHnOIOZ5JcLTJPkLxARTem9GOcAXAZHAki42AB+yf1WbVwJBiCD7fvwXtMBSpuzU3MdSpgGJNza4zTIkeq7V4jSLWAg2yjMWy0QfUTEWKKDwp4h2EqMi0yYt1TlER3Xd08jz3XusTx2k+m4OpTULTBDAIdsQTfeZ6LDoYem5xFXIARm/mASQORGnnqpZfTLwBcM7BrHfMBzpMNyGIyiSTzmR6LKfXAJym2wN7bLfo1KDKNamX9nqGt7lQEkA5muiQDEQFg4XiIpiA0E7kjXkYOiqyi4vAGpUafqhAqRIyuK06/FGua4BjQ6LHSOsJJjyCA8SCNgJm5Ti2+zLxS6dK4CkHVA0kwf0TjcMC21iTB8pXKPCqoqNIaYkEaxH9xTJpgOcC5okyBOY36C3un2M4EqtQskBxkITWGt3nGAPtmw6gcz0C1MJXoh8OAfI+p8QDtYelys/iLnZjfONBERHIDQDwReYMcrA1q0Ny0y5rd51cRuenIbJYNzuAdBBtpceBSFXDvBMAxsqtFQ7kLZg2DwFnN3qP0XFmfMVvvn1KixMjpqxGAx2YOzNaCZyg6RpO+i12dnXGVzh2zoi8ARFmyYJ/VZFchhsbGed/wB3W18MNJaHBrBB+siSJ5DWLagLRdnrOD/CrOwyV75iDH0wGzl03uZ8UDF/+nNI3p1HMPJ0O/QpZvGqw7oqsdt3jlIEWgkHl5Lox1SA4vbLf6p9CBlJRDXAEfDmNonuP7Rg2BnwGV35JX+HuqZu1woGW7n/AOjHiT3V6LhvGKmdtNxF9zA95uvSEF0SREXETPqh8ClT5g/4ew7pLMSxh+65wd7tTtfglfJ/8ZuemNXMcKhcdy6LgE7RHivX4n4aw9UkuotbGhECbchZY5+BWlwqUKzqbddC0jwMg+qKEPMDi+IpHK6fAj8nIWL4s2tHasNtC10exke4Xs+IOr06YkDEUxqXN7Z3mbQPBeadjsI+1Wg+i7nTMj/Y/wDVFJpiRwmHLQadVzX7ioy3iHNJ94SnE8G+k3M7KQQCIdMgkwecWK9Rw74QZVBq0Xiqxv2HB1LMfuuJtHh4KvGadU5/mcH3XbsEgACAGlsgQENlF/h89dUJN1yU7ieHd49nduwJAd5hJvouGoI8l0piBKGJe09xzm+BI/BaD+NVWjKXB53zNa6OlwkaNVrRoS78ECeairNJvGz9qnSP/CW/9JCaw+Jpuj+SBO+dwHUmZWcMF3J3/dkLCyXREqKnp8JXpOexrGvGs9/kbSMup1RcVhqbXHN22cOt3hBg/Ue7v6ofA+FBpFetmbTbMd0klwHLWPIiQtijGIcDLXOcA5zj9kTAaQRpbxsVmejonVRbDVczg003NBObOXtgc3TGwGnOOadxVBlENBzVLgRLZ1mIDYO9v1S/EsAWlz+0HZ/SIAYMo0kdTfW8BJs440y1zmutFzrPKbW8FSFqC/xhheAKdS5AAL4GYkxAy87eadrPoZ81ag4ueAAc8d4ZSZAvI0sFhU8XFS5JbbMdYjQjed0XjWKFRwLO9GhE6yCT4LF5SLhptg6tdmdw7DKJMS59x7IXbsv/AC2CI+8f/wBIDKp+1mn1CJTa28hxnUgRy1m2k6LZy/wv2w2aweDG/nKZwmMcDlLzDrCAJB/phAp4Vs2MDmf8K78PUZ3mgOEEyIIGX8426hJJvsY4g9guajnln2TMyeqQfXbUcDDw6RobQOhur4jHFzYLRObNmI7xBAABO4StOtlIMCyscYayy5CVcM4uMaQSdogm3sk3UQ4wSRrEGLrVOM7kgEE2kC0aOaTrcQUtxDGtLyWthpgwQNYGaPOU8mYvQjWwb2xlcYIBGb985S76jxqyfArUxFdkwwWvcn2ulnVhr+/ApD2Z3zB+4fdRNdoOSiqAqa7iYB9O74i6YwxDpkjQC8knlBPLoq/Iw+AHEXPWAJME8kw8hrRlEk7GCJQdWGbgg3K5rj/daJHgUatxU0y005BGsHfmDv8AgkalU3ZIIESWm14tH6Jau8wDYn8Ra8a7bppk9nguK0q5Aqd1zhJyixM3OWYB8oOq2HYetRE0Hl9OPS8QRf8AZXykDvC56xb9lb3DsfX0ovIjZ7gcxtYZkG0z6APiCu0EPbBGpAmPKfdPU/iDD1mllXxIIO29rheFp/FVSIqBmaO9aHRMRMkbLTZ8ZUnH+dSybSBaOdhKGKZ6bD/DDX/zaVR1LcBrpAA+8Rr1GyLiKTYa2oGVqgk5iwGYvcxAELBw+LoVP9KtkBHe/wAj9VylWczMGvbU2a4eRuDeLaLMGoZxnDhijFdlSnbuuZVBZG3cNh6pFvwviqBnC4kxyJNM+EHulaXw72THuqVX/wA53iQBy8F6Sq2m5pdmblO4tIjofyWRlR8/xnFK7LY3Bsqj7xYWHyeyx8VfA0MJiYZTqPw79qdQ5mknZrv1TeN+JadB0CpUE7NgiOcHXzlWp9liA11SjScH3D25qLzFjEWPLRVCGZjfhJ2ZzO48jUAgOHkVg4r4Ycw7tI2cLeq978SOoPpUqXamm8aVKgkkN0aXt5Ssn5XF02y1/at5gio2PxCLBeKPKHBvA0nqLpjhFOKmcj6LxEku+y0A6mfwWy7HCSKtDxNMwf8AapTpYdxGSqWHlUERPXzWtQaPhm4j4qzVSXsltpa2ALDaRuZk7o2G4kxxLhnLQHDs3yZ0ygPBnUzHIJnF/DNbJLaQqAfapuzgj+039FlU/wCX3XMjUQQRr4pZiv2Dx5Jc1kgw3MRFr2EjSbbBVrVM0S1otHdAA8SDv1XH4VpJguDh9IPPdpVaLDF7ePMaqQN3olARaYEk32HVNYCi0u/1WjWxkAxzOySrvykbiAfP9hX4RTDnOLtOXuR7R5rQJDlIufMAWi+0EwD10KZqgROw6R+yl8NijpAdrA012BHrCvUZAkgT9mZ9gstlKDfiRcQdJnl4pZtQltjb8/1VX1djHO/+UVuEe4SbDYm3oEpADOIcYm8WE8uS2KNMVaMZGBx0dEEQYsRqCOax6jabTDqg8mk/om6XxDRphrRJgRJkRv8AiSjOzg345Zl0Ar4Coxt4F7Gen+Alq9fNq0DZP43i7azcjQJF9f8ACQNE804ttfrsM0k5j0K1KYPMH1XAyJ5Fcr4toJDhcclGYhr7Aweq0YL5lElWrPDiJbYkbbFRVRrSHp4xzXAjbTNz5+H+EJtV4dcm5kkz77aqKKNBGnMdAHOsD9PreBurVCzTM63UG+nRdUUULVaQLZzOGmWw5Tz5XUptP2LkAbxfntJnbVcUSBDiobAHfnSI5arlPtKhBgucTb8lFEEfVPhf4DbTp5q/erOAmD9PTqVjcfrYcV+xbUEA96oQO7H1NaRqYt4lcUWTc4MBvH2h5GU5ZMXvHmDeITo444XaXvYd8vrYqKLLcDHkTxGFoVXS2q8OOocJvyCartJpspUXsGTcnK6QZtN5J26Lqi12SQXCtqs/1Q54cd7hsamf/EpdnGDTM0szXTckm4O0TZRRDJuDX/uRzj/NDX+Iv62PuURuKw7wc0t/5vxg+kriiz2SyYbD8PaHTRxAp791zwfNuVeq4HQdUpu+ZrUMQyLEgFzT/UTFlFFhHealyfNsbw9zajwC1wzG7ZgidWzso+g6A5rhIMGd7DvAEeXkuqLeJxzx0i5gCb1DrJ00sI19YQRioHdaBMzaDpGqii6HId4M1j3EO7sgZb7gmT0K1MdgHAlwJcDrzHlyXFF5fJk8c4j2+LBZeOiJwjWRWcAXuswHQR9sj2ASGMa9rS51c98weRGoHMX5KKLvekcEqZFfCw3Nna7wN/MJnh+Ga9hzCSD4KKLZyyKcRe1lT+W3KIBvc3EGShM4q9oi3ndRRPaIWr1HPdJFzy6IQlpvZRRJHKlQkk9SooosHY//2Q=="/>
          <p:cNvSpPr>
            <a:spLocks noChangeAspect="1" noChangeArrowheads="1"/>
          </p:cNvSpPr>
          <p:nvPr/>
        </p:nvSpPr>
        <p:spPr bwMode="auto">
          <a:xfrm>
            <a:off x="63500" y="-847725"/>
            <a:ext cx="2609850" cy="17526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28600" y="1905000"/>
            <a:ext cx="3657600" cy="3657600"/>
          </a:xfrm>
          <a:prstGeom prst="rect">
            <a:avLst/>
          </a:prstGeom>
        </p:spPr>
      </p:pic>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495800" y="1905000"/>
            <a:ext cx="4495800" cy="3657600"/>
          </a:xfrm>
          <a:prstGeom prst="rect">
            <a:avLst/>
          </a:prstGeom>
        </p:spPr>
      </p:pic>
    </p:spTree>
    <p:extLst>
      <p:ext uri="{BB962C8B-B14F-4D97-AF65-F5344CB8AC3E}">
        <p14:creationId xmlns="" xmlns:p14="http://schemas.microsoft.com/office/powerpoint/2010/main" val="496640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6477000" cy="5440363"/>
          </a:xfrm>
        </p:spPr>
        <p:txBody>
          <a:bodyPr>
            <a:normAutofit fontScale="92500"/>
          </a:bodyPr>
          <a:lstStyle/>
          <a:p>
            <a:r>
              <a:rPr lang="en-US" dirty="0" smtClean="0"/>
              <a:t>A </a:t>
            </a:r>
            <a:r>
              <a:rPr lang="en-US" dirty="0" err="1" smtClean="0"/>
              <a:t>hadron</a:t>
            </a:r>
            <a:r>
              <a:rPr lang="en-US" dirty="0" smtClean="0"/>
              <a:t> is made of quarks put together.</a:t>
            </a:r>
          </a:p>
          <a:p>
            <a:r>
              <a:rPr lang="en-US" dirty="0" smtClean="0"/>
              <a:t>In Greek, </a:t>
            </a:r>
            <a:r>
              <a:rPr lang="en-US" dirty="0" err="1" smtClean="0"/>
              <a:t>hadron</a:t>
            </a:r>
            <a:r>
              <a:rPr lang="en-US" dirty="0" smtClean="0"/>
              <a:t> means thick or stout.</a:t>
            </a:r>
          </a:p>
          <a:p>
            <a:r>
              <a:rPr lang="en-US" dirty="0" smtClean="0"/>
              <a:t>There are two families of hadrons: baryons and mesons.</a:t>
            </a:r>
          </a:p>
          <a:p>
            <a:r>
              <a:rPr lang="en-US" dirty="0" smtClean="0"/>
              <a:t>Baryons are made up of three quarks.</a:t>
            </a:r>
          </a:p>
          <a:p>
            <a:r>
              <a:rPr lang="en-US" dirty="0" smtClean="0"/>
              <a:t>Mesons are a quark and an </a:t>
            </a:r>
            <a:r>
              <a:rPr lang="en-US" dirty="0" err="1" smtClean="0"/>
              <a:t>antiquark</a:t>
            </a:r>
            <a:r>
              <a:rPr lang="en-US" dirty="0" smtClean="0"/>
              <a:t> pair.</a:t>
            </a:r>
          </a:p>
          <a:p>
            <a:r>
              <a:rPr lang="en-US" dirty="0" smtClean="0"/>
              <a:t>Protons and Neutrons are both baryons.</a:t>
            </a:r>
          </a:p>
          <a:p>
            <a:endParaRPr lang="en-US" b="1" dirty="0"/>
          </a:p>
        </p:txBody>
      </p:sp>
      <p:pic>
        <p:nvPicPr>
          <p:cNvPr id="1026" name="Picture 2"/>
          <p:cNvPicPr>
            <a:picLocks noChangeAspect="1" noChangeArrowheads="1"/>
          </p:cNvPicPr>
          <p:nvPr/>
        </p:nvPicPr>
        <p:blipFill>
          <a:blip r:embed="rId2" cstate="print"/>
          <a:srcRect/>
          <a:stretch>
            <a:fillRect/>
          </a:stretch>
        </p:blipFill>
        <p:spPr bwMode="auto">
          <a:xfrm>
            <a:off x="7239000" y="685800"/>
            <a:ext cx="1066800" cy="2515542"/>
          </a:xfrm>
          <a:prstGeom prst="rect">
            <a:avLst/>
          </a:prstGeom>
          <a:noFill/>
          <a:ln w="9525">
            <a:noFill/>
            <a:miter lim="800000"/>
            <a:headEnd/>
            <a:tailEnd/>
          </a:ln>
        </p:spPr>
      </p:pic>
      <p:pic>
        <p:nvPicPr>
          <p:cNvPr id="5" name="Picture 4" descr="A green and a magenta (&quot;antigreen&quot;) arrow canceling out each other out white, representing a meson; a red, a green, and a blue arrow canceling out to white, representing a baryon; a yellow (&quot;antiblue&quot;), a magenta, and a cyan (&quot;antired&quot;) arrow canceling out to white, representing an antibaryon.">
            <a:hlinkClick r:id="rId3"/>
          </p:cNvPr>
          <p:cNvPicPr/>
          <p:nvPr/>
        </p:nvPicPr>
        <p:blipFill>
          <a:blip r:embed="rId4" cstate="print"/>
          <a:srcRect/>
          <a:stretch>
            <a:fillRect/>
          </a:stretch>
        </p:blipFill>
        <p:spPr bwMode="auto">
          <a:xfrm>
            <a:off x="7239000" y="3352800"/>
            <a:ext cx="1066800"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US" dirty="0" smtClean="0"/>
              <a:t>There are six different “flavors” of quarks.</a:t>
            </a:r>
          </a:p>
          <a:p>
            <a:r>
              <a:rPr lang="en-US" dirty="0" smtClean="0"/>
              <a:t>They aren’t technically flavors, but are a way to classify them.</a:t>
            </a:r>
          </a:p>
          <a:p>
            <a:r>
              <a:rPr lang="en-US" dirty="0" smtClean="0"/>
              <a:t>The six different “flavors” of quarks:</a:t>
            </a:r>
          </a:p>
          <a:p>
            <a:pPr lvl="1"/>
            <a:r>
              <a:rPr lang="en-US" dirty="0" smtClean="0"/>
              <a:t>Up </a:t>
            </a:r>
          </a:p>
          <a:p>
            <a:pPr lvl="1"/>
            <a:r>
              <a:rPr lang="en-US" dirty="0" smtClean="0"/>
              <a:t>Down</a:t>
            </a:r>
          </a:p>
          <a:p>
            <a:pPr lvl="1"/>
            <a:r>
              <a:rPr lang="en-US" dirty="0" smtClean="0"/>
              <a:t>Strange</a:t>
            </a:r>
          </a:p>
          <a:p>
            <a:pPr lvl="1"/>
            <a:r>
              <a:rPr lang="en-US" dirty="0" smtClean="0"/>
              <a:t>Charm</a:t>
            </a:r>
          </a:p>
          <a:p>
            <a:pPr lvl="1"/>
            <a:r>
              <a:rPr lang="en-US" dirty="0" smtClean="0"/>
              <a:t>Top</a:t>
            </a:r>
          </a:p>
          <a:p>
            <a:pPr lvl="1"/>
            <a:r>
              <a:rPr lang="en-US" dirty="0" smtClean="0"/>
              <a:t>Bottom</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3276600" y="2895600"/>
            <a:ext cx="1227977" cy="2895600"/>
          </a:xfrm>
          <a:prstGeom prst="rect">
            <a:avLst/>
          </a:prstGeom>
          <a:noFill/>
          <a:ln w="9525">
            <a:noFill/>
            <a:miter lim="800000"/>
            <a:headEnd/>
            <a:tailEnd/>
          </a:ln>
        </p:spPr>
      </p:pic>
      <p:pic>
        <p:nvPicPr>
          <p:cNvPr id="4098" name="Picture 2" descr="http://library.thinkquest.org/05aug/01087/quarks.jpg"/>
          <p:cNvPicPr>
            <a:picLocks noChangeAspect="1" noChangeArrowheads="1"/>
          </p:cNvPicPr>
          <p:nvPr/>
        </p:nvPicPr>
        <p:blipFill>
          <a:blip r:embed="rId3" cstate="print"/>
          <a:srcRect/>
          <a:stretch>
            <a:fillRect/>
          </a:stretch>
        </p:blipFill>
        <p:spPr bwMode="auto">
          <a:xfrm>
            <a:off x="5105400" y="3200400"/>
            <a:ext cx="3333750" cy="223837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dirty="0" smtClean="0"/>
              <a:t>Up and down quarks have the lowest masses of all the “flavors.”</a:t>
            </a:r>
          </a:p>
          <a:p>
            <a:r>
              <a:rPr lang="en-US" dirty="0" smtClean="0"/>
              <a:t>The other four “flavors” decay through a process called beta decay.</a:t>
            </a:r>
          </a:p>
          <a:p>
            <a:r>
              <a:rPr lang="en-US" dirty="0" smtClean="0"/>
              <a:t>This beta decay reduces the mass, turning them into lower mass quarks (up and down quarks).</a:t>
            </a:r>
          </a:p>
          <a:p>
            <a:r>
              <a:rPr lang="en-US" dirty="0" smtClean="0"/>
              <a:t>The four higher mass quarks can only be created in particle accelerators or cosmic rays in the first place.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772400" cy="1470025"/>
          </a:xfrm>
        </p:spPr>
        <p:txBody>
          <a:bodyPr/>
          <a:lstStyle/>
          <a:p>
            <a:pPr algn="l"/>
            <a:r>
              <a:rPr lang="en-US" dirty="0" smtClean="0"/>
              <a:t>Color Charge  </a:t>
            </a:r>
            <a:endParaRPr lang="en-US" dirty="0"/>
          </a:p>
        </p:txBody>
      </p:sp>
      <p:sp>
        <p:nvSpPr>
          <p:cNvPr id="3" name="Subtitle 2"/>
          <p:cNvSpPr>
            <a:spLocks noGrp="1"/>
          </p:cNvSpPr>
          <p:nvPr>
            <p:ph type="subTitle" idx="1"/>
          </p:nvPr>
        </p:nvSpPr>
        <p:spPr>
          <a:xfrm>
            <a:off x="0" y="1143000"/>
            <a:ext cx="5334000" cy="685800"/>
          </a:xfrm>
        </p:spPr>
        <p:txBody>
          <a:bodyPr>
            <a:normAutofit fontScale="85000" lnSpcReduction="10000"/>
          </a:bodyPr>
          <a:lstStyle/>
          <a:p>
            <a:pPr algn="l"/>
            <a:r>
              <a:rPr lang="en-US" sz="2400" dirty="0" smtClean="0">
                <a:solidFill>
                  <a:schemeClr val="tx1"/>
                </a:solidFill>
              </a:rPr>
              <a:t>No Quarks don’t actually have color, this refers to their charges that they are constantly exchanging </a:t>
            </a:r>
            <a:endParaRPr lang="en-US" sz="2400" dirty="0">
              <a:solidFill>
                <a:schemeClr val="tx1"/>
              </a:solidFill>
            </a:endParaRPr>
          </a:p>
        </p:txBody>
      </p:sp>
      <p:sp>
        <p:nvSpPr>
          <p:cNvPr id="4" name="TextBox 3"/>
          <p:cNvSpPr txBox="1"/>
          <p:nvPr/>
        </p:nvSpPr>
        <p:spPr>
          <a:xfrm>
            <a:off x="0" y="1828800"/>
            <a:ext cx="4724400" cy="646331"/>
          </a:xfrm>
          <a:prstGeom prst="rect">
            <a:avLst/>
          </a:prstGeom>
          <a:noFill/>
        </p:spPr>
        <p:txBody>
          <a:bodyPr wrap="square" rtlCol="0">
            <a:spAutoFit/>
          </a:bodyPr>
          <a:lstStyle/>
          <a:p>
            <a:r>
              <a:rPr lang="en-US" dirty="0" smtClean="0"/>
              <a:t>Quarks are held together by this color charge, which is related to the Strong Nuclear force.</a:t>
            </a:r>
            <a:endParaRPr lang="en-US" dirty="0"/>
          </a:p>
        </p:txBody>
      </p:sp>
      <p:sp>
        <p:nvSpPr>
          <p:cNvPr id="17409"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174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1741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174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1741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pic>
        <p:nvPicPr>
          <p:cNvPr id="5122" name="Picture 2" descr="http://www.unit5.org/chemistry/quarkcomposition.jpg"/>
          <p:cNvPicPr>
            <a:picLocks noChangeAspect="1" noChangeArrowheads="1"/>
          </p:cNvPicPr>
          <p:nvPr/>
        </p:nvPicPr>
        <p:blipFill>
          <a:blip r:embed="rId2" cstate="print"/>
          <a:srcRect/>
          <a:stretch>
            <a:fillRect/>
          </a:stretch>
        </p:blipFill>
        <p:spPr bwMode="auto">
          <a:xfrm>
            <a:off x="0" y="3638549"/>
            <a:ext cx="7285249" cy="3219451"/>
          </a:xfrm>
          <a:prstGeom prst="rect">
            <a:avLst/>
          </a:prstGeom>
          <a:noFill/>
        </p:spPr>
      </p:pic>
      <p:sp>
        <p:nvSpPr>
          <p:cNvPr id="12" name="TextBox 11"/>
          <p:cNvSpPr txBox="1"/>
          <p:nvPr/>
        </p:nvSpPr>
        <p:spPr>
          <a:xfrm>
            <a:off x="0" y="2514600"/>
            <a:ext cx="4495800" cy="923330"/>
          </a:xfrm>
          <a:prstGeom prst="rect">
            <a:avLst/>
          </a:prstGeom>
          <a:noFill/>
        </p:spPr>
        <p:txBody>
          <a:bodyPr wrap="square" rtlCol="0">
            <a:spAutoFit/>
          </a:bodyPr>
          <a:lstStyle/>
          <a:p>
            <a:r>
              <a:rPr lang="en-US" dirty="0" smtClean="0"/>
              <a:t>Quarks are constantly changing color, and they use Gluons to change color within the Protons and Neutrons.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ipe(down)">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2">
                                            <p:txEl>
                                              <p:pRg st="0" end="0"/>
                                            </p:txEl>
                                          </p:spTgt>
                                        </p:tgtEl>
                                        <p:attrNameLst>
                                          <p:attrName>style.visibility</p:attrName>
                                        </p:attrNameLst>
                                      </p:cBhvr>
                                      <p:to>
                                        <p:strVal val="visible"/>
                                      </p:to>
                                    </p:set>
                                    <p:anim calcmode="lin" valueType="num">
                                      <p:cBhvr additive="base">
                                        <p:cTn id="23"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122"/>
                                        </p:tgtEl>
                                        <p:attrNameLst>
                                          <p:attrName>style.visibility</p:attrName>
                                        </p:attrNameLst>
                                      </p:cBhvr>
                                      <p:to>
                                        <p:strVal val="visible"/>
                                      </p:to>
                                    </p:set>
                                    <p:anim calcmode="lin" valueType="num">
                                      <p:cBhvr additive="base">
                                        <p:cTn id="29" dur="500" fill="hold"/>
                                        <p:tgtEl>
                                          <p:spTgt spid="5122"/>
                                        </p:tgtEl>
                                        <p:attrNameLst>
                                          <p:attrName>ppt_x</p:attrName>
                                        </p:attrNameLst>
                                      </p:cBhvr>
                                      <p:tavLst>
                                        <p:tav tm="0">
                                          <p:val>
                                            <p:strVal val="#ppt_x"/>
                                          </p:val>
                                        </p:tav>
                                        <p:tav tm="100000">
                                          <p:val>
                                            <p:strVal val="#ppt_x"/>
                                          </p:val>
                                        </p:tav>
                                      </p:tavLst>
                                    </p:anim>
                                    <p:anim calcmode="lin" valueType="num">
                                      <p:cBhvr additive="base">
                                        <p:cTn id="30"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P spid="4" grpId="0" build="allAtOnce"/>
      <p:bldP spid="1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http://upload.wikimedia.org/wikipedia/commons/thumb/2/20/QCD.gif/120px-QCD.gif">
            <a:hlinkClick r:id="rId2"/>
          </p:cNvPr>
          <p:cNvPicPr/>
          <p:nvPr/>
        </p:nvPicPr>
        <p:blipFill>
          <a:blip r:embed="rId3" cstate="print"/>
          <a:srcRect/>
          <a:stretch>
            <a:fillRect/>
          </a:stretch>
        </p:blipFill>
        <p:spPr bwMode="auto">
          <a:xfrm>
            <a:off x="0" y="4572000"/>
            <a:ext cx="3505200" cy="2286000"/>
          </a:xfrm>
          <a:prstGeom prst="rect">
            <a:avLst/>
          </a:prstGeom>
          <a:noFill/>
          <a:ln w="9525">
            <a:noFill/>
            <a:miter lim="800000"/>
            <a:headEnd/>
            <a:tailEnd/>
          </a:ln>
        </p:spPr>
      </p:pic>
      <p:pic>
        <p:nvPicPr>
          <p:cNvPr id="4" name="Picture 3" descr="http://upload.wikimedia.org/wikipedia/commons/thumb/4/4c/Quark_colourchange0.png/120px-Quark_colourchange0.png">
            <a:hlinkClick r:id="rId4"/>
          </p:cNvPr>
          <p:cNvPicPr/>
          <p:nvPr/>
        </p:nvPicPr>
        <p:blipFill>
          <a:blip r:embed="rId5" cstate="print"/>
          <a:srcRect/>
          <a:stretch>
            <a:fillRect/>
          </a:stretch>
        </p:blipFill>
        <p:spPr bwMode="auto">
          <a:xfrm>
            <a:off x="381000" y="304800"/>
            <a:ext cx="2362200" cy="2057400"/>
          </a:xfrm>
          <a:prstGeom prst="rect">
            <a:avLst/>
          </a:prstGeom>
          <a:noFill/>
          <a:ln w="9525">
            <a:noFill/>
            <a:miter lim="800000"/>
            <a:headEnd/>
            <a:tailEnd/>
          </a:ln>
        </p:spPr>
      </p:pic>
      <p:pic>
        <p:nvPicPr>
          <p:cNvPr id="5" name="Picture 4" descr="http://upload.wikimedia.org/wikipedia/commons/thumb/4/4b/Quark_colourchange1.png/120px-Quark_colourchange1.png">
            <a:hlinkClick r:id="rId6"/>
          </p:cNvPr>
          <p:cNvPicPr/>
          <p:nvPr/>
        </p:nvPicPr>
        <p:blipFill>
          <a:blip r:embed="rId7" cstate="print"/>
          <a:srcRect/>
          <a:stretch>
            <a:fillRect/>
          </a:stretch>
        </p:blipFill>
        <p:spPr bwMode="auto">
          <a:xfrm>
            <a:off x="2971800" y="2133600"/>
            <a:ext cx="2590800" cy="2152650"/>
          </a:xfrm>
          <a:prstGeom prst="rect">
            <a:avLst/>
          </a:prstGeom>
          <a:noFill/>
          <a:ln w="9525">
            <a:noFill/>
            <a:miter lim="800000"/>
            <a:headEnd/>
            <a:tailEnd/>
          </a:ln>
        </p:spPr>
      </p:pic>
      <p:pic>
        <p:nvPicPr>
          <p:cNvPr id="6" name="Picture 5" descr="http://upload.wikimedia.org/wikipedia/commons/thumb/7/7f/Quark_colourchange2.png/120px-Quark_colourchange2.png">
            <a:hlinkClick r:id="rId8"/>
          </p:cNvPr>
          <p:cNvPicPr/>
          <p:nvPr/>
        </p:nvPicPr>
        <p:blipFill>
          <a:blip r:embed="rId9" cstate="print"/>
          <a:srcRect/>
          <a:stretch>
            <a:fillRect/>
          </a:stretch>
        </p:blipFill>
        <p:spPr bwMode="auto">
          <a:xfrm>
            <a:off x="5715000" y="3886200"/>
            <a:ext cx="2590800" cy="2324100"/>
          </a:xfrm>
          <a:prstGeom prst="rect">
            <a:avLst/>
          </a:prstGeom>
          <a:noFill/>
          <a:ln w="9525">
            <a:noFill/>
            <a:miter lim="800000"/>
            <a:headEnd/>
            <a:tailEnd/>
          </a:ln>
        </p:spPr>
      </p:pic>
      <p:sp>
        <p:nvSpPr>
          <p:cNvPr id="8" name="TextBox 7"/>
          <p:cNvSpPr txBox="1"/>
          <p:nvPr/>
        </p:nvSpPr>
        <p:spPr>
          <a:xfrm>
            <a:off x="2590800" y="381000"/>
            <a:ext cx="3048000" cy="923330"/>
          </a:xfrm>
          <a:prstGeom prst="rect">
            <a:avLst/>
          </a:prstGeom>
          <a:noFill/>
        </p:spPr>
        <p:txBody>
          <a:bodyPr wrap="square" rtlCol="0">
            <a:spAutoFit/>
          </a:bodyPr>
          <a:lstStyle/>
          <a:p>
            <a:r>
              <a:rPr lang="en-US" dirty="0" smtClean="0"/>
              <a:t>Here is a basic Baryon, it has three quarks and each Quark has there own color </a:t>
            </a:r>
            <a:endParaRPr lang="en-US" dirty="0"/>
          </a:p>
        </p:txBody>
      </p:sp>
      <p:sp>
        <p:nvSpPr>
          <p:cNvPr id="9" name="TextBox 8"/>
          <p:cNvSpPr txBox="1"/>
          <p:nvPr/>
        </p:nvSpPr>
        <p:spPr>
          <a:xfrm>
            <a:off x="5105400" y="1371600"/>
            <a:ext cx="3657600" cy="1200329"/>
          </a:xfrm>
          <a:prstGeom prst="rect">
            <a:avLst/>
          </a:prstGeom>
          <a:noFill/>
        </p:spPr>
        <p:txBody>
          <a:bodyPr wrap="square" rtlCol="0">
            <a:spAutoFit/>
          </a:bodyPr>
          <a:lstStyle/>
          <a:p>
            <a:r>
              <a:rPr lang="en-US" dirty="0" smtClean="0"/>
              <a:t>The red Quark decides it wants to change color, and it emits its red charge along with its anti green charge, making the Quark turn green</a:t>
            </a:r>
            <a:endParaRPr lang="en-US" dirty="0"/>
          </a:p>
        </p:txBody>
      </p:sp>
      <p:sp>
        <p:nvSpPr>
          <p:cNvPr id="10" name="TextBox 9"/>
          <p:cNvSpPr txBox="1"/>
          <p:nvPr/>
        </p:nvSpPr>
        <p:spPr>
          <a:xfrm>
            <a:off x="3276600" y="4724400"/>
            <a:ext cx="2514600" cy="1477328"/>
          </a:xfrm>
          <a:prstGeom prst="rect">
            <a:avLst/>
          </a:prstGeom>
          <a:noFill/>
        </p:spPr>
        <p:txBody>
          <a:bodyPr wrap="square" rtlCol="0">
            <a:spAutoFit/>
          </a:bodyPr>
          <a:lstStyle/>
          <a:p>
            <a:r>
              <a:rPr lang="en-US" dirty="0" smtClean="0"/>
              <a:t>The bottom Quark absorbs the Anti-red and the Anti-green, making the particle Red. As shown to the right.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http://particleadventure.org/images/page-elements/gluon.jpg"/>
          <p:cNvPicPr>
            <a:picLocks noChangeAspect="1" noChangeArrowheads="1"/>
          </p:cNvPicPr>
          <p:nvPr/>
        </p:nvPicPr>
        <p:blipFill>
          <a:blip r:embed="rId2" cstate="print"/>
          <a:srcRect/>
          <a:stretch>
            <a:fillRect/>
          </a:stretch>
        </p:blipFill>
        <p:spPr bwMode="auto">
          <a:xfrm>
            <a:off x="5638800" y="0"/>
            <a:ext cx="3505200" cy="3505204"/>
          </a:xfrm>
          <a:prstGeom prst="rect">
            <a:avLst/>
          </a:prstGeom>
          <a:noFill/>
        </p:spPr>
      </p:pic>
      <p:sp>
        <p:nvSpPr>
          <p:cNvPr id="2" name="Title 1"/>
          <p:cNvSpPr>
            <a:spLocks noGrp="1"/>
          </p:cNvSpPr>
          <p:nvPr>
            <p:ph type="ctrTitle"/>
          </p:nvPr>
        </p:nvSpPr>
        <p:spPr>
          <a:xfrm>
            <a:off x="0" y="0"/>
            <a:ext cx="7772400" cy="1470025"/>
          </a:xfrm>
        </p:spPr>
        <p:txBody>
          <a:bodyPr>
            <a:noAutofit/>
          </a:bodyPr>
          <a:lstStyle/>
          <a:p>
            <a:pPr algn="l"/>
            <a:r>
              <a:rPr lang="en-US" sz="8800" dirty="0" smtClean="0">
                <a:solidFill>
                  <a:srgbClr val="FF0000"/>
                </a:solidFill>
              </a:rPr>
              <a:t>Gluons</a:t>
            </a:r>
            <a:endParaRPr lang="en-US" sz="8800" dirty="0">
              <a:solidFill>
                <a:srgbClr val="FF0000"/>
              </a:solidFill>
            </a:endParaRPr>
          </a:p>
        </p:txBody>
      </p:sp>
      <p:sp>
        <p:nvSpPr>
          <p:cNvPr id="3" name="Subtitle 2"/>
          <p:cNvSpPr>
            <a:spLocks noGrp="1"/>
          </p:cNvSpPr>
          <p:nvPr>
            <p:ph type="subTitle" idx="1"/>
          </p:nvPr>
        </p:nvSpPr>
        <p:spPr>
          <a:xfrm>
            <a:off x="0" y="1219200"/>
            <a:ext cx="4343400" cy="1295400"/>
          </a:xfrm>
        </p:spPr>
        <p:txBody>
          <a:bodyPr>
            <a:normAutofit/>
          </a:bodyPr>
          <a:lstStyle/>
          <a:p>
            <a:pPr algn="l">
              <a:buFont typeface="Arial" pitchFamily="34" charset="0"/>
              <a:buChar char="•"/>
            </a:pPr>
            <a:r>
              <a:rPr lang="en-US" sz="2400" dirty="0" smtClean="0">
                <a:solidFill>
                  <a:schemeClr val="tx1"/>
                </a:solidFill>
              </a:rPr>
              <a:t> Gluons mediate the strong force and the hold the quarks within the proton or neutron together. </a:t>
            </a:r>
            <a:endParaRPr lang="en-US" sz="2400" dirty="0">
              <a:solidFill>
                <a:schemeClr val="tx1"/>
              </a:solidFill>
            </a:endParaRPr>
          </a:p>
        </p:txBody>
      </p:sp>
      <p:sp>
        <p:nvSpPr>
          <p:cNvPr id="8" name="TextBox 7"/>
          <p:cNvSpPr txBox="1"/>
          <p:nvPr/>
        </p:nvSpPr>
        <p:spPr>
          <a:xfrm>
            <a:off x="0" y="2362200"/>
            <a:ext cx="4038600" cy="1631216"/>
          </a:xfrm>
          <a:prstGeom prst="rect">
            <a:avLst/>
          </a:prstGeom>
          <a:noFill/>
        </p:spPr>
        <p:txBody>
          <a:bodyPr wrap="square" rtlCol="0">
            <a:spAutoFit/>
          </a:bodyPr>
          <a:lstStyle/>
          <a:p>
            <a:pPr>
              <a:buFont typeface="Arial" pitchFamily="34" charset="0"/>
              <a:buChar char="•"/>
            </a:pPr>
            <a:r>
              <a:rPr lang="en-US" sz="2000" dirty="0" smtClean="0"/>
              <a:t> Gluons have no mass and no electric charge, this is because they contain all the color charges and all of the anti color charges so it makes it have no charge</a:t>
            </a:r>
            <a:r>
              <a:rPr lang="en-US" dirty="0" smtClean="0"/>
              <a:t>. </a:t>
            </a:r>
            <a:endParaRPr lang="en-US" dirty="0"/>
          </a:p>
        </p:txBody>
      </p:sp>
      <p:sp>
        <p:nvSpPr>
          <p:cNvPr id="9" name="TextBox 8"/>
          <p:cNvSpPr txBox="1"/>
          <p:nvPr/>
        </p:nvSpPr>
        <p:spPr>
          <a:xfrm>
            <a:off x="0" y="3962400"/>
            <a:ext cx="3733800" cy="1015663"/>
          </a:xfrm>
          <a:prstGeom prst="rect">
            <a:avLst/>
          </a:prstGeom>
          <a:noFill/>
        </p:spPr>
        <p:txBody>
          <a:bodyPr wrap="square" rtlCol="0">
            <a:spAutoFit/>
          </a:bodyPr>
          <a:lstStyle/>
          <a:p>
            <a:pPr>
              <a:buFont typeface="Arial" pitchFamily="34" charset="0"/>
              <a:buChar char="•"/>
            </a:pPr>
            <a:r>
              <a:rPr lang="en-US" sz="2000" dirty="0" smtClean="0"/>
              <a:t> Gluons don’t exist independently, they only exist when Quarks interact</a:t>
            </a:r>
            <a:r>
              <a:rPr lang="en-US" dirty="0" smtClean="0"/>
              <a:t>.  </a:t>
            </a:r>
            <a:endParaRPr lang="en-US" dirty="0"/>
          </a:p>
        </p:txBody>
      </p:sp>
      <p:pic>
        <p:nvPicPr>
          <p:cNvPr id="10" name="Picture 9" descr="http://particleadventure.org/images/page-elements/color_carry.jpg"/>
          <p:cNvPicPr/>
          <p:nvPr/>
        </p:nvPicPr>
        <p:blipFill>
          <a:blip r:embed="rId3" cstate="print"/>
          <a:srcRect/>
          <a:stretch>
            <a:fillRect/>
          </a:stretch>
        </p:blipFill>
        <p:spPr bwMode="auto">
          <a:xfrm>
            <a:off x="6096000" y="3362325"/>
            <a:ext cx="3048000" cy="3495675"/>
          </a:xfrm>
          <a:prstGeom prst="rect">
            <a:avLst/>
          </a:prstGeom>
          <a:noFill/>
          <a:ln w="9525">
            <a:noFill/>
            <a:miter lim="800000"/>
            <a:headEnd/>
            <a:tailEnd/>
          </a:ln>
        </p:spPr>
      </p:pic>
      <p:sp>
        <p:nvSpPr>
          <p:cNvPr id="11" name="TextBox 10"/>
          <p:cNvSpPr txBox="1"/>
          <p:nvPr/>
        </p:nvSpPr>
        <p:spPr>
          <a:xfrm>
            <a:off x="0" y="4953000"/>
            <a:ext cx="2895600" cy="1938992"/>
          </a:xfrm>
          <a:prstGeom prst="rect">
            <a:avLst/>
          </a:prstGeom>
          <a:noFill/>
        </p:spPr>
        <p:txBody>
          <a:bodyPr wrap="square" rtlCol="0">
            <a:spAutoFit/>
          </a:bodyPr>
          <a:lstStyle/>
          <a:p>
            <a:r>
              <a:rPr lang="en-US" sz="2800" dirty="0" smtClean="0">
                <a:solidFill>
                  <a:srgbClr val="FF0000"/>
                </a:solidFill>
              </a:rPr>
              <a:t>QUARKS EMIT GLUONS</a:t>
            </a:r>
            <a:r>
              <a:rPr lang="en-US" sz="1600" dirty="0" smtClean="0">
                <a:solidFill>
                  <a:srgbClr val="FF0000"/>
                </a:solidFill>
              </a:rPr>
              <a:t> , </a:t>
            </a:r>
            <a:r>
              <a:rPr lang="en-US" sz="2000" dirty="0" smtClean="0">
                <a:solidFill>
                  <a:srgbClr val="FF0000"/>
                </a:solidFill>
              </a:rPr>
              <a:t>AND GLUONS ALSO EMIT OTHER GLUONS OVER AND OVER </a:t>
            </a:r>
            <a:r>
              <a:rPr lang="en-US" sz="2400" dirty="0" smtClean="0">
                <a:solidFill>
                  <a:srgbClr val="FF0000"/>
                </a:solidFill>
              </a:rPr>
              <a:t>AGAIN </a:t>
            </a:r>
            <a:endParaRPr lang="en-US" dirty="0">
              <a:solidFill>
                <a:srgbClr val="FF0000"/>
              </a:solidFill>
            </a:endParaRPr>
          </a:p>
        </p:txBody>
      </p:sp>
      <p:pic>
        <p:nvPicPr>
          <p:cNvPr id="4098" name="Picture 2" descr="http://www.ph.utexas.edu/~mhaley/index/reality_gluon.jpg"/>
          <p:cNvPicPr>
            <a:picLocks noChangeAspect="1" noChangeArrowheads="1"/>
          </p:cNvPicPr>
          <p:nvPr/>
        </p:nvPicPr>
        <p:blipFill>
          <a:blip r:embed="rId4" cstate="print"/>
          <a:srcRect/>
          <a:stretch>
            <a:fillRect/>
          </a:stretch>
        </p:blipFill>
        <p:spPr bwMode="auto">
          <a:xfrm>
            <a:off x="2743200" y="4572000"/>
            <a:ext cx="3349991" cy="2286000"/>
          </a:xfrm>
          <a:prstGeom prst="rect">
            <a:avLst/>
          </a:prstGeom>
          <a:noFill/>
        </p:spPr>
      </p:pic>
      <p:sp>
        <p:nvSpPr>
          <p:cNvPr id="12" name="TextBox 11"/>
          <p:cNvSpPr txBox="1"/>
          <p:nvPr/>
        </p:nvSpPr>
        <p:spPr>
          <a:xfrm>
            <a:off x="2819400" y="3657600"/>
            <a:ext cx="3200400" cy="646331"/>
          </a:xfrm>
          <a:prstGeom prst="rect">
            <a:avLst/>
          </a:prstGeom>
          <a:noFill/>
        </p:spPr>
        <p:txBody>
          <a:bodyPr wrap="square" rtlCol="0">
            <a:spAutoFit/>
          </a:bodyPr>
          <a:lstStyle/>
          <a:p>
            <a:r>
              <a:rPr lang="en-US" dirty="0" smtClean="0"/>
              <a:t>They are 8 different types of Gluons!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wipe(down)">
                                      <p:cBhvr>
                                        <p:cTn id="12" dur="500"/>
                                        <p:tgtEl>
                                          <p:spTgt spid="102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098"/>
                                        </p:tgtEl>
                                        <p:attrNameLst>
                                          <p:attrName>style.visibility</p:attrName>
                                        </p:attrNameLst>
                                      </p:cBhvr>
                                      <p:to>
                                        <p:strVal val="visible"/>
                                      </p:to>
                                    </p:set>
                                    <p:animEffect transition="in" filter="wipe(down)">
                                      <p:cBhvr>
                                        <p:cTn id="22" dur="500"/>
                                        <p:tgtEl>
                                          <p:spTgt spid="409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animEffect transition="in" filter="wipe(down)">
                                      <p:cBhvr>
                                        <p:cTn id="27" dur="500"/>
                                        <p:tgtEl>
                                          <p:spTgt spid="12">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animEffect transition="in" filter="wipe(down)">
                                      <p:cBhvr>
                                        <p:cTn id="32" dur="500"/>
                                        <p:tgtEl>
                                          <p:spTgt spid="3">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wipe(down)">
                                      <p:cBhvr>
                                        <p:cTn id="37" dur="500"/>
                                        <p:tgtEl>
                                          <p:spTgt spid="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9">
                                            <p:txEl>
                                              <p:pRg st="0" end="0"/>
                                            </p:txEl>
                                          </p:spTgt>
                                        </p:tgtEl>
                                        <p:attrNameLst>
                                          <p:attrName>style.visibility</p:attrName>
                                        </p:attrNameLst>
                                      </p:cBhvr>
                                      <p:to>
                                        <p:strVal val="visible"/>
                                      </p:to>
                                    </p:set>
                                    <p:anim calcmode="lin" valueType="num">
                                      <p:cBhvr additive="base">
                                        <p:cTn id="42"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1">
                                            <p:txEl>
                                              <p:pRg st="0" end="0"/>
                                            </p:txEl>
                                          </p:spTgt>
                                        </p:tgtEl>
                                        <p:attrNameLst>
                                          <p:attrName>style.visibility</p:attrName>
                                        </p:attrNameLst>
                                      </p:cBhvr>
                                      <p:to>
                                        <p:strVal val="visible"/>
                                      </p:to>
                                    </p:set>
                                    <p:animEffect transition="in" filter="fade">
                                      <p:cBhvr>
                                        <p:cTn id="48" dur="2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8" grpId="0" build="allAtOnce"/>
      <p:bldP spid="9" grpId="0" build="allAtOnce"/>
      <p:bldP spid="11" grpId="0" build="allAtOnce"/>
      <p:bldP spid="12"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52400" y="152400"/>
            <a:ext cx="5029200" cy="830997"/>
          </a:xfrm>
          <a:prstGeom prst="rect">
            <a:avLst/>
          </a:prstGeom>
          <a:noFill/>
        </p:spPr>
        <p:txBody>
          <a:bodyPr wrap="square" rtlCol="0">
            <a:spAutoFit/>
          </a:bodyPr>
          <a:lstStyle/>
          <a:p>
            <a:pPr algn="ctr"/>
            <a:r>
              <a:rPr lang="en-US" sz="4800" dirty="0" smtClean="0">
                <a:solidFill>
                  <a:srgbClr val="FF0000"/>
                </a:solidFill>
              </a:rPr>
              <a:t>Gluon Interactions </a:t>
            </a:r>
            <a:endParaRPr lang="en-US" sz="4800" dirty="0">
              <a:solidFill>
                <a:srgbClr val="FF0000"/>
              </a:solidFill>
            </a:endParaRPr>
          </a:p>
        </p:txBody>
      </p:sp>
      <p:sp>
        <p:nvSpPr>
          <p:cNvPr id="10" name="TextBox 9"/>
          <p:cNvSpPr txBox="1"/>
          <p:nvPr/>
        </p:nvSpPr>
        <p:spPr>
          <a:xfrm>
            <a:off x="0" y="990600"/>
            <a:ext cx="6400800" cy="646331"/>
          </a:xfrm>
          <a:prstGeom prst="rect">
            <a:avLst/>
          </a:prstGeom>
          <a:noFill/>
        </p:spPr>
        <p:txBody>
          <a:bodyPr wrap="square" rtlCol="0">
            <a:spAutoFit/>
          </a:bodyPr>
          <a:lstStyle/>
          <a:p>
            <a:r>
              <a:rPr lang="en-US" dirty="0" smtClean="0"/>
              <a:t>As said before, Gluons can not exist alone and only exist when the Quarks  interact, but how do they interact?</a:t>
            </a:r>
          </a:p>
        </p:txBody>
      </p:sp>
      <p:pic>
        <p:nvPicPr>
          <p:cNvPr id="4100" name="Picture 4" descr="http://particleadventure.org/images/page-elements/color_field_snap.gif"/>
          <p:cNvPicPr>
            <a:picLocks noChangeAspect="1" noChangeArrowheads="1"/>
          </p:cNvPicPr>
          <p:nvPr/>
        </p:nvPicPr>
        <p:blipFill>
          <a:blip r:embed="rId2" cstate="print"/>
          <a:srcRect/>
          <a:stretch>
            <a:fillRect/>
          </a:stretch>
        </p:blipFill>
        <p:spPr bwMode="auto">
          <a:xfrm>
            <a:off x="4343400" y="1371600"/>
            <a:ext cx="4476750" cy="2476500"/>
          </a:xfrm>
          <a:prstGeom prst="rect">
            <a:avLst/>
          </a:prstGeom>
          <a:noFill/>
        </p:spPr>
      </p:pic>
      <p:sp>
        <p:nvSpPr>
          <p:cNvPr id="13" name="TextBox 12"/>
          <p:cNvSpPr txBox="1"/>
          <p:nvPr/>
        </p:nvSpPr>
        <p:spPr>
          <a:xfrm>
            <a:off x="0" y="1752600"/>
            <a:ext cx="3886200" cy="1477328"/>
          </a:xfrm>
          <a:prstGeom prst="rect">
            <a:avLst/>
          </a:prstGeom>
          <a:noFill/>
        </p:spPr>
        <p:txBody>
          <a:bodyPr wrap="square" rtlCol="0">
            <a:spAutoFit/>
          </a:bodyPr>
          <a:lstStyle/>
          <a:p>
            <a:r>
              <a:rPr lang="en-US" dirty="0" smtClean="0"/>
              <a:t>One way Gluons interact is when Quarks are exerting too much energy and separate, the Gluons make it easier just to create another Quark using the color charges they carry. </a:t>
            </a:r>
            <a:endParaRPr lang="en-US" dirty="0"/>
          </a:p>
        </p:txBody>
      </p:sp>
      <p:sp>
        <p:nvSpPr>
          <p:cNvPr id="14" name="TextBox 13"/>
          <p:cNvSpPr txBox="1"/>
          <p:nvPr/>
        </p:nvSpPr>
        <p:spPr>
          <a:xfrm>
            <a:off x="0" y="3352800"/>
            <a:ext cx="3505200" cy="1200329"/>
          </a:xfrm>
          <a:prstGeom prst="rect">
            <a:avLst/>
          </a:prstGeom>
          <a:noFill/>
        </p:spPr>
        <p:txBody>
          <a:bodyPr wrap="square" rtlCol="0">
            <a:spAutoFit/>
          </a:bodyPr>
          <a:lstStyle/>
          <a:p>
            <a:r>
              <a:rPr lang="en-US" dirty="0" smtClean="0"/>
              <a:t>Gluons also interact in color charge, because they carry all types of color charge and different types of Quarks. </a:t>
            </a:r>
            <a:endParaRPr lang="en-US" dirty="0"/>
          </a:p>
        </p:txBody>
      </p:sp>
      <p:sp>
        <p:nvSpPr>
          <p:cNvPr id="15" name="TextBox 14"/>
          <p:cNvSpPr txBox="1"/>
          <p:nvPr/>
        </p:nvSpPr>
        <p:spPr>
          <a:xfrm>
            <a:off x="4572000" y="4267200"/>
            <a:ext cx="3733800" cy="1477328"/>
          </a:xfrm>
          <a:prstGeom prst="rect">
            <a:avLst/>
          </a:prstGeom>
          <a:noFill/>
        </p:spPr>
        <p:txBody>
          <a:bodyPr wrap="square" rtlCol="0">
            <a:spAutoFit/>
          </a:bodyPr>
          <a:lstStyle/>
          <a:p>
            <a:r>
              <a:rPr lang="en-US" dirty="0" smtClean="0"/>
              <a:t>When Quarks are trying to separate the Gluon field gets stronger, trying to bring them back. When it gets to strenuous, they just snap and make a new group, which are called hadrons.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951</Words>
  <Application>Microsoft Office PowerPoint</Application>
  <PresentationFormat>On-screen Show (4:3)</PresentationFormat>
  <Paragraphs>78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Quarks</vt:lpstr>
      <vt:lpstr>Slide 2</vt:lpstr>
      <vt:lpstr>Slide 3</vt:lpstr>
      <vt:lpstr>Slide 4</vt:lpstr>
      <vt:lpstr>Slide 5</vt:lpstr>
      <vt:lpstr>Color Charge  </vt:lpstr>
      <vt:lpstr>Slide 7</vt:lpstr>
      <vt:lpstr>Gluons</vt:lpstr>
      <vt:lpstr>Slide 9</vt:lpstr>
      <vt:lpstr>Slide 10</vt:lpstr>
      <vt:lpstr>Slide 11</vt:lpstr>
      <vt:lpstr>Slide 12</vt:lpstr>
      <vt:lpstr>Slide 13</vt:lpstr>
      <vt:lpstr>Slide 14</vt:lpstr>
      <vt:lpstr>What is Strong Nuclear Force ?? </vt:lpstr>
      <vt:lpstr>Slide 16</vt:lpstr>
      <vt:lpstr>Weak Nuclear force </vt:lpstr>
      <vt:lpstr>Slide 18</vt:lpstr>
      <vt:lpstr>History</vt:lpstr>
      <vt:lpstr>History</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Gluons</dc:title>
  <dc:creator>day  jon000</dc:creator>
  <cp:lastModifiedBy>Matt Lonsdale</cp:lastModifiedBy>
  <cp:revision>17</cp:revision>
  <dcterms:created xsi:type="dcterms:W3CDTF">2012-01-31T20:26:51Z</dcterms:created>
  <dcterms:modified xsi:type="dcterms:W3CDTF">2012-02-07T23:44:14Z</dcterms:modified>
</cp:coreProperties>
</file>