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8" r:id="rId9"/>
    <p:sldId id="261" r:id="rId10"/>
    <p:sldId id="263" r:id="rId11"/>
    <p:sldId id="271" r:id="rId12"/>
    <p:sldId id="257" r:id="rId13"/>
    <p:sldId id="262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DD104D-F6D0-432F-A7EB-E022B5FD26A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39120C-D327-4A0F-982F-C43B69671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9E3637-E237-4DBF-B6F5-62744797FB9B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BAF05F-BC1F-46BA-8A06-A4268A3C6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lonsdale\Desktop\IMG_3866.M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Plankton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3139440" cy="4703136"/>
          </a:xfrm>
        </p:spPr>
        <p:txBody>
          <a:bodyPr>
            <a:normAutofit/>
          </a:bodyPr>
          <a:lstStyle/>
          <a:p>
            <a:r>
              <a:rPr lang="en-US" dirty="0" smtClean="0"/>
              <a:t>Amphipod</a:t>
            </a:r>
          </a:p>
          <a:p>
            <a:r>
              <a:rPr lang="en-US" dirty="0" smtClean="0"/>
              <a:t>Copepod</a:t>
            </a:r>
          </a:p>
          <a:p>
            <a:r>
              <a:rPr lang="en-US" dirty="0" err="1" smtClean="0"/>
              <a:t>Nauplii</a:t>
            </a:r>
            <a:endParaRPr lang="en-US" dirty="0" smtClean="0"/>
          </a:p>
          <a:p>
            <a:r>
              <a:rPr lang="en-US" dirty="0" smtClean="0"/>
              <a:t>Comb jelly</a:t>
            </a:r>
          </a:p>
          <a:p>
            <a:r>
              <a:rPr lang="en-US" dirty="0" smtClean="0"/>
              <a:t>Brittle star larva</a:t>
            </a:r>
          </a:p>
          <a:p>
            <a:r>
              <a:rPr lang="en-US" dirty="0" smtClean="0"/>
              <a:t>Gastropod larva</a:t>
            </a:r>
          </a:p>
          <a:p>
            <a:r>
              <a:rPr lang="en-US" dirty="0" err="1" smtClean="0"/>
              <a:t>Zoea</a:t>
            </a:r>
            <a:r>
              <a:rPr lang="en-US" dirty="0" smtClean="0"/>
              <a:t> larva of crab</a:t>
            </a:r>
          </a:p>
          <a:p>
            <a:r>
              <a:rPr lang="en-US" dirty="0" err="1" smtClean="0"/>
              <a:t>Megalops</a:t>
            </a:r>
            <a:r>
              <a:rPr lang="en-US" dirty="0" smtClean="0"/>
              <a:t> larva of crab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00600" y="1905000"/>
            <a:ext cx="3139440" cy="470313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Exoskeleton of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Barnicle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molt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Ostracod</a:t>
            </a:r>
            <a:endParaRPr lang="en-US" sz="2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jellyfish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Tintinnid</a:t>
            </a:r>
            <a:endParaRPr lang="en-US" sz="2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 larva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Diatoms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Dinoflagellates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Caldoceran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and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caldocran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larva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Dinoflagellate</a:t>
            </a:r>
            <a:r>
              <a:rPr lang="en-US" dirty="0" smtClean="0"/>
              <a:t>- </a:t>
            </a:r>
            <a:r>
              <a:rPr lang="en-US" dirty="0" err="1" smtClean="0"/>
              <a:t>Alveolate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107680" cy="4800600"/>
          </a:xfrm>
        </p:spPr>
        <p:txBody>
          <a:bodyPr/>
          <a:lstStyle/>
          <a:p>
            <a:r>
              <a:rPr lang="en-US" i="1" dirty="0" err="1" smtClean="0"/>
              <a:t>Pfiesteria</a:t>
            </a:r>
            <a:r>
              <a:rPr lang="en-US" i="1" dirty="0" smtClean="0"/>
              <a:t> </a:t>
            </a:r>
            <a:r>
              <a:rPr lang="en-US" i="1" dirty="0" err="1" smtClean="0"/>
              <a:t>piscicida</a:t>
            </a:r>
            <a:endParaRPr lang="en-US" i="1" dirty="0" smtClean="0"/>
          </a:p>
          <a:p>
            <a:pPr lvl="1"/>
            <a:r>
              <a:rPr lang="en-US" dirty="0" smtClean="0"/>
              <a:t>“fish killer”</a:t>
            </a:r>
          </a:p>
          <a:p>
            <a:pPr lvl="1"/>
            <a:r>
              <a:rPr lang="en-US" dirty="0" smtClean="0"/>
              <a:t>1993 new culture facility – staff got sick – brain dead</a:t>
            </a:r>
          </a:p>
          <a:p>
            <a:pPr lvl="1"/>
            <a:r>
              <a:rPr lang="en-US" dirty="0" smtClean="0"/>
              <a:t>Class 3 biohazard</a:t>
            </a:r>
          </a:p>
          <a:p>
            <a:pPr lvl="1"/>
            <a:r>
              <a:rPr lang="en-US" dirty="0" smtClean="0"/>
              <a:t>Changes itself depending on needs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458" name="Picture 2" descr="https://encrypted-tbn0.google.com/images?q=tbn:ANd9GcQHJfIwwkulejKgJOR20Jq-ny1WIzakunxxL5N4j_uEG3P8LZuD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876799"/>
            <a:ext cx="2286000" cy="1981201"/>
          </a:xfrm>
          <a:prstGeom prst="rect">
            <a:avLst/>
          </a:prstGeom>
          <a:noFill/>
        </p:spPr>
      </p:pic>
      <p:pic>
        <p:nvPicPr>
          <p:cNvPr id="19460" name="Picture 4" descr="https://encrypted-tbn0.google.com/images?q=tbn:ANd9GcToxWnQHSRk3Lg_npSLrnydTTKkZKAh0FpbcLYAnsVJ7P4dleB_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76800"/>
            <a:ext cx="2638425" cy="1733551"/>
          </a:xfrm>
          <a:prstGeom prst="rect">
            <a:avLst/>
          </a:prstGeom>
          <a:noFill/>
        </p:spPr>
      </p:pic>
      <p:pic>
        <p:nvPicPr>
          <p:cNvPr id="19462" name="Picture 6" descr="http://news.bbc.co.uk/olmedia/images/_20403_hu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86200"/>
            <a:ext cx="21907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Phytoflagellates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3733800" cy="4800600"/>
          </a:xfrm>
        </p:spPr>
        <p:txBody>
          <a:bodyPr/>
          <a:lstStyle/>
          <a:p>
            <a:r>
              <a:rPr lang="en-US" dirty="0" smtClean="0"/>
              <a:t>AKA </a:t>
            </a:r>
            <a:r>
              <a:rPr lang="en-US" dirty="0" err="1" smtClean="0"/>
              <a:t>nanoflagellate</a:t>
            </a:r>
            <a:endParaRPr lang="en-US" dirty="0" smtClean="0"/>
          </a:p>
          <a:p>
            <a:r>
              <a:rPr lang="en-US" dirty="0" smtClean="0"/>
              <a:t>Small</a:t>
            </a:r>
          </a:p>
          <a:p>
            <a:r>
              <a:rPr lang="en-US" dirty="0" smtClean="0"/>
              <a:t>Little known</a:t>
            </a:r>
          </a:p>
          <a:p>
            <a:r>
              <a:rPr lang="en-US" dirty="0" smtClean="0"/>
              <a:t>Any photosynthetic organism that has a flagella </a:t>
            </a:r>
          </a:p>
          <a:p>
            <a:r>
              <a:rPr lang="en-US" dirty="0" smtClean="0"/>
              <a:t>Most likely you wont see these</a:t>
            </a:r>
          </a:p>
          <a:p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7650" name="Picture 2" descr="https://encrypted-tbn0.gstatic.com/images?q=tbn:ANd9GcTycHd0kSL92yGXPWauQ6mtxRbHNuiYjkH8ww-pIcrklWq8JH4h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572000" cy="31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Amphipod - Arthropoda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1-340 mm in size</a:t>
            </a:r>
          </a:p>
          <a:p>
            <a:r>
              <a:rPr lang="en-US" dirty="0" smtClean="0"/>
              <a:t>Has been found at 5,300 m</a:t>
            </a:r>
          </a:p>
          <a:p>
            <a:r>
              <a:rPr lang="en-US" dirty="0" smtClean="0"/>
              <a:t>Largest 28 cm in length</a:t>
            </a:r>
          </a:p>
          <a:p>
            <a:r>
              <a:rPr lang="en-US" dirty="0" smtClean="0"/>
              <a:t>Typically 10 mm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upload.wikimedia.org/wikipedia/commons/thumb/e/e3/Ampelisca_brevicornis.jpg/220px-Ampelisca_brevicor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9"/>
            <a:ext cx="3124200" cy="2343151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1/11/Pariambus_typicus.jpg/220px-Pariambus_typi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3149598" cy="2362200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0/04/Hyperia_galba.jpg/220px-Hyperia_gal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1999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Copepod - Arthropoda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107680" cy="4800600"/>
          </a:xfrm>
        </p:spPr>
        <p:txBody>
          <a:bodyPr/>
          <a:lstStyle/>
          <a:p>
            <a:r>
              <a:rPr lang="en-US" dirty="0" smtClean="0"/>
              <a:t>Three types – based on antenna length</a:t>
            </a:r>
          </a:p>
          <a:p>
            <a:pPr lvl="1"/>
            <a:r>
              <a:rPr lang="en-US" dirty="0" smtClean="0"/>
              <a:t>Calanoida, harpactiocida, cyclopodia</a:t>
            </a:r>
          </a:p>
          <a:p>
            <a:r>
              <a:rPr lang="en-US" dirty="0" smtClean="0"/>
              <a:t>Travel by “fling and clap”</a:t>
            </a:r>
          </a:p>
          <a:p>
            <a:r>
              <a:rPr lang="en-US" dirty="0" smtClean="0"/>
              <a:t>Eat up to 370,000 cells/day</a:t>
            </a:r>
          </a:p>
          <a:p>
            <a:r>
              <a:rPr lang="en-US" dirty="0" smtClean="0"/>
              <a:t>1-5 mm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Migrate in the water column</a:t>
            </a:r>
            <a:endParaRPr lang="en-US" dirty="0" smtClean="0"/>
          </a:p>
        </p:txBody>
      </p:sp>
      <p:pic>
        <p:nvPicPr>
          <p:cNvPr id="18434" name="Picture 2" descr="https://encrypted-tbn1.google.com/images?q=tbn:ANd9GcR7LKhLaGfOVsatxUHDAxxlC5XWaxX224BuzseX6Z64tbFXq6Y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3051926" cy="2286000"/>
          </a:xfrm>
          <a:prstGeom prst="rect">
            <a:avLst/>
          </a:prstGeom>
          <a:noFill/>
        </p:spPr>
      </p:pic>
      <p:pic>
        <p:nvPicPr>
          <p:cNvPr id="18436" name="Picture 4" descr="https://encrypted-tbn3.google.com/images?q=tbn:ANd9GcQR-1C3OqznIXbViZyNbJVpzVWwZlVmzA-GKaUoSQggQu9euAu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653" y="4572000"/>
            <a:ext cx="2792747" cy="2286000"/>
          </a:xfrm>
          <a:prstGeom prst="rect">
            <a:avLst/>
          </a:prstGeom>
          <a:noFill/>
        </p:spPr>
      </p:pic>
      <p:pic>
        <p:nvPicPr>
          <p:cNvPr id="18438" name="Picture 6" descr="https://encrypted-tbn0.google.com/images?q=tbn:ANd9GcQVfig2J3GC-KOcbaXuSA1ImphvE9D_K1sq0Tw2c2u2jbWBBew0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63372"/>
            <a:ext cx="3200400" cy="229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Rotifers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822192" cy="4800600"/>
          </a:xfrm>
        </p:spPr>
        <p:txBody>
          <a:bodyPr/>
          <a:lstStyle/>
          <a:p>
            <a:r>
              <a:rPr lang="en-US" dirty="0" smtClean="0"/>
              <a:t>Pseudocoelomate</a:t>
            </a:r>
          </a:p>
          <a:p>
            <a:r>
              <a:rPr lang="en-US" dirty="0" smtClean="0"/>
              <a:t>0.1–0.5 </a:t>
            </a:r>
            <a:r>
              <a:rPr lang="en-US" dirty="0" smtClean="0"/>
              <a:t>mm</a:t>
            </a:r>
          </a:p>
          <a:p>
            <a:r>
              <a:rPr lang="en-US" dirty="0" smtClean="0"/>
              <a:t>Mostly freshwater</a:t>
            </a:r>
          </a:p>
          <a:p>
            <a:r>
              <a:rPr lang="en-US" dirty="0" err="1" smtClean="0"/>
              <a:t>Multicellular</a:t>
            </a:r>
            <a:endParaRPr lang="en-US" dirty="0" smtClean="0"/>
          </a:p>
          <a:p>
            <a:r>
              <a:rPr lang="en-US" dirty="0" smtClean="0"/>
              <a:t>Reproduce sexually</a:t>
            </a:r>
          </a:p>
          <a:p>
            <a:endParaRPr lang="en-US" dirty="0"/>
          </a:p>
        </p:txBody>
      </p:sp>
      <p:pic>
        <p:nvPicPr>
          <p:cNvPr id="28674" name="Picture 2" descr="http://upload.wikimedia.org/wikipedia/commons/thumb/2/2d/Bdelloid_Rotifer.jpg/220px-Bdelloid_Roti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886200" cy="291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Coelenterate - </a:t>
            </a:r>
            <a:r>
              <a:rPr lang="en-US" dirty="0" err="1" smtClean="0"/>
              <a:t>Cnidaria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574792" cy="4800600"/>
          </a:xfrm>
        </p:spPr>
        <p:txBody>
          <a:bodyPr/>
          <a:lstStyle/>
          <a:p>
            <a:r>
              <a:rPr lang="en-US" dirty="0" smtClean="0"/>
              <a:t>Corals and anemone</a:t>
            </a:r>
          </a:p>
          <a:p>
            <a:r>
              <a:rPr lang="en-US" dirty="0" smtClean="0"/>
              <a:t>Part of the life in the plankton</a:t>
            </a:r>
          </a:p>
          <a:p>
            <a:r>
              <a:rPr lang="en-US" dirty="0" smtClean="0"/>
              <a:t>Medusa</a:t>
            </a:r>
          </a:p>
          <a:p>
            <a:r>
              <a:rPr lang="en-US" dirty="0" smtClean="0"/>
              <a:t>Hydra – produces the medusa stage</a:t>
            </a:r>
          </a:p>
          <a:p>
            <a:r>
              <a:rPr lang="en-US" dirty="0" smtClean="0"/>
              <a:t>Hunt with </a:t>
            </a:r>
            <a:r>
              <a:rPr lang="en-US" dirty="0" err="1" smtClean="0"/>
              <a:t>cnidoblasts</a:t>
            </a:r>
            <a:endParaRPr lang="en-US" dirty="0" smtClean="0"/>
          </a:p>
          <a:p>
            <a:pPr lvl="1"/>
            <a:r>
              <a:rPr lang="en-US" dirty="0" smtClean="0"/>
              <a:t>Poison dart to embed in the prey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lc.arizona.edu/courses/schaffer/182/CniLife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458200" cy="5978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Ctenophore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 jelly</a:t>
            </a:r>
          </a:p>
          <a:p>
            <a:r>
              <a:rPr lang="en-US" dirty="0" smtClean="0"/>
              <a:t>Do not have singers</a:t>
            </a:r>
          </a:p>
          <a:p>
            <a:r>
              <a:rPr lang="en-US" dirty="0" smtClean="0"/>
              <a:t>Do have “sticky” tentacles that catch prey</a:t>
            </a:r>
          </a:p>
          <a:p>
            <a:r>
              <a:rPr lang="en-US" dirty="0" smtClean="0"/>
              <a:t>Can eat up to 10X body mass/day</a:t>
            </a:r>
          </a:p>
          <a:p>
            <a:endParaRPr lang="en-US" dirty="0" smtClean="0"/>
          </a:p>
        </p:txBody>
      </p:sp>
      <p:pic>
        <p:nvPicPr>
          <p:cNvPr id="31746" name="Picture 2" descr="https://encrypted-tbn3.gstatic.com/images?q=tbn:ANd9GcQNJhowKGfLUHnBEJEc6-KTjyyVMsbYMJ_Che0lT3vTJwt9M5H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62400"/>
            <a:ext cx="3226382" cy="243840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hQSEBQUExQUFRUWFhoYFxgVFxcYFBoUGBcXFxgXGBceHCYfFxojHBcXHy8gIycpLCwsFR4xNTAqNSYrLCkBCQoKDgwOGg8PGiwkHyQsLCwsLCwsLCwsLCwsLCwsLCwsLCwsLCwsLCksLCwsLCwsLCwsLCwsLCwsLCwsLCwsLP/AABEIALYBFAMBIgACEQEDEQH/xAAbAAACAgMBAAAAAAAAAAAAAAAAAQQFAgMGB//EAD4QAAEDAgMGBQEECAUFAAAAAAEAAhEDIQQSMQUGQVFhgRMiMnGRsQdSgqEzQnKSwdHh8BQVI2JjF1Nzg/H/xAAYAQADAQEAAAAAAAAAAAAAAAAAAQIDBP/EAC4RAAICAQQAAwcDBQAAAAAAAAABAhEhAxIxQTKR8BNRYYGhsdEEQuEUIlJxwf/aAAwDAQACEQMRAD8A8eFOE49kJwuskUdEQgjomgBEIhBTQAsvskQsghAGMdEy1ZOYRw+Uk2muQMSzonHRBRCQB2Sy9AmiEhiDenBBb04LJIhMQiEZOiEQgBR0Rl6cFm7jFxw4d1jCBgG9EBvRCZQAo6IyjkmhAjEM6J5eiITQMWT2RlQnCAMQ3ojKOSzLCJBFwsUgFl6ILOicJQmAZByQWBOEZUgIzhBQh2qFDESgiEQgLQAhNBSKBgVk1s2AudBxSDeQVtQigJsahGv3AeA6q4Q3CNlHY9OkM2Id5tfDYb/jdw9gpQ28GCKNOnTjiAC49zcqlfVJueK0ly7YyUPDgzaTLittp9Rha85h1VTiGibaFLxFibqtTUU4pCSpmBCITIWzD4V9R2VjHPMEw0FxgCSYE2C43BN0kaGkoj6LacO4EgtII1BEG3QpOw5HA8fysVPs2OzVCYUvCbMqVXQxpNwPyJ+gJ7dVa4zcnE02g5C6ZkAGWwePC6zlh0y4wck2uuTn4RClYjZdVnqpvHu0qKRfROn2TQdkoRCcJAH8kIIQgAQiEBACTShACAGAknCCOiQAB0RCQCExBCEyEo6JDD+SEJkIAjPF0IeLoUMKJACZRKcLQQk0lO2ZhA4l7vQwSep4N7ppW6HRswtEUmCo71EeUch95R60yQ4EEag2IPIjgs8Xii9xJ7dBwUd9Qk3uSutUkJmLnJJFAWcmIcJIhCzbAFIwO0qtFxdSqPpuILZpucx2U6iQQYMD4UYoRYza+u5xJJJJuSTJJOpJ4lMVzpwWlCe9gX2xt5DRI8tg7NYxfyAzzEMFupXc4D7Q8LbO2oNJh8zEA2LT+qI1XlITlT/bdtZFTykz1jEb8YNxOV1Qe5Ea8PLynuAqv/HYd4AhjuzXAwM4F+BeGyOTAOK87LkMPZbaWs9PwkOFrJ6Cd28HVloikYytcC7WcjSeHDxDrJqAWAMUmJ3NB8Q0ahLKbJJqDKS7TKAJFzpfgVSGvWpZZL2Zmh7Z4tMgETqLH4UzDb0VWggw4GJGmmmi1lrRl44oSjJcMjf5DW/7bnEkABozEyJtHWB7lTd4d034Snh3VCJrsc7LBDmFjoLXX1uCrXZO+LGVGktcwjRzToYMHSdSPhdpjtv4PH5WvLHhphucXuddREkN7SuCUZPUjt4zZ0wlHZLcs4o8ahLKvYx9kWFxFIOpVH0XEwCHCrScctuMgzDj5hYlcPt37OcThgHgCtSLQQ+nyLM8OZ6mnLfin20jLcm6OUhEdEy2LEIDfokUxQiEFCYAAgohBQIIRCClHRIYQkUz/BBHRAEepqUJP1QoaAlwhIBEdFoIyaySABc6K02gfDY2i0+m7+rzr8aLHYtIAuqkWYPL1edPjVQqr5JJ1JW+mqVgYFYlNySpsQkFEIIWTYBH0ST+UKQDssSmiOiBgghOEikABBHREIKABHZBCSAG4oRCEAAKzzwtcJpgW+zd6MRQPkqvEdT0468B8LosF9o7zAqzpBLDlcZDWm4sfK0N0sCVwyyaRex0teIMi5tcRNrahUpEuKZ6RXxOGxpBdlNTMHEhrQXeZxLSycrxENBbDlT7Q3CcWl9KwAbLTLhJdRp66tlz6huNGLkKVYt0tK6LZe97mgMqlzmSJGYzaYh93C50OYdE3GM3bw/XPr5lKUo/FeuPVfAqGbHqk0g1uY1nOYwNMuL2vyFscDMGOTgVBIXoGwGYepiaLy91MscajSwD9KJgAXa7NkGl4A0XH7Z2U7D1C1xDuOZvoJN4B7i3VYVJS2v/AH9X/Ba2yjaK/KhEIhMkMqUJpIAER7oRCAI9QXQh+qFDAkpgIKn7Ew4dVk+lgzmemn5wtYq3Qjdjv9NjKY1AzP8A2j/JVrit2Lql73O5laCuliYikmViVm2CGkn2S+VAAmfZIJykMUIhBCEYAAhZNeQZCzrYpzyC65AjhoFSUayxZNKcKUMfYDI2xJnjdM4wEtJY3ymSIAkAtsbdD+8Vps0+pfT+RXL3EREK28WnUrk2DTAGZgFgBEgGArYbNoH7nM3AF3aAzbX8ls/0jduDte8xlr7aTWTk4RC6TFbGZchrdCbPbqCb69FC/wAoGYDK6NDDgeMz8W7IX6Nv9yLWqn0U8JwrylsJjspBeMzWcAYe40mu9xJqnsOq1U93S4gCo0SzP5pEANY6/D9cRzR/R6jVqvP80VvRUQkFOxOx3sLtHBupaZ5/lYqVQ3TxL3FopElpIIkatMHje9upXLqQen4sFKSfzKgpqTitl1KfrY9vG7TEc5iFFhSU00baVZzTb44dxx1KvdlbwEkMqAODvL5iMpkiA4uMZZA9RtzEBc6Ame6pSawS1Z1O0N3KVQOfhzlLTDmG7QZyk5r5b9pmLQuaxOGdTdle0tPI8uY5jqFtwm0H0yC0kRMXtB1HtddDQ20yvTFKuJYODYzMJI81Eu9J5t9JFoFiJlHuPl+C008S8/ycoWpQrfHbuubBpHxqbpyub6/KC4h9O7mENa48QQ0wTCqIUWJpoCEEJkJFAiO/VCT9UKGMlgWVzsoZcNWdzLW/xVLCvMA2cDV5iqPggfyXTpeIRUPWBCyck8f3wWrEYwhMhKVmwCEoQAiFDGEohCEgJuxq9FldjsRTdVpCczGuyOd5XBvm4eaCegKhn2j80vlEIsACUJgISAEIQgAWQqHqsUpVKbXDFRs8U9UCoVghP2kveOkb6eNeNC4exK2s2o8GdfcAzaIPNQkJrUkuBUizobTGaXsa64OrhMEWMGIIBHddRu/vRTEh7nMLnOkmDd+clw0i9Vx6ZQuFRKftFLxKyZQs91wu1KFRsirTuTbMAYJLg2DEiC1v4VW47YWHqXdTY7qAJ4SZHUleQNrEaEjut1HaNRt2vcPYkKPZ6V2rRk4an+R1u1t06IBNPM3vI5Xn258VzWJ2G9swQ4dO5/h+a2DeeuBBqEj/AHAO58/dA2+T6qbT+zLTr3H5LSOzs1Tl2VtSg5urSP6arAK5G1WO1zC2rgHdTexjNPZFBlJ5g5bxoSDMGwBjUx8J7IvhjuuSDg9o1Kbg5hIc30uESOFjw5d1GrUwDDZgAa2MwJFp0MieUL1/YP2f4A4V1WqHF4p2l7suYx5oH7TRB6rzTa2walF/mH+nNnDzAA81zQ1VqTca47LjUoKafbwVCULaGSYGv1/qtXyqcWhEZ2qE3C6Fk0BJV9sYThMUORY76j+CoT3XQ7okE4in9+gSP2mEH+K6NJ1NAUT1iVnUN1rPdbS5JAolBQsWMSAn8pR76JDBEJwkkAFKE0iEUwGhACPlIA+USgd0oQA8yOyIQiwC3IogdUoTI907AYSLUfKIStAPIeRSCQWWY9UYAUoTzpIwAIQSgJ0ABGZEJgJ0BKobTqsHle8ezjCnjeyvo4h445gqUhEKouUXaE0mXFHGUS/zU/K5sOg5A17mkZ4/2OM8iG3F1F2hg4e9oIeWOc1xYZDgHEB7eYNj3BUJXo2q+cPXYwipRa1jnCIdkJDXOi4JYWtvM5NeC2UnqYkTVcHMPif6oW/aWJFStUflDczi6BoJMwOiFwNGlGUK53Qr5cZTnR2Zh/E0j6wqcO91uwWINOox4mWuDvggrVOmBnjqeV728nEfBKjlXe9mHy4l5Gj4ePZwBVLC6p8kIxKEQksGUNKUIChgMpIQkAFBcmkmmBN2btIUiM1GlVGdriKjZJyyMubg0zccYCwr4lj6zn+GGNc+cjLNa0mcrdLBRAn8qlJp2TtTdnVYGhs97fMXMMCfM4XJExMiAM3HgFor7u0TJpViYBgEsJJDXuFweOQgdSFzoKJWz1U1VfYzjpOL8T+ZbYvd7Jnio05c3Aj0+J+fkaI/5ArOj9m2LfVNNoplw9UuLQ27gA4lsSY0E6rmRXI0JXTYH7SMZTa4Z2vz5MxewFx8OIGYQTIEGZlc82/20XNS2Pbz6+H/AE56vs57XvZElhc05biWkgweI8pWdXZFZok0qoHPI6NSNYjUEdisTjQdWi4vEibEE66mZXZ7F35pUmsBNQZXNcbSJbVZWsQZufFHs9b7YVZEpTTVI4Q0zy4f3/BBZC9Y2fvJhagpt8SnY0w7OILgKnhOJLhoaeV0cMnRQcTTw1Uy5tEnIXEtyzIoZjPXNUqd2t5LR6UFDdYlqScqr15HmfyhejN3XwrnMblEve1pIJgTXwNLnp5sQO/RVx3XpTSyNLvEZY5iAHup4nLm7spuPQHmuRuHN/Q3Sb6+35OKQQvS9ofZvRbSrPpuqEU7kuc0D9MwZRa5yCprxIXEjZ7CNKgN/um4a9w4cxT/ADT00tSO6LxdevMrVi9KThJZVfUqkSvScP8AZ1hXuAFXENmrkv4ZgeOac+m/lyn3JUI7jUGZHms94hrshaBmnDtr5S4GQCTlte6rau39/wAGalfCODj3RHuutx+5fnqGk4ZZeWtmSGhz4bJubBvyeSrau6tURDXnXRvI1Bzt+jKi4vtGrhNcp+RSJK52Xu66vUcxroyU6lRxcLBlNpcSfewH7SrX0gGg5pPKFe34mafRqBUv/Et8OAHZzYnhEjhqorm+6nbH2sMO/P4VOo4enxM0NPOARJ91VuFqRSKZ4uULZjMQalRz3aucSeFyeXBNczA2R7pgon3R8qxHS7SHjYDD1Rd1KaL/AGb6T8ZVzhCvt0sQHOqYZ3prths8KrRLfm4+FTYmiWPc11iCQR1C6k90E/dgT5NBQmkoaAEISWTQwTSQkAIQj5QABKEwUEoASZ7oKSAMsszfhNzH9nosZQU0gAlEo+UimBkHIzJITsDYzEuGjj8nnP1WyntCoIh7hGlzyI+hI7qOiUmNNouDvbifBfSNUljokEA3a7MCDEgyqwYpw4n+xH0+qzo49zaVSmAzLULC4lrS8eGSRlcbtBm8awFHCUUo8YHKTk7lkuKO9eKbGWs8Qcw01zh83H3gCtTt4q5gGo6wAHQBoZH7rQOyrAFsp0i70gn2E/T3VJXwieCWduV5/SP+Y1WurtSq7WpUPu48Z/mfkqwO52IbT8Wq1tFnOq5rSSLQGzJPZVNTILCXdeHYIcEuaKWpJ8MVOu4Zoc4ZgQ6CRLT+qeYsLdFrRmSJSx0SMlIoKI90m7GRnm6E3m5QsmBK+UpTSBWoGTKhBBBIIIIPEEXB+YXRbWYMVSGJYPOIFdo4O+8Bydr/APFzal4DaLqL8zDwgg+lzeLXDiFcJbX8BM0OCxKvThKeIBdQhtTV1Em//rP6w6aqmrUC1xDgQRwOq6GrVxyiTXCUplJZNUMFsZhnFpIa4hokkAkAaSSNLwLrWrQ7x1fANHy5XQXHL53EODhmdxiAPYBYybxSNIKLvcysewjmsV2Wyd+GNoClWpF0TB8rm6g+lwkCJFjxUPH4nDPz+HDdQ3M2LFlYDhYy5n5clKn70/uG21hnMhCt8ThmEOLQw+ojLyiu7geHk/dbzWyrslkvs4ZS/QmBlGLIBkf8Lfhyu0S00UkoldZtHcwUXUQ972+K0vAgEtaK7qZnS+UB3uYWijuWX0w5tZsmkamUggwKHjR1kAju3nZra1aYU1ho5pC6yt9nVcPyhzHebKCDqfGNEa83ZP3+hVRV3deG5r3YHek6GjSrfSqB7tVKN8MTdOiphNWw3fOYN8Rt3ZZgx+n8En5h3s4LXT2PLc2cDy5oi96NSqBrzplnuUbfiKytQuk2XuoK1anTFR3nqZZyxDRUoAu14Uq2f8MKQ3dFrXFry6RWqUMwLQBVZ4zLg/q+IKBHQvHstqurC8WcnCIXpmE3YwIZnyyMudvi1rEGm+q0WA+/g2n/AMzuYWjH43ZdIlrMr7vbNNrjLJFOxJi9M1jM3L28PS5KMab7BNvhHB0dnVHWaxxnpHEj6tI9xCmUN3nGMzmtBi8zZxpAH2/1qbtdHE8FYYzetrjLKZabGTBOfxGVHcYjM0uBvoBFyqGtjnOEEmLQOAgBot+y1o9mhS5LpDSfZOb4DBfM4kfEtHDSRn560Twcpu2d4WEUP8PTFEtotFQsiHPz+ICABqDAvPobyXOolS22+RpRV4NmIxLnmXOc483Ek/notUppJIAQSmke6ACUfKAhAEd2qSHaoUUBLSTQtBCCcpJygAlSH7SqFuVzyR1vHsSoyJRxkDJ1SblKUpRKbbAZKJ/uEi5EpWwHKM10ihO2AZltpYktIIJ9pMcRHw5w/Eea1BCTyNNovtrb5169Rj5yGm0tbl4AvNQyTrLjPYLTht6q7BAcCMuXzNafKGNpgC33GNHY8yqaUKYxUFSLnNzk5PlnWf8AUbES05aUh4ePKYltY1gInTNH7o6zXjep8AFrYDQ2BxaKdOlBN9RTb+faklErRaklwQXr94wbxUzXM5qcZsweLeFpnp0XfhcLZrQsTthxjIXNAEXyzAdVy3a0aMqlp534QBXlBPVJyb5Dgm4Xa9Rjw7O6QDlubEsayR+FrR+EckYvaz6oqeIczqlXxXOOuch+b5zT+EKEjuo2q77Kcm47euTOnWIMj87iLWIOosLHksXukk6cYGnbkFjKJVWSBKJRKO6AHKJ90SlKBDCQKAjugYSkU0z3QIUplIppDIr9UIdqhQ1kDeyoss/uhCdjSDMjOOqEJ3kKAuQHfRCErJFnWRPBJCGwQeIgn6IQmHQs/ujxEISsdDJhDXIQi8AAcjMkhFjHKWdJCdiMgUByEITG0KUwUIRYhzKxlCE7EGdOUkIGhylmQhJMHgYckXIQjsaQ0nPQhNciQA/RDnQEkJAaEIQs2y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ata:image/jpeg;base64,/9j/4AAQSkZJRgABAQAAAQABAAD/2wCEAAkGBhQSEBQUExQUFRUWFhoYFxgVFxcYFBoUGBcXFxgXGBceHCYfFxojHBcXHy8gIycpLCwsFR4xNTAqNSYrLCkBCQoKDgwOGg8PGiwkHyQsLCwsLCwsLCwsLCwsLCwsLCwsLCwsLCwsLCksLCwsLCwsLCwsLCwsLCwsLCwsLCwsLP/AABEIALYBFAMBIgACEQEDEQH/xAAbAAACAgMBAAAAAAAAAAAAAAAAAQQFAgMGB//EAD4QAAEDAgMGBQEECAUFAAAAAAEAAhEDIQQSMQUGQVFhgRMiMnGRsQdSgqEzQnKSwdHh8BQVI2JjF1Nzg/H/xAAYAQADAQEAAAAAAAAAAAAAAAAAAQIDBP/EAC4RAAICAQQAAwcDBQAAAAAAAAABAhEhAxIxQTKR8BNRYYGhsdEEQuEUIlJxwf/aAAwDAQACEQMRAD8A8eFOE49kJwuskUdEQgjomgBEIhBTQAsvskQsghAGMdEy1ZOYRw+Uk2muQMSzonHRBRCQB2Sy9AmiEhiDenBBb04LJIhMQiEZOiEQgBR0Rl6cFm7jFxw4d1jCBgG9EBvRCZQAo6IyjkmhAjEM6J5eiITQMWT2RlQnCAMQ3ojKOSzLCJBFwsUgFl6ILOicJQmAZByQWBOEZUgIzhBQh2qFDESgiEQgLQAhNBSKBgVk1s2AudBxSDeQVtQigJsahGv3AeA6q4Q3CNlHY9OkM2Id5tfDYb/jdw9gpQ28GCKNOnTjiAC49zcqlfVJueK0ly7YyUPDgzaTLittp9Rha85h1VTiGibaFLxFibqtTUU4pCSpmBCITIWzD4V9R2VjHPMEw0FxgCSYE2C43BN0kaGkoj6LacO4EgtII1BEG3QpOw5HA8fysVPs2OzVCYUvCbMqVXQxpNwPyJ+gJ7dVa4zcnE02g5C6ZkAGWwePC6zlh0y4wck2uuTn4RClYjZdVnqpvHu0qKRfROn2TQdkoRCcJAH8kIIQgAQiEBACTShACAGAknCCOiQAB0RCQCExBCEyEo6JDD+SEJkIAjPF0IeLoUMKJACZRKcLQQk0lO2ZhA4l7vQwSep4N7ppW6HRswtEUmCo71EeUch95R60yQ4EEag2IPIjgs8Xii9xJ7dBwUd9Qk3uSutUkJmLnJJFAWcmIcJIhCzbAFIwO0qtFxdSqPpuILZpucx2U6iQQYMD4UYoRYza+u5xJJJJuSTJJOpJ4lMVzpwWlCe9gX2xt5DRI8tg7NYxfyAzzEMFupXc4D7Q8LbO2oNJh8zEA2LT+qI1XlITlT/bdtZFTykz1jEb8YNxOV1Qe5Ea8PLynuAqv/HYd4AhjuzXAwM4F+BeGyOTAOK87LkMPZbaWs9PwkOFrJ6Cd28HVloikYytcC7WcjSeHDxDrJqAWAMUmJ3NB8Q0ahLKbJJqDKS7TKAJFzpfgVSGvWpZZL2Zmh7Z4tMgETqLH4UzDb0VWggw4GJGmmmi1lrRl44oSjJcMjf5DW/7bnEkABozEyJtHWB7lTd4d034Snh3VCJrsc7LBDmFjoLXX1uCrXZO+LGVGktcwjRzToYMHSdSPhdpjtv4PH5WvLHhphucXuddREkN7SuCUZPUjt4zZ0wlHZLcs4o8ahLKvYx9kWFxFIOpVH0XEwCHCrScctuMgzDj5hYlcPt37OcThgHgCtSLQQ+nyLM8OZ6mnLfin20jLcm6OUhEdEy2LEIDfokUxQiEFCYAAgohBQIIRCClHRIYQkUz/BBHRAEepqUJP1QoaAlwhIBEdFoIyaySABc6K02gfDY2i0+m7+rzr8aLHYtIAuqkWYPL1edPjVQqr5JJ1JW+mqVgYFYlNySpsQkFEIIWTYBH0ST+UKQDssSmiOiBgghOEikABBHREIKABHZBCSAG4oRCEAAKzzwtcJpgW+zd6MRQPkqvEdT0468B8LosF9o7zAqzpBLDlcZDWm4sfK0N0sCVwyyaRex0teIMi5tcRNrahUpEuKZ6RXxOGxpBdlNTMHEhrQXeZxLSycrxENBbDlT7Q3CcWl9KwAbLTLhJdRp66tlz6huNGLkKVYt0tK6LZe97mgMqlzmSJGYzaYh93C50OYdE3GM3bw/XPr5lKUo/FeuPVfAqGbHqk0g1uY1nOYwNMuL2vyFscDMGOTgVBIXoGwGYepiaLy91MscajSwD9KJgAXa7NkGl4A0XH7Z2U7D1C1xDuOZvoJN4B7i3VYVJS2v/AH9X/Ba2yjaK/KhEIhMkMqUJpIAER7oRCAI9QXQh+qFDAkpgIKn7Ew4dVk+lgzmemn5wtYq3Qjdjv9NjKY1AzP8A2j/JVrit2Lql73O5laCuliYikmViVm2CGkn2S+VAAmfZIJykMUIhBCEYAAhZNeQZCzrYpzyC65AjhoFSUayxZNKcKUMfYDI2xJnjdM4wEtJY3ymSIAkAtsbdD+8Vps0+pfT+RXL3EREK28WnUrk2DTAGZgFgBEgGArYbNoH7nM3AF3aAzbX8ls/0jduDte8xlr7aTWTk4RC6TFbGZchrdCbPbqCb69FC/wAoGYDK6NDDgeMz8W7IX6Nv9yLWqn0U8JwrylsJjspBeMzWcAYe40mu9xJqnsOq1U93S4gCo0SzP5pEANY6/D9cRzR/R6jVqvP80VvRUQkFOxOx3sLtHBupaZ5/lYqVQ3TxL3FopElpIIkatMHje9upXLqQen4sFKSfzKgpqTitl1KfrY9vG7TEc5iFFhSU00baVZzTb44dxx1KvdlbwEkMqAODvL5iMpkiA4uMZZA9RtzEBc6Ame6pSawS1Z1O0N3KVQOfhzlLTDmG7QZyk5r5b9pmLQuaxOGdTdle0tPI8uY5jqFtwm0H0yC0kRMXtB1HtddDQ20yvTFKuJYODYzMJI81Eu9J5t9JFoFiJlHuPl+C008S8/ycoWpQrfHbuubBpHxqbpyub6/KC4h9O7mENa48QQ0wTCqIUWJpoCEEJkJFAiO/VCT9UKGMlgWVzsoZcNWdzLW/xVLCvMA2cDV5iqPggfyXTpeIRUPWBCyck8f3wWrEYwhMhKVmwCEoQAiFDGEohCEgJuxq9FldjsRTdVpCczGuyOd5XBvm4eaCegKhn2j80vlEIsACUJgISAEIQgAWQqHqsUpVKbXDFRs8U9UCoVghP2kveOkb6eNeNC4exK2s2o8GdfcAzaIPNQkJrUkuBUizobTGaXsa64OrhMEWMGIIBHddRu/vRTEh7nMLnOkmDd+clw0i9Vx6ZQuFRKftFLxKyZQs91wu1KFRsirTuTbMAYJLg2DEiC1v4VW47YWHqXdTY7qAJ4SZHUleQNrEaEjut1HaNRt2vcPYkKPZ6V2rRk4an+R1u1t06IBNPM3vI5Xn258VzWJ2G9swQ4dO5/h+a2DeeuBBqEj/AHAO58/dA2+T6qbT+zLTr3H5LSOzs1Tl2VtSg5urSP6arAK5G1WO1zC2rgHdTexjNPZFBlJ5g5bxoSDMGwBjUx8J7IvhjuuSDg9o1Kbg5hIc30uESOFjw5d1GrUwDDZgAa2MwJFp0MieUL1/YP2f4A4V1WqHF4p2l7suYx5oH7TRB6rzTa2walF/mH+nNnDzAA81zQ1VqTca47LjUoKafbwVCULaGSYGv1/qtXyqcWhEZ2qE3C6Fk0BJV9sYThMUORY76j+CoT3XQ7okE4in9+gSP2mEH+K6NJ1NAUT1iVnUN1rPdbS5JAolBQsWMSAn8pR76JDBEJwkkAFKE0iEUwGhACPlIA+USgd0oQA8yOyIQiwC3IogdUoTI907AYSLUfKIStAPIeRSCQWWY9UYAUoTzpIwAIQSgJ0ABGZEJgJ0BKobTqsHle8ezjCnjeyvo4h445gqUhEKouUXaE0mXFHGUS/zU/K5sOg5A17mkZ4/2OM8iG3F1F2hg4e9oIeWOc1xYZDgHEB7eYNj3BUJXo2q+cPXYwipRa1jnCIdkJDXOi4JYWtvM5NeC2UnqYkTVcHMPif6oW/aWJFStUflDczi6BoJMwOiFwNGlGUK53Qr5cZTnR2Zh/E0j6wqcO91uwWINOox4mWuDvggrVOmBnjqeV728nEfBKjlXe9mHy4l5Gj4ePZwBVLC6p8kIxKEQksGUNKUIChgMpIQkAFBcmkmmBN2btIUiM1GlVGdriKjZJyyMubg0zccYCwr4lj6zn+GGNc+cjLNa0mcrdLBRAn8qlJp2TtTdnVYGhs97fMXMMCfM4XJExMiAM3HgFor7u0TJpViYBgEsJJDXuFweOQgdSFzoKJWz1U1VfYzjpOL8T+ZbYvd7Jnio05c3Aj0+J+fkaI/5ArOj9m2LfVNNoplw9UuLQ27gA4lsSY0E6rmRXI0JXTYH7SMZTa4Z2vz5MxewFx8OIGYQTIEGZlc82/20XNS2Pbz6+H/AE56vs57XvZElhc05biWkgweI8pWdXZFZok0qoHPI6NSNYjUEdisTjQdWi4vEibEE66mZXZ7F35pUmsBNQZXNcbSJbVZWsQZufFHs9b7YVZEpTTVI4Q0zy4f3/BBZC9Y2fvJhagpt8SnY0w7OILgKnhOJLhoaeV0cMnRQcTTw1Uy5tEnIXEtyzIoZjPXNUqd2t5LR6UFDdYlqScqr15HmfyhejN3XwrnMblEve1pIJgTXwNLnp5sQO/RVx3XpTSyNLvEZY5iAHup4nLm7spuPQHmuRuHN/Q3Sb6+35OKQQvS9ofZvRbSrPpuqEU7kuc0D9MwZRa5yCprxIXEjZ7CNKgN/um4a9w4cxT/ADT00tSO6LxdevMrVi9KThJZVfUqkSvScP8AZ1hXuAFXENmrkv4ZgeOac+m/lyn3JUI7jUGZHms94hrshaBmnDtr5S4GQCTlte6rau39/wAGalfCODj3RHuutx+5fnqGk4ZZeWtmSGhz4bJubBvyeSrau6tURDXnXRvI1Bzt+jKi4vtGrhNcp+RSJK52Xu66vUcxroyU6lRxcLBlNpcSfewH7SrX0gGg5pPKFe34mafRqBUv/Et8OAHZzYnhEjhqorm+6nbH2sMO/P4VOo4enxM0NPOARJ91VuFqRSKZ4uULZjMQalRz3aucSeFyeXBNczA2R7pgon3R8qxHS7SHjYDD1Rd1KaL/AGb6T8ZVzhCvt0sQHOqYZ3prths8KrRLfm4+FTYmiWPc11iCQR1C6k90E/dgT5NBQmkoaAEISWTQwTSQkAIQj5QABKEwUEoASZ7oKSAMsszfhNzH9nosZQU0gAlEo+UimBkHIzJITsDYzEuGjj8nnP1WyntCoIh7hGlzyI+hI7qOiUmNNouDvbifBfSNUljokEA3a7MCDEgyqwYpw4n+xH0+qzo49zaVSmAzLULC4lrS8eGSRlcbtBm8awFHCUUo8YHKTk7lkuKO9eKbGWs8Qcw01zh83H3gCtTt4q5gGo6wAHQBoZH7rQOyrAFsp0i70gn2E/T3VJXwieCWduV5/SP+Y1WurtSq7WpUPu48Z/mfkqwO52IbT8Wq1tFnOq5rSSLQGzJPZVNTILCXdeHYIcEuaKWpJ8MVOu4Zoc4ZgQ6CRLT+qeYsLdFrRmSJSx0SMlIoKI90m7GRnm6E3m5QsmBK+UpTSBWoGTKhBBBIIIIPEEXB+YXRbWYMVSGJYPOIFdo4O+8Bydr/APFzal4DaLqL8zDwgg+lzeLXDiFcJbX8BM0OCxKvThKeIBdQhtTV1Em//rP6w6aqmrUC1xDgQRwOq6GrVxyiTXCUplJZNUMFsZhnFpIa4hokkAkAaSSNLwLrWrQ7x1fANHy5XQXHL53EODhmdxiAPYBYybxSNIKLvcysewjmsV2Wyd+GNoClWpF0TB8rm6g+lwkCJFjxUPH4nDPz+HDdQ3M2LFlYDhYy5n5clKn70/uG21hnMhCt8ThmEOLQw+ojLyiu7geHk/dbzWyrslkvs4ZS/QmBlGLIBkf8Lfhyu0S00UkoldZtHcwUXUQ972+K0vAgEtaK7qZnS+UB3uYWijuWX0w5tZsmkamUggwKHjR1kAju3nZra1aYU1ho5pC6yt9nVcPyhzHebKCDqfGNEa83ZP3+hVRV3deG5r3YHek6GjSrfSqB7tVKN8MTdOiphNWw3fOYN8Rt3ZZgx+n8En5h3s4LXT2PLc2cDy5oi96NSqBrzplnuUbfiKytQuk2XuoK1anTFR3nqZZyxDRUoAu14Uq2f8MKQ3dFrXFry6RWqUMwLQBVZ4zLg/q+IKBHQvHstqurC8WcnCIXpmE3YwIZnyyMudvi1rEGm+q0WA+/g2n/AMzuYWjH43ZdIlrMr7vbNNrjLJFOxJi9M1jM3L28PS5KMab7BNvhHB0dnVHWaxxnpHEj6tI9xCmUN3nGMzmtBi8zZxpAH2/1qbtdHE8FYYzetrjLKZabGTBOfxGVHcYjM0uBvoBFyqGtjnOEEmLQOAgBot+y1o9mhS5LpDSfZOb4DBfM4kfEtHDSRn560Twcpu2d4WEUP8PTFEtotFQsiHPz+ICABqDAvPobyXOolS22+RpRV4NmIxLnmXOc483Ek/notUppJIAQSmke6ACUfKAhAEd2qSHaoUUBLSTQtBCCcpJygAlSH7SqFuVzyR1vHsSoyJRxkDJ1SblKUpRKbbAZKJ/uEi5EpWwHKM10ihO2AZltpYktIIJ9pMcRHw5w/Eea1BCTyNNovtrb5169Rj5yGm0tbl4AvNQyTrLjPYLTht6q7BAcCMuXzNafKGNpgC33GNHY8yqaUKYxUFSLnNzk5PlnWf8AUbES05aUh4ePKYltY1gInTNH7o6zXjep8AFrYDQ2BxaKdOlBN9RTb+faklErRaklwQXr94wbxUzXM5qcZsweLeFpnp0XfhcLZrQsTthxjIXNAEXyzAdVy3a0aMqlp534QBXlBPVJyb5Dgm4Xa9Rjw7O6QDlubEsayR+FrR+EckYvaz6oqeIczqlXxXOOuch+b5zT+EKEjuo2q77Kcm47euTOnWIMj87iLWIOosLHksXukk6cYGnbkFjKJVWSBKJRKO6AHKJ90SlKBDCQKAjugYSkU0z3QIUplIppDIr9UIdqhQ1kDeyoss/uhCdjSDMjOOqEJ3kKAuQHfRCErJFnWRPBJCGwQeIgn6IQmHQs/ujxEISsdDJhDXIQi8AAcjMkhFjHKWdJCdiMgUByEITG0KUwUIRYhzKxlCE7EGdOUkIGhylmQhJMHgYckXIQjsaQ0nPQhNciQA/RDnQEkJAaEIQs2y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data:image/jpeg;base64,/9j/4AAQSkZJRgABAQAAAQABAAD/2wCEAAkGBhQSEBQUExQUFRUWFhoYFxgVFxcYFBoUGBcXFxgXGBceHCYfFxojHBcXHy8gIycpLCwsFR4xNTAqNSYrLCkBCQoKDgwOGg8PGiwkHyQsLCwsLCwsLCwsLCwsLCwsLCwsLCwsLCwsLCksLCwsLCwsLCwsLCwsLCwsLCwsLCwsLP/AABEIALYBFAMBIgACEQEDEQH/xAAbAAACAgMBAAAAAAAAAAAAAAAAAQQFAgMGB//EAD4QAAEDAgMGBQEECAUFAAAAAAEAAhEDIQQSMQUGQVFhgRMiMnGRsQdSgqEzQnKSwdHh8BQVI2JjF1Nzg/H/xAAYAQADAQEAAAAAAAAAAAAAAAAAAQIDBP/EAC4RAAICAQQAAwcDBQAAAAAAAAABAhEhAxIxQTKR8BNRYYGhsdEEQuEUIlJxwf/aAAwDAQACEQMRAD8A8eFOE49kJwuskUdEQgjomgBEIhBTQAsvskQsghAGMdEy1ZOYRw+Uk2muQMSzonHRBRCQB2Sy9AmiEhiDenBBb04LJIhMQiEZOiEQgBR0Rl6cFm7jFxw4d1jCBgG9EBvRCZQAo6IyjkmhAjEM6J5eiITQMWT2RlQnCAMQ3ojKOSzLCJBFwsUgFl6ILOicJQmAZByQWBOEZUgIzhBQh2qFDESgiEQgLQAhNBSKBgVk1s2AudBxSDeQVtQigJsahGv3AeA6q4Q3CNlHY9OkM2Id5tfDYb/jdw9gpQ28GCKNOnTjiAC49zcqlfVJueK0ly7YyUPDgzaTLittp9Rha85h1VTiGibaFLxFibqtTUU4pCSpmBCITIWzD4V9R2VjHPMEw0FxgCSYE2C43BN0kaGkoj6LacO4EgtII1BEG3QpOw5HA8fysVPs2OzVCYUvCbMqVXQxpNwPyJ+gJ7dVa4zcnE02g5C6ZkAGWwePC6zlh0y4wck2uuTn4RClYjZdVnqpvHu0qKRfROn2TQdkoRCcJAH8kIIQgAQiEBACTShACAGAknCCOiQAB0RCQCExBCEyEo6JDD+SEJkIAjPF0IeLoUMKJACZRKcLQQk0lO2ZhA4l7vQwSep4N7ppW6HRswtEUmCo71EeUch95R60yQ4EEag2IPIjgs8Xii9xJ7dBwUd9Qk3uSutUkJmLnJJFAWcmIcJIhCzbAFIwO0qtFxdSqPpuILZpucx2U6iQQYMD4UYoRYza+u5xJJJJuSTJJOpJ4lMVzpwWlCe9gX2xt5DRI8tg7NYxfyAzzEMFupXc4D7Q8LbO2oNJh8zEA2LT+qI1XlITlT/bdtZFTykz1jEb8YNxOV1Qe5Ea8PLynuAqv/HYd4AhjuzXAwM4F+BeGyOTAOK87LkMPZbaWs9PwkOFrJ6Cd28HVloikYytcC7WcjSeHDxDrJqAWAMUmJ3NB8Q0ahLKbJJqDKS7TKAJFzpfgVSGvWpZZL2Zmh7Z4tMgETqLH4UzDb0VWggw4GJGmmmi1lrRl44oSjJcMjf5DW/7bnEkABozEyJtHWB7lTd4d034Snh3VCJrsc7LBDmFjoLXX1uCrXZO+LGVGktcwjRzToYMHSdSPhdpjtv4PH5WvLHhphucXuddREkN7SuCUZPUjt4zZ0wlHZLcs4o8ahLKvYx9kWFxFIOpVH0XEwCHCrScctuMgzDj5hYlcPt37OcThgHgCtSLQQ+nyLM8OZ6mnLfin20jLcm6OUhEdEy2LEIDfokUxQiEFCYAAgohBQIIRCClHRIYQkUz/BBHRAEepqUJP1QoaAlwhIBEdFoIyaySABc6K02gfDY2i0+m7+rzr8aLHYtIAuqkWYPL1edPjVQqr5JJ1JW+mqVgYFYlNySpsQkFEIIWTYBH0ST+UKQDssSmiOiBgghOEikABBHREIKABHZBCSAG4oRCEAAKzzwtcJpgW+zd6MRQPkqvEdT0468B8LosF9o7zAqzpBLDlcZDWm4sfK0N0sCVwyyaRex0teIMi5tcRNrahUpEuKZ6RXxOGxpBdlNTMHEhrQXeZxLSycrxENBbDlT7Q3CcWl9KwAbLTLhJdRp66tlz6huNGLkKVYt0tK6LZe97mgMqlzmSJGYzaYh93C50OYdE3GM3bw/XPr5lKUo/FeuPVfAqGbHqk0g1uY1nOYwNMuL2vyFscDMGOTgVBIXoGwGYepiaLy91MscajSwD9KJgAXa7NkGl4A0XH7Z2U7D1C1xDuOZvoJN4B7i3VYVJS2v/AH9X/Ba2yjaK/KhEIhMkMqUJpIAER7oRCAI9QXQh+qFDAkpgIKn7Ew4dVk+lgzmemn5wtYq3Qjdjv9NjKY1AzP8A2j/JVrit2Lql73O5laCuliYikmViVm2CGkn2S+VAAmfZIJykMUIhBCEYAAhZNeQZCzrYpzyC65AjhoFSUayxZNKcKUMfYDI2xJnjdM4wEtJY3ymSIAkAtsbdD+8Vps0+pfT+RXL3EREK28WnUrk2DTAGZgFgBEgGArYbNoH7nM3AF3aAzbX8ls/0jduDte8xlr7aTWTk4RC6TFbGZchrdCbPbqCb69FC/wAoGYDK6NDDgeMz8W7IX6Nv9yLWqn0U8JwrylsJjspBeMzWcAYe40mu9xJqnsOq1U93S4gCo0SzP5pEANY6/D9cRzR/R6jVqvP80VvRUQkFOxOx3sLtHBupaZ5/lYqVQ3TxL3FopElpIIkatMHje9upXLqQen4sFKSfzKgpqTitl1KfrY9vG7TEc5iFFhSU00baVZzTb44dxx1KvdlbwEkMqAODvL5iMpkiA4uMZZA9RtzEBc6Ame6pSawS1Z1O0N3KVQOfhzlLTDmG7QZyk5r5b9pmLQuaxOGdTdle0tPI8uY5jqFtwm0H0yC0kRMXtB1HtddDQ20yvTFKuJYODYzMJI81Eu9J5t9JFoFiJlHuPl+C008S8/ycoWpQrfHbuubBpHxqbpyub6/KC4h9O7mENa48QQ0wTCqIUWJpoCEEJkJFAiO/VCT9UKGMlgWVzsoZcNWdzLW/xVLCvMA2cDV5iqPggfyXTpeIRUPWBCyck8f3wWrEYwhMhKVmwCEoQAiFDGEohCEgJuxq9FldjsRTdVpCczGuyOd5XBvm4eaCegKhn2j80vlEIsACUJgISAEIQgAWQqHqsUpVKbXDFRs8U9UCoVghP2kveOkb6eNeNC4exK2s2o8GdfcAzaIPNQkJrUkuBUizobTGaXsa64OrhMEWMGIIBHddRu/vRTEh7nMLnOkmDd+clw0i9Vx6ZQuFRKftFLxKyZQs91wu1KFRsirTuTbMAYJLg2DEiC1v4VW47YWHqXdTY7qAJ4SZHUleQNrEaEjut1HaNRt2vcPYkKPZ6V2rRk4an+R1u1t06IBNPM3vI5Xn258VzWJ2G9swQ4dO5/h+a2DeeuBBqEj/AHAO58/dA2+T6qbT+zLTr3H5LSOzs1Tl2VtSg5urSP6arAK5G1WO1zC2rgHdTexjNPZFBlJ5g5bxoSDMGwBjUx8J7IvhjuuSDg9o1Kbg5hIc30uESOFjw5d1GrUwDDZgAa2MwJFp0MieUL1/YP2f4A4V1WqHF4p2l7suYx5oH7TRB6rzTa2walF/mH+nNnDzAA81zQ1VqTca47LjUoKafbwVCULaGSYGv1/qtXyqcWhEZ2qE3C6Fk0BJV9sYThMUORY76j+CoT3XQ7okE4in9+gSP2mEH+K6NJ1NAUT1iVnUN1rPdbS5JAolBQsWMSAn8pR76JDBEJwkkAFKE0iEUwGhACPlIA+USgd0oQA8yOyIQiwC3IogdUoTI907AYSLUfKIStAPIeRSCQWWY9UYAUoTzpIwAIQSgJ0ABGZEJgJ0BKobTqsHle8ezjCnjeyvo4h445gqUhEKouUXaE0mXFHGUS/zU/K5sOg5A17mkZ4/2OM8iG3F1F2hg4e9oIeWOc1xYZDgHEB7eYNj3BUJXo2q+cPXYwipRa1jnCIdkJDXOi4JYWtvM5NeC2UnqYkTVcHMPif6oW/aWJFStUflDczi6BoJMwOiFwNGlGUK53Qr5cZTnR2Zh/E0j6wqcO91uwWINOox4mWuDvggrVOmBnjqeV728nEfBKjlXe9mHy4l5Gj4ePZwBVLC6p8kIxKEQksGUNKUIChgMpIQkAFBcmkmmBN2btIUiM1GlVGdriKjZJyyMubg0zccYCwr4lj6zn+GGNc+cjLNa0mcrdLBRAn8qlJp2TtTdnVYGhs97fMXMMCfM4XJExMiAM3HgFor7u0TJpViYBgEsJJDXuFweOQgdSFzoKJWz1U1VfYzjpOL8T+ZbYvd7Jnio05c3Aj0+J+fkaI/5ArOj9m2LfVNNoplw9UuLQ27gA4lsSY0E6rmRXI0JXTYH7SMZTa4Z2vz5MxewFx8OIGYQTIEGZlc82/20XNS2Pbz6+H/AE56vs57XvZElhc05biWkgweI8pWdXZFZok0qoHPI6NSNYjUEdisTjQdWi4vEibEE66mZXZ7F35pUmsBNQZXNcbSJbVZWsQZufFHs9b7YVZEpTTVI4Q0zy4f3/BBZC9Y2fvJhagpt8SnY0w7OILgKnhOJLhoaeV0cMnRQcTTw1Uy5tEnIXEtyzIoZjPXNUqd2t5LR6UFDdYlqScqr15HmfyhejN3XwrnMblEve1pIJgTXwNLnp5sQO/RVx3XpTSyNLvEZY5iAHup4nLm7spuPQHmuRuHN/Q3Sb6+35OKQQvS9ofZvRbSrPpuqEU7kuc0D9MwZRa5yCprxIXEjZ7CNKgN/um4a9w4cxT/ADT00tSO6LxdevMrVi9KThJZVfUqkSvScP8AZ1hXuAFXENmrkv4ZgeOac+m/lyn3JUI7jUGZHms94hrshaBmnDtr5S4GQCTlte6rau39/wAGalfCODj3RHuutx+5fnqGk4ZZeWtmSGhz4bJubBvyeSrau6tURDXnXRvI1Bzt+jKi4vtGrhNcp+RSJK52Xu66vUcxroyU6lRxcLBlNpcSfewH7SrX0gGg5pPKFe34mafRqBUv/Et8OAHZzYnhEjhqorm+6nbH2sMO/P4VOo4enxM0NPOARJ91VuFqRSKZ4uULZjMQalRz3aucSeFyeXBNczA2R7pgon3R8qxHS7SHjYDD1Rd1KaL/AGb6T8ZVzhCvt0sQHOqYZ3prths8KrRLfm4+FTYmiWPc11iCQR1C6k90E/dgT5NBQmkoaAEISWTQwTSQkAIQj5QABKEwUEoASZ7oKSAMsszfhNzH9nosZQU0gAlEo+UimBkHIzJITsDYzEuGjj8nnP1WyntCoIh7hGlzyI+hI7qOiUmNNouDvbifBfSNUljokEA3a7MCDEgyqwYpw4n+xH0+qzo49zaVSmAzLULC4lrS8eGSRlcbtBm8awFHCUUo8YHKTk7lkuKO9eKbGWs8Qcw01zh83H3gCtTt4q5gGo6wAHQBoZH7rQOyrAFsp0i70gn2E/T3VJXwieCWduV5/SP+Y1WurtSq7WpUPu48Z/mfkqwO52IbT8Wq1tFnOq5rSSLQGzJPZVNTILCXdeHYIcEuaKWpJ8MVOu4Zoc4ZgQ6CRLT+qeYsLdFrRmSJSx0SMlIoKI90m7GRnm6E3m5QsmBK+UpTSBWoGTKhBBBIIIIPEEXB+YXRbWYMVSGJYPOIFdo4O+8Bydr/APFzal4DaLqL8zDwgg+lzeLXDiFcJbX8BM0OCxKvThKeIBdQhtTV1Em//rP6w6aqmrUC1xDgQRwOq6GrVxyiTXCUplJZNUMFsZhnFpIa4hokkAkAaSSNLwLrWrQ7x1fANHy5XQXHL53EODhmdxiAPYBYybxSNIKLvcysewjmsV2Wyd+GNoClWpF0TB8rm6g+lwkCJFjxUPH4nDPz+HDdQ3M2LFlYDhYy5n5clKn70/uG21hnMhCt8ThmEOLQw+ojLyiu7geHk/dbzWyrslkvs4ZS/QmBlGLIBkf8Lfhyu0S00UkoldZtHcwUXUQ972+K0vAgEtaK7qZnS+UB3uYWijuWX0w5tZsmkamUggwKHjR1kAju3nZra1aYU1ho5pC6yt9nVcPyhzHebKCDqfGNEa83ZP3+hVRV3deG5r3YHek6GjSrfSqB7tVKN8MTdOiphNWw3fOYN8Rt3ZZgx+n8En5h3s4LXT2PLc2cDy5oi96NSqBrzplnuUbfiKytQuk2XuoK1anTFR3nqZZyxDRUoAu14Uq2f8MKQ3dFrXFry6RWqUMwLQBVZ4zLg/q+IKBHQvHstqurC8WcnCIXpmE3YwIZnyyMudvi1rEGm+q0WA+/g2n/AMzuYWjH43ZdIlrMr7vbNNrjLJFOxJi9M1jM3L28PS5KMab7BNvhHB0dnVHWaxxnpHEj6tI9xCmUN3nGMzmtBi8zZxpAH2/1qbtdHE8FYYzetrjLKZabGTBOfxGVHcYjM0uBvoBFyqGtjnOEEmLQOAgBot+y1o9mhS5LpDSfZOb4DBfM4kfEtHDSRn560Twcpu2d4WEUP8PTFEtotFQsiHPz+ICABqDAvPobyXOolS22+RpRV4NmIxLnmXOc483Ek/notUppJIAQSmke6ACUfKAhAEd2qSHaoUUBLSTQtBCCcpJygAlSH7SqFuVzyR1vHsSoyJRxkDJ1SblKUpRKbbAZKJ/uEi5EpWwHKM10ihO2AZltpYktIIJ9pMcRHw5w/Eea1BCTyNNovtrb5169Rj5yGm0tbl4AvNQyTrLjPYLTht6q7BAcCMuXzNafKGNpgC33GNHY8yqaUKYxUFSLnNzk5PlnWf8AUbES05aUh4ePKYltY1gInTNH7o6zXjep8AFrYDQ2BxaKdOlBN9RTb+faklErRaklwQXr94wbxUzXM5qcZsweLeFpnp0XfhcLZrQsTthxjIXNAEXyzAdVy3a0aMqlp534QBXlBPVJyb5Dgm4Xa9Rjw7O6QDlubEsayR+FrR+EckYvaz6oqeIczqlXxXOOuch+b5zT+EKEjuo2q77Kcm47euTOnWIMj87iLWIOosLHksXukk6cYGnbkFjKJVWSBKJRKO6AHKJ90SlKBDCQKAjugYSkU0z3QIUplIppDIr9UIdqhQ1kDeyoss/uhCdjSDMjOOqEJ3kKAuQHfRCErJFnWRPBJCGwQeIgn6IQmHQs/ujxEISsdDJhDXIQi8AAcjMkhFjHKWdJCdiMgUByEITG0KUwUIRYhzKxlCE7EGdOUkIGhylmQhJMHgYckXIQjsaQ0nPQhNciQA/RDnQEkJAaEIQs2y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4" name="Picture 10" descr="https://encrypted-tbn3.gstatic.com/images?q=tbn:ANd9GcTHQSCYQ3F20TfTU7_XuOQ3r3JwalJnRIk623QMt-7SSd4a9MOp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06510"/>
            <a:ext cx="2895600" cy="315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Chaetognaths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Sagitta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“arrow worm”</a:t>
            </a:r>
          </a:p>
          <a:p>
            <a:r>
              <a:rPr lang="en-US" dirty="0" smtClean="0"/>
              <a:t>Predator</a:t>
            </a:r>
          </a:p>
          <a:p>
            <a:r>
              <a:rPr lang="en-US" dirty="0" smtClean="0"/>
              <a:t>Most likely will not see</a:t>
            </a:r>
          </a:p>
          <a:p>
            <a:endParaRPr lang="en-US" dirty="0"/>
          </a:p>
        </p:txBody>
      </p:sp>
      <p:sp>
        <p:nvSpPr>
          <p:cNvPr id="32770" name="AutoShape 2" descr="data:image/jpeg;base64,/9j/4AAQSkZJRgABAQAAAQABAAD/2wCEAAkGBxQTEhQUEhQUFBUXGBwYFxgXGBoYHBgXGhgXFxwcHRQYHCggGBwlHBoYITEiJSkrLi4uGB8zODMsNygtLiwBCgoKDg0OGhAQGywkHyQsLCwsLCwsLCwsLCwsLCwsLCwsLCwsLCwsLCwsLCwsLCwsLCwsLCwsLCwsLCwsLCwsLP/AABEIAMIBBAMBIgACEQEDEQH/xAAbAAACAwEBAQAAAAAAAAAAAAADBAACBQEGB//EADsQAAIBAgIHBgQFAwQDAQAAAAECAAMRITEEBRJBUWHwE3GBkaHRIpKxwQYyUlPhFTPxI0NickKCohT/xAAYAQEBAQEBAAAAAAAAAAAAAAABAAIDBP/EAB8RAQEBAAIDAAMBAAAAAAAAAAARASExAkFxElFhA//aAAwDAQACEQMRAD8A8TT0RP0L5CHTQkv+RfIeEtTXKHReuusJqDAl0Gn+2hw/SIYaBT/QvkIZVhaa9ecSCmgU/wBtLf8AUQq6BS300+URlEvuhgOvCOtALq6lvpJ8owl11ZSw/wBOn8ojVPPn/EPTWOEourKP7SfKPaXOq6X7VP5V75oGhZQSLXNvvCJTkiS6so2/tU/BR7S6aro/tU/kHtHVXjhDinhc5SpwhR1PRw/0afyr7QraooXt2NO//RfaO0qfDCFWgT3/AMxpIDU9D9ml8i+0t/RqF/7NL5B7TUVMZ0Jj5xLLXU1D9ml8i+0uNT0P2aXyL7TSZfSEp08ZJljUlD9il8i93CWGpaH7NL5B7TVanjC06VwZHtjrqWh+xS+Rfad/olAf7NLL9C+01io8p1UJMuUyf6JQ/ZpfIvtONqSh+xS+Rfaa5THDKW2JFkf0Oh+zS+RfaV/olD9ml8i+02DQNxY2scrXvh6TmBLAYkZ4cReQYrajofs0/kX2gqmpaNj/AKNMYfoXu4T0L0pR6cE85R1Ro7LhSpcDZFv9IFdQUVN+yTu2RPRtQG4AQb0pCPLVdVptWGjUwP1bKy66moqT/p0yDkNhcO7Cb7UoA0gO6Q3GT/S6P7NL5B7STT2DJLlPAUl68IdF63StLKGpL114mcsclqKw6Lh1xtOIkMinIdb45jSyLlDoJFThj0ITYwB44ecdKwXf5wqJ13SUVhlEliyrexONsowqjfhB0ljIpXFiARGtRZEl2pXnaaARpUioFSo44Q7C1gM4UsFUcTBUxc3MTHOzh6aC2IllTC0solhK0QScQY0KeMLTpgwirvlTAqlPC04iRns516fK18ftFaWNKxtxhjSxvDvTFgTnIiwJXsrGWCRvs5DTxwlVCoSd7OMCnjlJsQUK7O6VqLGjTG+D7MWyiilVcMoE042zAdc/aUIveFBFlBuLjC1+I3wLJGxRF2OyATnztKskgQNPvnYwU5SS4EfNKYyhVWcow6C/Lq3vMRyEpQ9JMb48/KBQRqmbxOYKo69YU0bkE3wyEiDlDoIwx1UtF9C0F0qXvdcd/wBpoU1AhgPC0vxaznHEThG0WUQXxly1rXy48IwjIsIQbZTitLobxhgNFmLEMlgMjxjiiVEKD14SiiyiXRZy0IkmoulInLhEPxMXpiiqHEupIHAm01qNcrc2uTwiej6KS205x3cpbi3DdOmTbuhaq2Ivv+kgXDwkdNqx4Rhiyrc904v2hqOAyw+0rQFzci2+3CUUW2ML+EoqRullA7JEooGyTpSFK5CcYfSUMLVFxlezvGNi8FSeUEJaVQYLdRe26ZWjazVjs2InoK9Ym1t0x31eNq4W14QRcnO0ExhtjC3hKusoAbyTtp2Sj5ho8Yp4b/fC0FRGAh0F+u6YjhgmxiLEgD1h0Fh1zlUzh0XrzjGuRkxjKLFqa5dYR2mvtEi00vDgX8YNeMOgl8aCr/l+AgEbr+WHjMnStDrm16qC4xGJt6zQ1pU7MbeyzC1m2cxbI28YnomuqNQ7O1s7visPU98566ZA9XDSg+wxGz+q+AHdN/Ra1r7QNr555coslewAGyb+VuPOMaNYWW+V7HlebwQ6F2r2uOYjFJTvxlaY3fD44Hq07bw7iD9Y1DKsJaL9pbePH+JenpXcf/YZ+M0obEJaLjSAOI52+8NTqqcmB8R9INCgQ1MAKxJOWUGkJbdFK6KxZeEtT0lDUNK93VQxFtzXtj4GU0dHBYMVK7rDHneO0fhN7SSASFYPRkObZmHMhQgsmxCgZypElQNmCZYyywbiRKFYuSYdzfhY4SlNlF1BXDCwINuHdJFyIu6WvGwkow3nnJkmVklrGSXK4fMKfh1/mMqICnkPL0EapjrrwnNwFRfrDqYKmIxTA+01mGDIOE0dAohjYsFG8nAecRQRhVuMevGTWDUWU5Y9GMJAUKYGHnDqsWhgoyOUyNM/DdN/ygcri/0mtSHDrfCOpOyAQMce7OZlMZWjarZNkWwXAbIJHlnaOl0B/Mbj9Q2frH1nTRBwIB74xZgAqHPE7yVxHDdDDSFsLZ/4z9YI6tW90LIeRw8jOGhVGYWoPlO/hKEdWxvYnuy8uMPSxwZRbd3c4jQ0lVwYNTPPGaFD4h8BVhx/gyhwRqKnEXH/AF5TjUATvtxYX+0NTo4G4w8vWRRe/pj1eXJgY0cDJivde2/dChnXJ9rvFz9px2Nhhe3Hvg2qsLWA85UwX+psuDJ5Aj1N4ajremcww8j9DeJ//qa9iCD5+sY+A4Oqn0MaOWhT02mcnXuJt9Y0GmMdBpHDFcNxJ48bziauIsadUjvvj5e0hGwuRk4CY7VdJTC4qDuH8GWTW7A/HSPgfsRJNKtvG+Cq5RZdaUy1yxUncwI9coytUMLqQe43jjTJ/EWjs9BlprtPgVHMEfa887+EdR1ab1atQbG0AAmfO5E9q/ODCXBN8BLcY3x5pWmpsNqxIGNuMU1g9QAdmqsSwBvfBd5Ajge4gq5t3kYS5IYPCSV2uBkhND5bS9I0t/eLUuvKNUzMuOGKeEPSQZ2HPn0ICmOvGML5dYxxoyg5w6ZYmAX1jCCaRlPCHVYvSyhQ26xNxnwk0PswqiCEKpi0uq4wVGnU29osNgXwG8YW+8MsuqyKuks4F1G0b5fWNaNcrd7Lhc38f4gncAXY2HGFGXH6SS6AMMRcHcbH0gG1RTJ+EGmeKNs/xGh6S5ylP2SI0Wuv5KoccKl/qJY6dUX+7RYjjT+IW+sdV8SNki1rHCx7u6FQyi+EaGnUnIC1NkjJW+H0MulHz3c+Y3GMVtERx8SK3eov5xVdTKP7dSpTPDauM+Bh+Oq6vpIZVJ2SSBOqgOfl3SuzpSHOnWUbsQfI4Eyra3QYVqTU+ZGHmD3Qh4GCC972PInjCMpwswOO/dlvkoqji9OoD43l6ytjvw3SKK2z+Y2PImG7Y5XU8L+8WFexvbHiYE1BsmwtzBxklq7rlUpryK5/aL1dG0c4qxQ+R885O0ZTcWO74vi9TFqjDG4v3DfAQYaPWH5K5YcGO19Rh5wVTTq6gqyIw4gkH7iLPsn9S+l/IyHL8wPeL+sc3QPR1qgADB0tvIuvmt/pO6Zp1JmGw6ObY2PkM4hXq3w2V71wP+YlW0enbG4P/JQe/GNZbrHlJMBaLD8tRgP+Ltb1MkqK8lRGUZpn6H7RWiIyjdeAmMcs4N04xSIilIw61BcC+Jy8I41mHEb7ximYojRimZomRe4xyz54e8YTrdF6ZhlN4VoZBwhQfGBVoRTNEYHCFWABhg0PZEWE28sc8oMGEBjuoYGwBJGJsOdoRWmLrdKhCVKYO0huV433YTR0HSNtQ2yVawuCDna8ibEupsZUGdKg2BAO/HiMRKmCiESDA7oQSS4PlaG3HfBKZ0Hq8jClXU1FjfY2W/UhKn0gG1XWTGlWv/xqKD/9AzWEsTCM/GFU0mtT/uUWYcafxjDiLXEuusKL2uQp/S3wH1myYtpOjI/50Vu8SPLPqUcrE25G4/mI16BB48rW9d8cq6lX/bepT5KcPIxStT0lB/t1R4hu/HCGovUFjY3HhFai/pNvpGDrELhVSpT5sLjzynHrUnxVkPcRJn4TZyMMDxga1/fv6vGqujbwW+sz6twLm5tw9oDVmqLfEfeSLCr0ZJUV5jR2wx6O/GNU2ilI4eUZVsJly7NJGEMURuuUYpmONG0OUYptFEMOjcI8k5SPHrOGQxWnCoZck0rQiRdTCCLRlTCXgFaXTr1kjKtCq3XjFlhFkTCthjCqYolUElQcVtfxF4dTLDTKtLq0WBNxu5eVvvCbefWEiOHF7cr9GFRouphEfGKo4lxBq86tTlJoYMcZ28peS8s0LEmcaDL3NscJxjFKXNuPjAlbSzNBO8Bob+EzdK1fSbNFB4gbJ8xH2aLuZRnWNW1SQb06tReTHaESqrXXMLUGOWB9Zu1jFKpw7oRlgPrAg2KMORUn1Ek1hUklMZv9eCoN3xmmevOI0zhv/i14zTPGYxyzTqt17xim/V4ijcYxTOPL7k9CPLR2m8OlSJ02hlJjrWHabbowrTPTyjNN+cj0cptD7YyAItnfjyiavGaSYXJAH8yOCqYa8XAtwPOFDRpMK0IG68IsrQimTRgQiRcHjCAyJlDzlkaLgwqmNXAyXuTfPdwsIRDAKZ2gTYXxO85ekibVoRGiyvCBpIcN3yF4Db4SFpLRi0o7QJeUZ7mSWep5QFRpKjwTtnaOs6q7Rd2nXMBUeAVqGK1Kl4RmirtJlVeZkgWuZ2FDwVGph4CMq3KZ6vh6xnbnPI508r+hhw0RV4elU8ppU+jddeENTaIo8OlTD6RazTqGGR4oj/b069IQVMMOEqTyPDLjbPrlE0fKHWpLNaN0wIRWN8Dhw5xZW3dcIVKkTTgeE28euUTDwoaRNK0KGiiVRbD7witI4cLrbff0nVbfFUf7QivhJqmg/XlLhoqjYSy1Ig2rzoqddeEW25Y1ZEz2kqzxcVZVqkoNMGp6ekG1Tyi+1mcr5+QnGaSojPAu8E1TfBl5M1dqkBUeDd4Go0qK67cIs7y2m6UtKngAWIsoJxJPLgIl2vHOTIjNaSKtU5yQEx4ak43w9NrZxCk3XjDocb/XlOXjXI/TbLw+sOrdefXhF/6irD4gMN4w5z0WvtGpaFUWgEWrVVQ1dnLfmYBxTUKbKApHxZm+YmucaZtN4ek82NL1Oh0VKqhKRFKppD3LEmm1XZooMx+Xec9ocDFz+HqoVjdTUVqaGmL7W3VF1S9rbQWxPCVOaWpvD03mloX4a+IdpVUKFqO9gxIWnYZcGJsDv2SReDo6iq2IuodVpkocwKrBEucgxuDbh5RpzS6MM9/8wymNDUNTbpqj0z2lZqIwb81PFyMMVFiL8pdtTsOzIdSHV3Jx+BKZsWNxvthbOXw0BXyhVeNNqnYFVqlQWp00cgA32qt9hTwO8xnXWrBTG0NldjYpsLm7VCm2xx4cImke0lw8VptjiRa/hbwxm7pmrgXZVC0+zpB3IJKMTjdbkkCxGfOVNIBsus4UP4Rp9SujEbSkh0Xfm4BG7dvEKdT1GcbVVCWZ1ub4bAud3+IVflhE1cMBjwhEqYC+Bt1jJqpQRUdhdUS+/wDM1lXLmfSHGrXuRdbhkUjgz3sL77WxtHdNcGmMosov3yqVTvz3w51WwKjbTFnXeLbAux5i0W0nR9jYNwdtdoDG4ByuDxjabgprADfgM/4lhUiIqGTtZGnO0k7TjEu0nGeSMircAwdSra2//GcA9Xfh1hBvVgB6tYDEkADfF0rhgCDcHIwLV8L/AF8oNntFkZ6sAznjBPUgHq+F5DVatIFto4ndwynKjyj1N0BUqQ0asakkXFW0kr/RXiKbxim/19OrTPpnLrdjDpVxvOThnlTYsc7Y+M29N141c7VVKZq7IU1Qp22CjZBK7WwWsLbWzew5Tz9Otl3ecKj9deEWs16XSPxLVqLVQhAtVaSn4T8KUQQgUEmwuSTe+OOE0an4zrs6sBRBFbtsFOL7IXG5xBH1wtPHCr7QoqdeFonHok12wSqiJTRaqhSF2sAG2sCzE5gZkiamjfiEvW2q1thmV6llvttTTZp7QP8A4ggXUWGLG17TyAq9emcYp1fHjj4S7aev0zX4LpUors1Nh1c3dlBe4vTDm6nZJ5XJwg0/EFSwFkt2Qo22T+QG4Oedx3cp5paloZK3XGRx6ir+I6jlyVp/G61DgfzIAAM8uUKuvnLJ2iqwFRqpBW+0TmDc2thblznl+1wN4wKnX8zUTX0XSwCxZUIYHAgkDG/w2II840muX+LEHbKXuN1P8q2vgtt3ITDFSFDePXQk3mvQL+IKoO1ZCe0NXEX+IgjjulaGuXUKBs2VGQXG5ztMTjmZjI4sbsq2tmc+4WndsXlwo1dH09kRkWwDFTffdcree+NjXrX28Awcvs2wLkWucbk8OEwu0/mdZ8LXwBvbnJPQaHrbZC7YB7NSEuCQSzXbaIxvibEb7QWn6epLimvwtsm7XLAgY2ZjcAk/SYwe0jPhhbxOPDDCJhw1ZO2N+UTFbGd7brrrGSpo1fDrjKmrFe0+k41SVVMu/jBmpF+0lGqc/wDEFRjU8YM1PGAap4Qb1erxrIjVcR3wLVOOcE1SBepw68JdirvVIygWq/SUZ+HH+YuakKzujM99/lORY1hvnZXBXjxvhhv8JJJx/bnnQgOJ8YdDn3/cTkkPHpr2NR3db4VPtJJLx9t+Pa1IxhN/dJJPT445+XRmmft9TCp15CSSZxr0Knt9YdDl3+0kksbz0ImULfHrhJJM726Z0NTFxjCL9pJJrxZz2uxkU/WSSWF0ZeE4JJIb2kv951/b7SSTONOjrzlGz8T9pJJ09sqk5+H3lKuR7hJJM+xnQdXf4xervkkkPJKgi1T7faSSa/0HovUP194G/wAPh95JIZ0z5dqmSSSZ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xQTEhQUEhQUFBUXGBwYFxgXGBoYHBgXGhgXFxwcHRQYHCggGBwlHBoYITEiJSkrLi4uGB8zODMsNygtLiwBCgoKDg0OGhAQGywkHyQsLCwsLCwsLCwsLCwsLCwsLCwsLCwsLCwsLCwsLCwsLCwsLCwsLCwsLCwsLCwsLCwsLP/AABEIAMIBBAMBIgACEQEDEQH/xAAbAAACAwEBAQAAAAAAAAAAAAADBAACBQEGB//EADsQAAIBAgIHBgQFAwQDAQAAAAECAAMRITEEBRJBUWHwE3GBkaHRIpKxwQYyUlPhFTPxI0NickKCohT/xAAYAQEBAQEBAAAAAAAAAAAAAAABAAIDBP/EAB8RAQEBAAIDAAMBAAAAAAAAAAARASExAkFxElFhA//aAAwDAQACEQMRAD8A8TT0RP0L5CHTQkv+RfIeEtTXKHReuusJqDAl0Gn+2hw/SIYaBT/QvkIZVhaa9ecSCmgU/wBtLf8AUQq6BS300+URlEvuhgOvCOtALq6lvpJ8owl11ZSw/wBOn8ojVPPn/EPTWOEourKP7SfKPaXOq6X7VP5V75oGhZQSLXNvvCJTkiS6so2/tU/BR7S6aro/tU/kHtHVXjhDinhc5SpwhR1PRw/0afyr7QraooXt2NO//RfaO0qfDCFWgT3/AMxpIDU9D9ml8i+0t/RqF/7NL5B7TUVMZ0Jj5xLLXU1D9ml8i+0uNT0P2aXyL7TSZfSEp08ZJljUlD9il8i93CWGpaH7NL5B7TVanjC06VwZHtjrqWh+xS+Rfad/olAf7NLL9C+01io8p1UJMuUyf6JQ/ZpfIvtONqSh+xS+Rfaa5THDKW2JFkf0Oh+zS+RfaV/olD9ml8i+02DQNxY2scrXvh6TmBLAYkZ4cReQYrajofs0/kX2gqmpaNj/AKNMYfoXu4T0L0pR6cE85R1Ro7LhSpcDZFv9IFdQUVN+yTu2RPRtQG4AQb0pCPLVdVptWGjUwP1bKy66moqT/p0yDkNhcO7Cb7UoA0gO6Q3GT/S6P7NL5B7STT2DJLlPAUl68IdF63StLKGpL114mcsclqKw6Lh1xtOIkMinIdb45jSyLlDoJFThj0ITYwB44ecdKwXf5wqJ13SUVhlEliyrexONsowqjfhB0ljIpXFiARGtRZEl2pXnaaARpUioFSo44Q7C1gM4UsFUcTBUxc3MTHOzh6aC2IllTC0solhK0QScQY0KeMLTpgwirvlTAqlPC04iRns516fK18ftFaWNKxtxhjSxvDvTFgTnIiwJXsrGWCRvs5DTxwlVCoSd7OMCnjlJsQUK7O6VqLGjTG+D7MWyiilVcMoE042zAdc/aUIveFBFlBuLjC1+I3wLJGxRF2OyATnztKskgQNPvnYwU5SS4EfNKYyhVWcow6C/Lq3vMRyEpQ9JMb48/KBQRqmbxOYKo69YU0bkE3wyEiDlDoIwx1UtF9C0F0qXvdcd/wBpoU1AhgPC0vxaznHEThG0WUQXxly1rXy48IwjIsIQbZTitLobxhgNFmLEMlgMjxjiiVEKD14SiiyiXRZy0IkmoulInLhEPxMXpiiqHEupIHAm01qNcrc2uTwiej6KS205x3cpbi3DdOmTbuhaq2Ivv+kgXDwkdNqx4Rhiyrc904v2hqOAyw+0rQFzci2+3CUUW2ML+EoqRullA7JEooGyTpSFK5CcYfSUMLVFxlezvGNi8FSeUEJaVQYLdRe26ZWjazVjs2InoK9Ym1t0x31eNq4W14QRcnO0ExhtjC3hKusoAbyTtp2Sj5ho8Yp4b/fC0FRGAh0F+u6YjhgmxiLEgD1h0Fh1zlUzh0XrzjGuRkxjKLFqa5dYR2mvtEi00vDgX8YNeMOgl8aCr/l+AgEbr+WHjMnStDrm16qC4xGJt6zQ1pU7MbeyzC1m2cxbI28YnomuqNQ7O1s7visPU98566ZA9XDSg+wxGz+q+AHdN/Ra1r7QNr555coslewAGyb+VuPOMaNYWW+V7HlebwQ6F2r2uOYjFJTvxlaY3fD44Hq07bw7iD9Y1DKsJaL9pbePH+JenpXcf/YZ+M0obEJaLjSAOI52+8NTqqcmB8R9INCgQ1MAKxJOWUGkJbdFK6KxZeEtT0lDUNK93VQxFtzXtj4GU0dHBYMVK7rDHneO0fhN7SSASFYPRkObZmHMhQgsmxCgZypElQNmCZYyywbiRKFYuSYdzfhY4SlNlF1BXDCwINuHdJFyIu6WvGwkow3nnJkmVklrGSXK4fMKfh1/mMqICnkPL0EapjrrwnNwFRfrDqYKmIxTA+01mGDIOE0dAohjYsFG8nAecRQRhVuMevGTWDUWU5Y9GMJAUKYGHnDqsWhgoyOUyNM/DdN/ygcri/0mtSHDrfCOpOyAQMce7OZlMZWjarZNkWwXAbIJHlnaOl0B/Mbj9Q2frH1nTRBwIB74xZgAqHPE7yVxHDdDDSFsLZ/4z9YI6tW90LIeRw8jOGhVGYWoPlO/hKEdWxvYnuy8uMPSxwZRbd3c4jQ0lVwYNTPPGaFD4h8BVhx/gyhwRqKnEXH/AF5TjUATvtxYX+0NTo4G4w8vWRRe/pj1eXJgY0cDJivde2/dChnXJ9rvFz9px2Nhhe3Hvg2qsLWA85UwX+psuDJ5Aj1N4ajremcww8j9DeJ//qa9iCD5+sY+A4Oqn0MaOWhT02mcnXuJt9Y0GmMdBpHDFcNxJ48bziauIsadUjvvj5e0hGwuRk4CY7VdJTC4qDuH8GWTW7A/HSPgfsRJNKtvG+Cq5RZdaUy1yxUncwI9coytUMLqQe43jjTJ/EWjs9BlprtPgVHMEfa887+EdR1ab1atQbG0AAmfO5E9q/ODCXBN8BLcY3x5pWmpsNqxIGNuMU1g9QAdmqsSwBvfBd5Ajge4gq5t3kYS5IYPCSV2uBkhND5bS9I0t/eLUuvKNUzMuOGKeEPSQZ2HPn0ICmOvGML5dYxxoyg5w6ZYmAX1jCCaRlPCHVYvSyhQ26xNxnwk0PswqiCEKpi0uq4wVGnU29osNgXwG8YW+8MsuqyKuks4F1G0b5fWNaNcrd7Lhc38f4gncAXY2HGFGXH6SS6AMMRcHcbH0gG1RTJ+EGmeKNs/xGh6S5ylP2SI0Wuv5KoccKl/qJY6dUX+7RYjjT+IW+sdV8SNki1rHCx7u6FQyi+EaGnUnIC1NkjJW+H0MulHz3c+Y3GMVtERx8SK3eov5xVdTKP7dSpTPDauM+Bh+Oq6vpIZVJ2SSBOqgOfl3SuzpSHOnWUbsQfI4Eyra3QYVqTU+ZGHmD3Qh4GCC972PInjCMpwswOO/dlvkoqji9OoD43l6ytjvw3SKK2z+Y2PImG7Y5XU8L+8WFexvbHiYE1BsmwtzBxklq7rlUpryK5/aL1dG0c4qxQ+R885O0ZTcWO74vi9TFqjDG4v3DfAQYaPWH5K5YcGO19Rh5wVTTq6gqyIw4gkH7iLPsn9S+l/IyHL8wPeL+sc3QPR1qgADB0tvIuvmt/pO6Zp1JmGw6ObY2PkM4hXq3w2V71wP+YlW0enbG4P/JQe/GNZbrHlJMBaLD8tRgP+Ltb1MkqK8lRGUZpn6H7RWiIyjdeAmMcs4N04xSIilIw61BcC+Jy8I41mHEb7ximYojRimZomRe4xyz54e8YTrdF6ZhlN4VoZBwhQfGBVoRTNEYHCFWABhg0PZEWE28sc8oMGEBjuoYGwBJGJsOdoRWmLrdKhCVKYO0huV433YTR0HSNtQ2yVawuCDna8ibEupsZUGdKg2BAO/HiMRKmCiESDA7oQSS4PlaG3HfBKZ0Hq8jClXU1FjfY2W/UhKn0gG1XWTGlWv/xqKD/9AzWEsTCM/GFU0mtT/uUWYcafxjDiLXEuusKL2uQp/S3wH1myYtpOjI/50Vu8SPLPqUcrE25G4/mI16BB48rW9d8cq6lX/bepT5KcPIxStT0lB/t1R4hu/HCGovUFjY3HhFai/pNvpGDrELhVSpT5sLjzynHrUnxVkPcRJn4TZyMMDxga1/fv6vGqujbwW+sz6twLm5tw9oDVmqLfEfeSLCr0ZJUV5jR2wx6O/GNU2ilI4eUZVsJly7NJGEMURuuUYpmONG0OUYptFEMOjcI8k5SPHrOGQxWnCoZck0rQiRdTCCLRlTCXgFaXTr1kjKtCq3XjFlhFkTCthjCqYolUElQcVtfxF4dTLDTKtLq0WBNxu5eVvvCbefWEiOHF7cr9GFRouphEfGKo4lxBq86tTlJoYMcZ28peS8s0LEmcaDL3NscJxjFKXNuPjAlbSzNBO8Bob+EzdK1fSbNFB4gbJ8xH2aLuZRnWNW1SQb06tReTHaESqrXXMLUGOWB9Zu1jFKpw7oRlgPrAg2KMORUn1Ek1hUklMZv9eCoN3xmmevOI0zhv/i14zTPGYxyzTqt17xim/V4ijcYxTOPL7k9CPLR2m8OlSJ02hlJjrWHabbowrTPTyjNN+cj0cptD7YyAItnfjyiavGaSYXJAH8yOCqYa8XAtwPOFDRpMK0IG68IsrQimTRgQiRcHjCAyJlDzlkaLgwqmNXAyXuTfPdwsIRDAKZ2gTYXxO85ekibVoRGiyvCBpIcN3yF4Db4SFpLRi0o7QJeUZ7mSWep5QFRpKjwTtnaOs6q7Rd2nXMBUeAVqGK1Kl4RmirtJlVeZkgWuZ2FDwVGph4CMq3KZ6vh6xnbnPI508r+hhw0RV4elU8ppU+jddeENTaIo8OlTD6RazTqGGR4oj/b069IQVMMOEqTyPDLjbPrlE0fKHWpLNaN0wIRWN8Dhw5xZW3dcIVKkTTgeE28euUTDwoaRNK0KGiiVRbD7witI4cLrbff0nVbfFUf7QivhJqmg/XlLhoqjYSy1Ig2rzoqddeEW25Y1ZEz2kqzxcVZVqkoNMGp6ekG1Tyi+1mcr5+QnGaSojPAu8E1TfBl5M1dqkBUeDd4Go0qK67cIs7y2m6UtKngAWIsoJxJPLgIl2vHOTIjNaSKtU5yQEx4ak43w9NrZxCk3XjDocb/XlOXjXI/TbLw+sOrdefXhF/6irD4gMN4w5z0WvtGpaFUWgEWrVVQ1dnLfmYBxTUKbKApHxZm+YmucaZtN4ek82NL1Oh0VKqhKRFKppD3LEmm1XZooMx+Xec9ocDFz+HqoVjdTUVqaGmL7W3VF1S9rbQWxPCVOaWpvD03mloX4a+IdpVUKFqO9gxIWnYZcGJsDv2SReDo6iq2IuodVpkocwKrBEucgxuDbh5RpzS6MM9/8wymNDUNTbpqj0z2lZqIwb81PFyMMVFiL8pdtTsOzIdSHV3Jx+BKZsWNxvthbOXw0BXyhVeNNqnYFVqlQWp00cgA32qt9hTwO8xnXWrBTG0NldjYpsLm7VCm2xx4cImke0lw8VptjiRa/hbwxm7pmrgXZVC0+zpB3IJKMTjdbkkCxGfOVNIBsus4UP4Rp9SujEbSkh0Xfm4BG7dvEKdT1GcbVVCWZ1ub4bAud3+IVflhE1cMBjwhEqYC+Bt1jJqpQRUdhdUS+/wDM1lXLmfSHGrXuRdbhkUjgz3sL77WxtHdNcGmMosov3yqVTvz3w51WwKjbTFnXeLbAux5i0W0nR9jYNwdtdoDG4ByuDxjabgprADfgM/4lhUiIqGTtZGnO0k7TjEu0nGeSMircAwdSra2//GcA9Xfh1hBvVgB6tYDEkADfF0rhgCDcHIwLV8L/AF8oNntFkZ6sAznjBPUgHq+F5DVatIFto4ndwynKjyj1N0BUqQ0asakkXFW0kr/RXiKbxim/19OrTPpnLrdjDpVxvOThnlTYsc7Y+M29N141c7VVKZq7IU1Qp22CjZBK7WwWsLbWzew5Tz9Otl3ecKj9deEWs16XSPxLVqLVQhAtVaSn4T8KUQQgUEmwuSTe+OOE0an4zrs6sBRBFbtsFOL7IXG5xBH1wtPHCr7QoqdeFonHok12wSqiJTRaqhSF2sAG2sCzE5gZkiamjfiEvW2q1thmV6llvttTTZp7QP8A4ggXUWGLG17TyAq9emcYp1fHjj4S7aev0zX4LpUors1Nh1c3dlBe4vTDm6nZJ5XJwg0/EFSwFkt2Qo22T+QG4Oedx3cp5paloZK3XGRx6ir+I6jlyVp/G61DgfzIAAM8uUKuvnLJ2iqwFRqpBW+0TmDc2thblznl+1wN4wKnX8zUTX0XSwCxZUIYHAgkDG/w2II840muX+LEHbKXuN1P8q2vgtt3ITDFSFDePXQk3mvQL+IKoO1ZCe0NXEX+IgjjulaGuXUKBs2VGQXG5ztMTjmZjI4sbsq2tmc+4WndsXlwo1dH09kRkWwDFTffdcree+NjXrX28Awcvs2wLkWucbk8OEwu0/mdZ8LXwBvbnJPQaHrbZC7YB7NSEuCQSzXbaIxvibEb7QWn6epLimvwtsm7XLAgY2ZjcAk/SYwe0jPhhbxOPDDCJhw1ZO2N+UTFbGd7brrrGSpo1fDrjKmrFe0+k41SVVMu/jBmpF+0lGqc/wDEFRjU8YM1PGAap4Qb1erxrIjVcR3wLVOOcE1SBepw68JdirvVIygWq/SUZ+HH+YuakKzujM99/lORY1hvnZXBXjxvhhv8JJJx/bnnQgOJ8YdDn3/cTkkPHpr2NR3db4VPtJJLx9t+Pa1IxhN/dJJPT445+XRmmft9TCp15CSSZxr0Knt9YdDl3+0kksbz0ImULfHrhJJM726Z0NTFxjCL9pJJrxZz2uxkU/WSSWF0ZeE4JJIb2kv951/b7SSTONOjrzlGz8T9pJJ09sqk5+H3lKuR7hJJM+xnQdXf4xervkkkPJKgi1T7faSSa/0HovUP194G/wAPh95JIZ0z5dqmSSSZ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http://depts.washington.edu/fhl/zoo432/plankton/plchaetognatha/chaetognath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714750" cy="2781300"/>
          </a:xfrm>
          <a:prstGeom prst="rect">
            <a:avLst/>
          </a:prstGeom>
          <a:noFill/>
        </p:spPr>
      </p:pic>
      <p:pic>
        <p:nvPicPr>
          <p:cNvPr id="32776" name="Picture 8" descr="https://encrypted-tbn0.gstatic.com/images?q=tbn:ANd9GcRNjfO3YiJdkiOITIk0bPwNAP8Uqo0QycyAZ1D0GdhQBh06tCXu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290" y="4038600"/>
            <a:ext cx="516871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not </a:t>
            </a:r>
            <a:r>
              <a:rPr lang="en-US" dirty="0" err="1" smtClean="0"/>
              <a:t>planktonic</a:t>
            </a:r>
            <a:endParaRPr lang="en-US" dirty="0" smtClean="0"/>
          </a:p>
          <a:p>
            <a:pPr lvl="1"/>
            <a:r>
              <a:rPr lang="en-US" dirty="0" smtClean="0"/>
              <a:t>Squid octopi, clams, mussels, snails, slugs, </a:t>
            </a:r>
            <a:r>
              <a:rPr lang="en-US" dirty="0" err="1" smtClean="0"/>
              <a:t>nudibranch</a:t>
            </a:r>
            <a:endParaRPr lang="en-US" dirty="0" smtClean="0"/>
          </a:p>
          <a:p>
            <a:r>
              <a:rPr lang="en-US" dirty="0" smtClean="0"/>
              <a:t>Sea butterfly – only </a:t>
            </a:r>
            <a:r>
              <a:rPr lang="en-US" dirty="0" err="1" smtClean="0"/>
              <a:t>planktonic</a:t>
            </a:r>
            <a:r>
              <a:rPr lang="en-US" dirty="0" smtClean="0"/>
              <a:t> mollusk known</a:t>
            </a:r>
            <a:endParaRPr lang="en-US" dirty="0"/>
          </a:p>
        </p:txBody>
      </p:sp>
      <p:pic>
        <p:nvPicPr>
          <p:cNvPr id="4" name="Picture 3" descr="photo (8).JPG"/>
          <p:cNvPicPr>
            <a:picLocks noChangeAspect="1"/>
          </p:cNvPicPr>
          <p:nvPr/>
        </p:nvPicPr>
        <p:blipFill>
          <a:blip r:embed="rId2" cstate="print"/>
          <a:srcRect l="58333" t="25455" r="15833" b="42190"/>
          <a:stretch>
            <a:fillRect/>
          </a:stretch>
        </p:blipFill>
        <p:spPr>
          <a:xfrm>
            <a:off x="1981200" y="4267200"/>
            <a:ext cx="2362200" cy="2209800"/>
          </a:xfrm>
          <a:prstGeom prst="rect">
            <a:avLst/>
          </a:prstGeom>
        </p:spPr>
      </p:pic>
      <p:pic>
        <p:nvPicPr>
          <p:cNvPr id="5" name="Picture 4" descr="photo (9).JPG"/>
          <p:cNvPicPr>
            <a:picLocks noChangeAspect="1"/>
          </p:cNvPicPr>
          <p:nvPr/>
        </p:nvPicPr>
        <p:blipFill>
          <a:blip r:embed="rId3" cstate="print"/>
          <a:srcRect l="37500" t="34380" r="37500" b="43306"/>
          <a:stretch>
            <a:fillRect/>
          </a:stretch>
        </p:blipFill>
        <p:spPr>
          <a:xfrm>
            <a:off x="5181600" y="4419600"/>
            <a:ext cx="2286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Plankton – General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 smtClean="0"/>
              <a:t>“plankton” – meaning drifter or wanderer</a:t>
            </a:r>
          </a:p>
          <a:p>
            <a:r>
              <a:rPr lang="en-US" dirty="0" smtClean="0"/>
              <a:t>Zooplankton </a:t>
            </a:r>
          </a:p>
          <a:p>
            <a:pPr lvl="1"/>
            <a:r>
              <a:rPr lang="en-US" dirty="0" smtClean="0"/>
              <a:t>“zoo” - of or relating to animals</a:t>
            </a:r>
          </a:p>
          <a:p>
            <a:pPr lvl="1"/>
            <a:r>
              <a:rPr lang="en-US" dirty="0" smtClean="0"/>
              <a:t>Heterotrophic</a:t>
            </a:r>
          </a:p>
          <a:p>
            <a:pPr lvl="1"/>
            <a:r>
              <a:rPr lang="en-US" dirty="0" smtClean="0"/>
              <a:t>Often have locomotive capability</a:t>
            </a:r>
          </a:p>
          <a:p>
            <a:r>
              <a:rPr lang="en-US" dirty="0" smtClean="0"/>
              <a:t>Phytoplankton 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phyto</a:t>
            </a:r>
            <a:r>
              <a:rPr lang="en-US" dirty="0" smtClean="0"/>
              <a:t>” – plant</a:t>
            </a:r>
          </a:p>
          <a:p>
            <a:pPr lvl="1"/>
            <a:r>
              <a:rPr lang="en-US" dirty="0" smtClean="0"/>
              <a:t>Autotrophic</a:t>
            </a:r>
          </a:p>
          <a:p>
            <a:pPr lvl="1"/>
            <a:r>
              <a:rPr lang="en-US" dirty="0" smtClean="0"/>
              <a:t>Sequesters carbon in the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3866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1534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nektonic</a:t>
            </a:r>
          </a:p>
          <a:p>
            <a:r>
              <a:rPr lang="en-US" dirty="0" err="1" smtClean="0"/>
              <a:t>Oikopleura</a:t>
            </a:r>
            <a:endParaRPr lang="en-US" dirty="0" smtClean="0"/>
          </a:p>
          <a:p>
            <a:pPr lvl="1"/>
            <a:r>
              <a:rPr lang="en-US" dirty="0" smtClean="0"/>
              <a:t>Secrete mucus to capture prey</a:t>
            </a:r>
          </a:p>
          <a:p>
            <a:pPr lvl="1"/>
            <a:r>
              <a:rPr lang="en-US" dirty="0" smtClean="0"/>
              <a:t>Makes a house</a:t>
            </a:r>
          </a:p>
          <a:p>
            <a:pPr lvl="1"/>
            <a:r>
              <a:rPr lang="en-US" dirty="0" smtClean="0"/>
              <a:t>Hermaphrodite</a:t>
            </a:r>
          </a:p>
          <a:p>
            <a:pPr lvl="1"/>
            <a:endParaRPr lang="en-US" dirty="0"/>
          </a:p>
        </p:txBody>
      </p:sp>
      <p:sp>
        <p:nvSpPr>
          <p:cNvPr id="33794" name="AutoShape 2" descr="data:image/jpeg;base64,/9j/4AAQSkZJRgABAQAAAQABAAD/2wCEAAkGBhASDxAQEA8PDw8PDw8PDw8PDw8NDQ8PFBAVFBQQEhQXHCYeFxkjGRQSHy8gIycpLCwsFR4xNTIqNSYrLCkBCQoKDgwOFA8PFSocHBgpKSkuKSkpNSkpKSkpLCkpKSkpLCkpKTUpKSkpLCksKSkpKSkpKSkqKTYpKSkpNSwpKf/AABEIAMIBAwMBIgACEQEDEQH/xAAbAAADAQEBAQEAAAAAAAAAAAAAAQIDBAUGB//EADoQAAICAQEGAgcHAwMFAAAAAAABAhEDIQQSMUFRYSJxBQYTMoGR8FJToaOx0/EjweEUQtFUYmNyov/EABgBAQEBAQEAAAAAAAAAAAAAAAABAgME/8QAIhEBAQEAAQIGAwAAAAAAAAAAABEBAhJRAzFBUqHRBCFx/9oADAMBAAIRAxEAPwDuUSlAUSzs5FuoKKAgQAAgTYiwAgKKEwJAdBRAh0Oh0AqCikh0BO6CiVQ6AndDdLoKKJ3R0VQqECoKAbLAqATYWQMRjn2mMdW0jzdo9LvhFcfdbtt90kTdI9dyRlLPHqj4v0n6cnHelPNJR4KMUkt7z1b+B42D1g33JrJJTVbsZ1uyfDRdkY3nmN5wfqWzOMrppnQsWh8X6sesDyvddLLHVUt1ZI80+jPucD3kmuDQzam5GPswOn2QzSV5EZGsWc8WaRmdEagRvlKRAwAAAAEAMVDodEgSQ6GFiASHQWBYAYhoAoYrCwGFiBRALAe6MCCZTKZnJECeQ8rbvSk9+OPElcpbjySv2cHo6dat9l11OrbG0qj70tI8NHV3+HzaOP2K0VUorRdK/vb1fPUzq45nFtW5Ocnq29IL/tiiFCk956y4VppzV/I7dmha7p7vlzX9xbRiabVX27GWn5r62ZpPaZRfuwUVFctYp356nB6L2dzzY4q7clquK14ntesTjPLuRjvzTaUlx1d0+rPZ9UvQksL9rKKU68Nq92zly10X6A2B49pxuql7VPW/dvW6XCtPifqXo/E6npX9R0uNXFNr538z530X6P8Aa5VppxnKta4v50faYdn3Y1zer/T9EjXhZGOeuR4gOhoDsw+PjIpM5sUjoTNos0iZIqMgNhkKZVkDAVgAwFY7AACh0AgsdBQDsBJDQDoaiNFAJIdDoEAhNF0JgZtGc4s33Q3CDiz4W15aqtdUePlU3l0ThB03vJw8Tveq6vU+jkkYyfwXUzyy+rWbHBsMFCVynFxfdKqvV69x7Xlxytb8Vemko38NTsjhT/2r4xX6G+LZIrglfZIg8jZfQmH3seCLk3e9SWvXV6fA9PYvRKTW+pNSa5b/AJJNcfNo9HHhXw6HXgjcrfCOkfPm/wBUOkro2HYYQXhjV6u9W/PojpySM4zFKRuIhgS2BR8NBnQmc0TeBUaxkWYpmkWBRSkKhAXvDTJADRMGSikA0x2SNAUhiSLSIEkUojSKSKEkVujUR0BKiMbBRIENRKUSZzruyAaM5T6Ezn1+SFGDfHh0/wCRViG74avryRcMPN6/XI1WOv8Ag3hDr8iKjHh+BrGCWi/wUmNRLEXGJvBaUZwRskWDaDCaIQ3ICWIAA+HRpEzRcSo0KiyUNAaxkUZotMBjAAhopEotIBlJBFFKIAkWkCRSQU0hpDoLAYmNRLUSCYxKZM8iXdmM59dXySKKnkvhoupld+78/riVuN8eH2TeOP8Agy0yx4f5fM3WPp8zVY+b0H5cBErNRS8ykhqI4ooaRSKjEqiCocjSKIiaIoYqGAEgAAfDRNIsxiaxZUaIZKZSAqLKRCLKNExkpFoJFJFxRMTRIRTRaQki0IhpDFY0goLjANFx07sjaNpUfPhzbvTRLmyDWTSWpzS2hz0hwTpzd7q7d32X4ENSdPI2lr/TT8T14Sa4eS+fI0jBtJVUUqUVyFCj0jb6yfH68jXHh5/iy4Y/4NoYrIqI4+SNoQS7squSHHQRCcb4hQ0WolEbg4wLFRAFRRLiXFBTSLSFEugJAqiQFQDAK+BRcWZRZomVlqmWmZRNIlwWjRERNIootItIlI0igGkaRRKK3ugFWMUYmkMaXxdvu6r+yM+YaiVJ0hTyKKtukjkm3O964QdUlpkyLl/68X3L5B+1cp1HVxbTm9MWPTiur/HyHixqL8Pinwc3x8l0+BcYckt2C4QRtHH/AARU48Xx7s3hDp/krHi+uRsqXD5iImGJLj8ixWCAY4xKjAssCUR0A0QLdCihNAJItISRaRFNIdAkMoKDdKAgzcQLoAPzpFxM4mkSo0iaxRnFGsUUaRRpFEQNUUVEtMzTKUSC0XGAoRNUgHFEZ9p3aSTlN+7FcX37IzntLbahVLSU2vBF9F9p9l+AsWOuF6+9J6zm+/RdkAQxu7m1OfH/AMeN9lzff9DeEbd3b5tjx4v4/wCTohh66fXIgmEPrn/g3jiS4/IafTT9QssFCbFZcYdQEo2axiOMdBpAA0CQ6KAKCikiaFQqLEQNIpISNEgooCgaAkdDoAEIoAPzaJtFGcTWKLiNII1iZwNIlGm8UiYI1jEBxRsokxQZMyj3b1UVxffsu7EGkpJK20ktW3wMJTc+KcYvVR4Tmusvsx/F9iYpt70qbXupe7HvFc33fwSOjFiJQoY/KloklUV2SOnHh+HfmPFiS4vef4JdDUQEXXBfEpAgKHYJDjA1jEAjAtIEhoo0QhqIUQCQwQwFQ6Gh0AmCQxoyppFxQki0gFQUVQATQ6HRSiBG6BpugB+ZxRqjOJcWaRrE1iZxNoIC4I2iZp1xByb4aL/6ZRcstaLV/oLHi16t8a1fay8eCu3bmdEIpcNCBY8PX5L+5qvISKAsaZKLjHqA4msYCii0ihpFJAhpAMpCopIBpjCikgFRQIdECoqgoYUlEtQJiaJkCUS0hIogVDSGkUkUJRGVRMghCKUQIr8yiXAlFQNI1ibY5XwV/oZYo3xOvHoUEcXNv6/sbxiQpFpgaItGaKT6akGiKirFGHU1SLEpwiaJExRaKVcUaUTEsFJIoRSIGikJIpIKEigSKoBUNIaKRAkgZQmgEi0JFIKpFJCHYQ0ikibHYDJZViJoQABFfmkSnj58/wBRQNYm2aqDN4MyUUaxxrpfnqIVrE0REYr6s2iIVUYmsURE0iUq0WiEaIqKRUJd0+ej5cmGN1XZpng4fVvLH2e5tElu48EJXPKqeN5HvQrkt/SD8L1vkTVfRRKc0qtpW6VtK2+C8z5vZ/QW1PFFS2hwk8UlJe22mTxzlghFyUlLxPeUm7tR3vD1L9Ieq88rknluCyOeKMsu0OvDmUb8XhaWTHHTisdvVku9iY+iU11XGuK49PMPbxtLfjclcVvRuS6xXM8Ofq/lqe7lxxeXI808m7LfjmlHJFuC4Nf1bTf2UuejxerDippZVSwSwYWo7u5CUsre9FaeH2zUaqt1BX0GOad006q6adWrV+a1K9pH7S5riuK4/I8Cfq9kUZRxyw4/Fk3ZxWXFmnGeSU1HJkg1KouUWkuLguCbRzz9T8ntMk/bQe89pnBSi1WTO5b8nXXd2e6+zLqT9j6nfV6tKlbtq0ur7B7WOvij4XUtV4X0l0Pn9v8AVrJmnPNLJjhmnGcPCpTgoSWGLxu6bi1jyPh704v/AGhk9VZSiscsmOGPcWKbx47y7RjU1k3829o570Ydffyu/FoV9Epq6vVVa5r6p/IrePG9Geh8uPK82TOsk8kPZ5UoKMZKKgsck+NpRk2npeWdHpZcLlVTnCnb3N23o1T3k1Wt/Aehks3Y6Ex0cq2SX3+b8n9sa2SX3+b8n9sl3s308fdnz9Oqho5f9JL7/N+R+2Z7VGUIOXtdolTiqj7C9ZJfd9/wJvKZY1x8POW5xzll3+vQQzw8G3SlKMb2tb0oxt+wpW2rf9Pt+EumuuzbUskko5dr8XCTjgUPdvjuGM8XNduX4nPjbvk9hFJHJHY5ff5vyP2y1scvv8/5H7Zu72efo4+7Pn6dO6PdOf8A0cvv8/5H7YPYpf8AUZ/yP2yXex0cfdnz9N90B4oNRit5yqKTk/ek0q3n3fECuWvy/ZvdOiIAaTWsTaIAUaxNEAGhrE0gAAaItAAFxLjzAANENDACkMAC4tFIAIplABAMSAAmqRSAAhoaACLikwAAapcPrqXEABpik/1QwIgYABGn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ASDxAQEA8PDw8PDw8PDw8PDw8NDQ8PFBAVFBQQEhQXHCYeFxkjGRQSHy8gIycpLCwsFR4xNTIqNSYrLCkBCQoKDgwOFA8PFSocHBgpKSkuKSkpNSkpKSkpLCkpKSkpLCkpKTUpKSkpLCksKSkpKSkpKSkqKTYpKSkpNSwpKf/AABEIAMIBAwMBIgACEQEDEQH/xAAbAAADAQEBAQEAAAAAAAAAAAAAAQIDBAUGB//EADoQAAICAQEGAgcHAwMFAAAAAAABAhEDIQQSMUFRYSJxBQYTMoGR8FJToaOx0/EjweEUQtFUYmNyov/EABgBAQEBAQEAAAAAAAAAAAAAAAABAgME/8QAIhEBAQEAAQIGAwAAAAAAAAAAABEBAhJRAzFBUqHRBCFx/9oADAMBAAIRAxEAPwDuUSlAUSzs5FuoKKAgQAAgTYiwAgKKEwJAdBRAh0Oh0AqCikh0BO6CiVQ6AndDdLoKKJ3R0VQqECoKAbLAqATYWQMRjn2mMdW0jzdo9LvhFcfdbtt90kTdI9dyRlLPHqj4v0n6cnHelPNJR4KMUkt7z1b+B42D1g33JrJJTVbsZ1uyfDRdkY3nmN5wfqWzOMrppnQsWh8X6sesDyvddLLHVUt1ZI80+jPucD3kmuDQzam5GPswOn2QzSV5EZGsWc8WaRmdEagRvlKRAwAAAAEAMVDodEgSQ6GFiASHQWBYAYhoAoYrCwGFiBRALAe6MCCZTKZnJECeQ8rbvSk9+OPElcpbjySv2cHo6dat9l11OrbG0qj70tI8NHV3+HzaOP2K0VUorRdK/vb1fPUzq45nFtW5Ocnq29IL/tiiFCk956y4VppzV/I7dmha7p7vlzX9xbRiabVX27GWn5r62ZpPaZRfuwUVFctYp356nB6L2dzzY4q7clquK14ntesTjPLuRjvzTaUlx1d0+rPZ9UvQksL9rKKU68Nq92zly10X6A2B49pxuql7VPW/dvW6XCtPifqXo/E6npX9R0uNXFNr538z530X6P8Aa5VppxnKta4v50faYdn3Y1zer/T9EjXhZGOeuR4gOhoDsw+PjIpM5sUjoTNos0iZIqMgNhkKZVkDAVgAwFY7AACh0AgsdBQDsBJDQDoaiNFAJIdDoEAhNF0JgZtGc4s33Q3CDiz4W15aqtdUePlU3l0ThB03vJw8Tveq6vU+jkkYyfwXUzyy+rWbHBsMFCVynFxfdKqvV69x7Xlxytb8Vemko38NTsjhT/2r4xX6G+LZIrglfZIg8jZfQmH3seCLk3e9SWvXV6fA9PYvRKTW+pNSa5b/AJJNcfNo9HHhXw6HXgjcrfCOkfPm/wBUOkro2HYYQXhjV6u9W/PojpySM4zFKRuIhgS2BR8NBnQmc0TeBUaxkWYpmkWBRSkKhAXvDTJADRMGSikA0x2SNAUhiSLSIEkUojSKSKEkVujUR0BKiMbBRIENRKUSZzruyAaM5T6Ezn1+SFGDfHh0/wCRViG74avryRcMPN6/XI1WOv8Ag3hDr8iKjHh+BrGCWi/wUmNRLEXGJvBaUZwRskWDaDCaIQ3ICWIAA+HRpEzRcSo0KiyUNAaxkUZotMBjAAhopEotIBlJBFFKIAkWkCRSQU0hpDoLAYmNRLUSCYxKZM8iXdmM59dXySKKnkvhoupld+78/riVuN8eH2TeOP8Agy0yx4f5fM3WPp8zVY+b0H5cBErNRS8ykhqI4ooaRSKjEqiCocjSKIiaIoYqGAEgAAfDRNIsxiaxZUaIZKZSAqLKRCLKNExkpFoJFJFxRMTRIRTRaQki0IhpDFY0goLjANFx07sjaNpUfPhzbvTRLmyDWTSWpzS2hz0hwTpzd7q7d32X4ENSdPI2lr/TT8T14Sa4eS+fI0jBtJVUUqUVyFCj0jb6yfH68jXHh5/iy4Y/4NoYrIqI4+SNoQS7squSHHQRCcb4hQ0WolEbg4wLFRAFRRLiXFBTSLSFEugJAqiQFQDAK+BRcWZRZomVlqmWmZRNIlwWjRERNIootItIlI0igGkaRRKK3ugFWMUYmkMaXxdvu6r+yM+YaiVJ0hTyKKtukjkm3O964QdUlpkyLl/68X3L5B+1cp1HVxbTm9MWPTiur/HyHixqL8Pinwc3x8l0+BcYckt2C4QRtHH/AARU48Xx7s3hDp/krHi+uRsqXD5iImGJLj8ixWCAY4xKjAssCUR0A0QLdCihNAJItISRaRFNIdAkMoKDdKAgzcQLoAPzpFxM4mkSo0iaxRnFGsUUaRRpFEQNUUVEtMzTKUSC0XGAoRNUgHFEZ9p3aSTlN+7FcX37IzntLbahVLSU2vBF9F9p9l+AsWOuF6+9J6zm+/RdkAQxu7m1OfH/AMeN9lzff9DeEbd3b5tjx4v4/wCTohh66fXIgmEPrn/g3jiS4/IafTT9QssFCbFZcYdQEo2axiOMdBpAA0CQ6KAKCikiaFQqLEQNIpISNEgooCgaAkdDoAEIoAPzaJtFGcTWKLiNII1iZwNIlGm8UiYI1jEBxRsokxQZMyj3b1UVxffsu7EGkpJK20ktW3wMJTc+KcYvVR4Tmusvsx/F9iYpt70qbXupe7HvFc33fwSOjFiJQoY/KloklUV2SOnHh+HfmPFiS4vef4JdDUQEXXBfEpAgKHYJDjA1jEAjAtIEhoo0QhqIUQCQwQwFQ6Gh0AmCQxoyppFxQki0gFQUVQATQ6HRSiBG6BpugB+ZxRqjOJcWaRrE1iZxNoIC4I2iZp1xByb4aL/6ZRcstaLV/oLHi16t8a1fay8eCu3bmdEIpcNCBY8PX5L+5qvISKAsaZKLjHqA4msYCii0ihpFJAhpAMpCopIBpjCikgFRQIdECoqgoYUlEtQJiaJkCUS0hIogVDSGkUkUJRGVRMghCKUQIr8yiXAlFQNI1ibY5XwV/oZYo3xOvHoUEcXNv6/sbxiQpFpgaItGaKT6akGiKirFGHU1SLEpwiaJExRaKVcUaUTEsFJIoRSIGikJIpIKEigSKoBUNIaKRAkgZQmgEi0JFIKpFJCHYQ0ikibHYDJZViJoQABFfmkSnj58/wBRQNYm2aqDN4MyUUaxxrpfnqIVrE0REYr6s2iIVUYmsURE0iUq0WiEaIqKRUJd0+ej5cmGN1XZpng4fVvLH2e5tElu48EJXPKqeN5HvQrkt/SD8L1vkTVfRRKc0qtpW6VtK2+C8z5vZ/QW1PFFS2hwk8UlJe22mTxzlghFyUlLxPeUm7tR3vD1L9Ieq88rknluCyOeKMsu0OvDmUb8XhaWTHHTisdvVku9iY+iU11XGuK49PMPbxtLfjclcVvRuS6xXM8Ofq/lqe7lxxeXI808m7LfjmlHJFuC4Nf1bTf2UuejxerDippZVSwSwYWo7u5CUsre9FaeH2zUaqt1BX0GOad006q6adWrV+a1K9pH7S5riuK4/I8Cfq9kUZRxyw4/Fk3ZxWXFmnGeSU1HJkg1KouUWkuLguCbRzz9T8ntMk/bQe89pnBSi1WTO5b8nXXd2e6+zLqT9j6nfV6tKlbtq0ur7B7WOvij4XUtV4X0l0Pn9v8AVrJmnPNLJjhmnGcPCpTgoSWGLxu6bi1jyPh704v/AGhk9VZSiscsmOGPcWKbx47y7RjU1k3829o570Ydffyu/FoV9Epq6vVVa5r6p/IrePG9Geh8uPK82TOsk8kPZ5UoKMZKKgsck+NpRk2npeWdHpZcLlVTnCnb3N23o1T3k1Wt/Aehks3Y6Ex0cq2SX3+b8n9sa2SX3+b8n9sl3s308fdnz9Oqho5f9JL7/N+R+2Z7VGUIOXtdolTiqj7C9ZJfd9/wJvKZY1x8POW5xzll3+vQQzw8G3SlKMb2tb0oxt+wpW2rf9Pt+EumuuzbUskko5dr8XCTjgUPdvjuGM8XNduX4nPjbvk9hFJHJHY5ff5vyP2y1scvv8/5H7Zu72efo4+7Pn6dO6PdOf8A0cvv8/5H7YPYpf8AUZ/yP2yXex0cfdnz9N90B4oNRit5yqKTk/ek0q3n3fECuWvy/ZvdOiIAaTWsTaIAUaxNEAGhrE0gAAaItAAFxLjzAANENDACkMAC4tFIAIplABAMSAAmqRSAAhoaACLikwAAapcPrqXEABpik/1QwIgYABGn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arcodiv.org/watercolumn/tunicates/images/Oikopleura_vanhoeffeni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91000"/>
            <a:ext cx="3200400" cy="2400300"/>
          </a:xfrm>
          <a:prstGeom prst="rect">
            <a:avLst/>
          </a:prstGeom>
          <a:noFill/>
        </p:spPr>
      </p:pic>
      <p:sp>
        <p:nvSpPr>
          <p:cNvPr id="33800" name="AutoShape 8" descr="data:image/jpeg;base64,/9j/4AAQSkZJRgABAQAAAQABAAD/2wCEAAkGBhASEBQQDxIPEBAPDw8PDxUUDw8QDxQPFBUVFBQUFhUXHCceFxkjGRQUHzAgIycpOCwsFR4xNTAqNSYrLCkBCQoKDgwOFw8PGiwkHyUsLCwsLCwsLCkqKSwsLCwpLiosKSkpLyksLSksLCwsKSwsKSwsKSwsKSkqLCkpLCkpKv/AABEIANYA7AMBIgACEQEDEQH/xAAbAAACAwEBAQAAAAAAAAAAAAABAgADBAUGB//EAD8QAAEDAgMFBQQGCgIDAAAAAAEAAhEDIQQSMQUTQVFhIjJxgZEGQqGxFCNSgqTRJDNiZHKSweHw8UPCFVOi/8QAGQEAAwEBAQAAAAAAAAAAAAAAAAECAwQF/8QAKhEBAQACAgEDAQcFAAAAAAAAAAECESExAxIyQVETQmFxgeHwBCKRocH/2gAMAwEAAhEDEQA/APouZDMlUlbuZMymZApUwclCUhKkoB8yIcklRILMyBqJECgGzKSl+aBckD5kzHquUWIDRKEpQUQmDSpKUqJA0qSlRQYyogpKAMqIBFAGVCUFJQEUUUVAwKkpUZUhQUqYhKQrSEqSpCCAhKkoFKkayVJSJpSBlOvolbe/BRzkgBcoFAig0TNSpwnCMCnlVhOEASgjKCAKgUVrcO7w8bINWoGq4YY82+o+StgN9J0kwkelDcO48vUKOoOGo+Mq8HNLnC3DoOfRcTa+320gG03hz6jsjS0S0E+KjLOY9qxwuXTowouR9KxbWtdNOqCJhwyk+BaJ+BW7AbQbWBLQWub32uBDh68OqqX6wrj9GlRRRWkYRDUQVJUmzlKUSlJWiAKVEpSg0JQBSuRapoElRrp8FXVBNh5qwU4EDVTachi+3QJA6TPoq3XtwCefRB08oPfHUnQcf7JS8DgSeQTUWcTEnzT0R2NjUyfgmUUTIQnCQJ2oBldQwjn6C3M2CuZhmMGaob8okDqVVjdpgtO77RDM4AdlGUgxo10uMExGkFZZ5+nrtpjhvte40qQkkOI1JIaweZsFjxO26gBLKcDgXRSYeoLu04dQ1cYuxDgahGGoU2HNvaj34h4vfLvIa0+Gi49TazrigH1STetV7Zde2SnYR1I8lzZ5+XK6nH+/2dOOHjk3eXq8RWxhaDSqYaTqXh4YOcEGfUBcfF7RxdIt3r6FTMYikHEwbg9p3wlcKufrB9LrVatQ3p0SHVH35U2j/qtDsTQoAb84nDF3vVKT6TPgTA/iU2XGf3ZX9FTV6kdPEe3NJtPIXQ8O/VOp1KdV9oEbwAZRrx5dVy9n7GxWKxH0mszLSaIpt0cQDa3Lj5r03s59Hr0XZnCvTY8NaS3MWvtD2uiQeoKtp7UIc6gXAvpkxYCwN1GOcl33euTynGljKZs0C4mwidL69AuXtDE7t2dmXMwjOQBDge8CdSF3cZUH1dZlnONwDF4M/BeJ2hiX9tp4l3Iq/PnzJKnxY6lr19Gs17Q9t2uEhOuN7L4nNSjwcNYvId8QV2JXbhd4zbkymrYZQIKJkoJSlMUpK0SVBElBIFSOdwGqeo6B1OiajQ/Mnopt0qTYsZlHXh1KqqS3X3hfmn32c59GMNuoWN9ZzyYcGtF3u5cmjmVnv6tNfEXzw9VV9OZo2HmSDlzO062AVQol8BpIYLk3knzW2hhmsENEK5LUWyFpNJuSSDpwAHIDgtICARCpCKIOUTBmi8c0aWPjtU2Me0DM576jWgM+1ezRyJWTaW0W0WEudlFg51pGeQ1rQbZ3QYmzQC48J2bLwGHqYY7ttN1Rh3upcC8axPS0+a5M87nbjj1O7+LpwxmM3l39CUtqVahJysDNGHI8U80WPaANWNdAD1WcbMfTYXYqqNy0GrUe0uG8nXU6k6zPIaCN2Oe1tPfPdbJlDJ94aOJPz6Lxu09q4jaDxTo5mYWl3XH/AJag1ffRusDz4qZjZdY877t+FW7m7/hVtLbL8VUsCyi0gUaUBogWBJGp5Dguxs/Z7qbC1rgx7mzVf2YosvETY1COJnKLmTCzYT2ZbSYKjnPfUc/Iwk2FiXGOgCp2xtim1kDM6iw+7rWq8p+zOp6BHlznjn85/nyeEuQbzD4eX0oosEvdVlxr1Iv2ZcMxP2nnrELDsfFOx1apUaMQ2lldLsRUzsqMaJIcbQ06WEXVuB2McQ8VsQA91SMjI+rpibNA+JK7e0MTTpt+j0xlENfWgXyC4b0k/AHmvO8nly8l1b+zpxxmM4D2T2Pi2U65dVYWvdmpU2uzAN19RYeS8zR2k9mINSq4l5ztynXM42EeH9V29jVxnztAaSc0gwBx6LbUpYWtNctaHiYni8d4t56rWya3eaiXnXTbs2s4YcmpJccwZF4J/sF4/aFQgOMCwIday6VDaXebIieogcLeq4u0auZ4p8XvGhMEcvBThvK8ry1Jw9d7MNIo07zNOdI1cfyXZhZcDRLRB9wNpj7ov/8ARcti9bCcR52fuoSpKUqSrSrSFMSkVJBSVFXUuQ0eaAejSLjPAaIVA5790zuNtVI4u+wPhKsxuI3bW02frHuyM/i4uPQfkqNoVzhqO7pwXH3ib5zx6/6C57ltvMdKdp424oUyAGfrHQIB5DmUcNhS4AultNvdbxceZVezNm5W5qklzrmTeeZXRLlpjh81GWXxEgCwsEFJQlas0TJUyQRW4emCZcYaNbxJ5Dqq2tJMAEk8AJKmP2gygztPY14aTBgumxcQPegdCLKcspjN1eONyuo81isOMdjH0gC4YWpUa2CMhrGGuPUta1rRygqzZWBqYF7hQL61V0uc5xG6DYktY3Rx87zZMK9KhTezMWVsR9e8CXPBLpfScRoCA0G40N1zWYdz252vDRTqOrCnTBbRaTByte4l2UDoJJMLHDL7vx/1plPlrfjfpFTI500mgOrDUuqHutPICJjouhhXwYAsCAOUBeU2dXFI9rWqS9xnVxsvZbKLJDnHstBe6LmACT8lfp9KN+o226Tq2JpYdvZYGkPMxd4zOHjAaPvFeexWxw/ENe6pzDKTdI4hrPKF6zFVqP0bevIFftYoOvLXESB/LAheRb7ZPc2MuRsgtqQxsmTJE6weS8j+p3buPR8OtcvQYjH08LTAEPxFUZadOYg8QeQHE/NcTa006Be45qlR3ad+0Ykjl0HABNs/BUauINU1nYiBJJImSO620wPJXe1eKaGNYxnbc4EDKAA0a3n/ACVyzicc1re+WRmzjUY0NdkaADlaRMi8uPErZgdh1c7nF3AZgNA3py9Vw8I8s+se4NPT5Dmuo3bLxScymSX1DmsbxGpXR/TeTPO+msvLhMZtxcbU3VUiYAJ5AQLTZdH2P2bvq7sU8E06MFpIgOdwHrGi85srBV8ZihS7cF8Odpa8x5L6rRw9OkxtGldjIl323xE+A0HqvRw8XLlyz4PTECPXx4oyhKC63MaVJQlRAIUqiipIOdF+SfANhrqzuA7JOnis9UFxDG6uN/BJ7QCQzDMMB/fIOlJozVDPgQ37wWXkvGmmE52mx3ipmxRvmBpYUH7E3f5m/gAqgze1szoLKJ9an9vyV9TEBlE1ckCnTDKTRa5s0AdTAUwWF3dNrDd3eeebzdx9UsMeVZZcNBKCEqSt2KIIyhKAKIKWUwSAnGGm1zgCezwiYAJt5rhY7a1VwdTFB30eG1sRVY+m972tc1tOgBNpfBdfSbLs1dNCbG3O2i4+PqUjTmmWE1Du2F7atNpJlzngGCcrg251Ky8k3W2HEtcjaLQ2s0wTUFMMDyyWgDswxvIR8zeUlAuZRq5jDnCHB0h2ouvWURhWlhqkSWNyCDNxeAL68Anr4RuJllKllkiXZmwG/ZLb5XRwPSywvnxwuq1+yuc2+cuwVSpUaG3FgPCF732fwwpNiq9rXFpABMwDYk8loq7Ew9BpNavhsOwW1a58cr8fALmtq4ao8fRGVTT7rq9UVCHH9hhImOZ9E8/NcpxCw8Ul5rh+2eJa/wCqpPPaM1CDAFJt3eosvPnD1azQYdNmsa02bT0j0PxXvPaPYGEhrmOdMS/MbmCNeV/muTgqjQSXAbtt5MQBz9V5Hl9Uzkd+PpuLyLdj4+g76tryHlopta64kWsNI4r1w2BiKrQ7FVvrWgAMiSANQeGq6my9rtpZ3Zc9Z5GRplzqdPRv3itFDY1Ss41KpaxkdoTAE8CdJ9V1zD6TljbPl57/AMTTJ1e93Ox8mgLsbLwVMlzA0jKADma4G8DtEjr4LtFlHDthjaZkWmXP8AzX19Fmfh3vtUjK8DOA5zs/LOSLxoAIA4Bb+Lx+msfJnLD4PBsplwYGgkZXkRAH2J5k3PQAcVrSU2BoDWgADQCwTLtclFSUEEA0qSlRlMyKKKE2TQmDbdzuQN+QhczBEvrVHxmmoKI5NY05n+roH3F0Guy0nOPQny7R+AWXZRexjQ0f+ovt/wAjgXOv4uKyvu23nta8dTL61JlhTpziX9XDs0W+AOZ33Wp3FOWQ+of2hT82gE/ElVlV4vbtHk92gQlQqLVmiCiCAZMCkCYICLPs7A4em0VK+VpOri2pUDL9qJsAbX/2tCx4rZjHmZqMJ1LHls+IuD6LPPH1dXS8ctKPaMYSrUa2niX0qgaHUqoflphxBblDA0AyLG83C5mzPZpudrq7qlBoNQ1Kn0kBjyYyljhc8bESOK6X/hcohjpE/wDIGuOsmCBxMazoqMTg8RmDm5C4cYZPQA2IWF8OW+LG08uOulmJ9ncLS7WHw4quLpFTE1XubrqGm7vJpUZs6o8zXxHQtos3Y10LiCYHJoak+n48aYdrzpm3jM0ecrWzD4qo36wsoNPeDCHOPQugR5KvsZ97lH2t+HB2hs7DmoajMRiGPbIa8VCXfyn3bQD81tZhXtGd1V1QNykOqEklx7pbTgDMZsDddRuzqLPrHta/LLWSASSeHgrtlYQ1n75/cbdknT7VSOZ0byHiFlnhN8NcMvqbY+xqdFhr4i7iZOgkn3QTqYmT1socfUrvBYBTa0kNHCm3meBcf85p8fWL6gY0GQMrZILaTABJ6nT1jmoxoa3I3QT4knUnqU8cN8T9Syz1zRZRazuy5x1c67j+SYlLKi6ZjMZqOe5W800qSlUCAdRCVJQYqISpKAASVj2SjKrru7JVoDGn9HyzGZ0evZ/qraWLF2w4Hesvmc60x4C3ALNjnjdtHVvxqMCDM89hoIzNJ1GhEmyy122l4jcX9kk6mrUcfMquUu87J6VagjQwYcPmlBV+P2xnn7qclCUuZSVok0oShKWUgsRBVcohAWSghKEpA8oSllSUA7SrdbKgFWV64p0y46xZTl0rFy9pVS+pu291oAdHL7I6nTwldupWFGjBPbMCImXxaB+yOHgvPbLBBzuvll3i86LdhMSatWT3aZtyJ1JHmfgFz1vGxlPI0z3nnM68meU9PnKrlNiaslVytsZqaY5XdPKIKrlHMqScFGUkqSgzypKSUZSBpUlLKgQC5lTiTZPKrrK0s+JdLTzyk/ykO/6rQ0gXB1a2Im8zqVz61aHNnQkNPgbf1VlHFtbSDnAufTJpmATcGPIyFNnKpeGinUh7xzyVB4d0/wDX1VwesO+AfTdEBxNN3TOJbP3mj1WsPuRyMIw60M+9nJRlIShmVoWZkJSZlJQZwUwKrBTAoCyUJQlRAGUJQlBILKdysW28VmIpN1kHzOg/qtjXhoLjoAuRs4GrVdUNw0knx4D0+axzvw1wnG2raeWjRDQeAuDaSNfISjsoZWA3BfczrHBc3F9uqKTbye2Y0uC75Aeq6zXX6CAEpzTyvC9xQlBSVoyGUQUkppQDIyklHMgzyolzKSgGRSSiCgKykeFYQkK0S5G0mSPBatmuzZm8azc4nQPFnD+YT4FTEsmVzGYgstxpuNRut2++Otu190pZdHjdVoxJ7JZmuL34H+xg+q2YGuXsDj3oh/8AGNfz81hx2CaTvaZneCRcm8XHhBnzWTZ+O3b8rp7Rh0nUcHeSjers9bmnopQlAOSytEHlSUkogoCwFEFICiEGslSUkqApA8osEpJQr4gMbJ15cT0U265OTd0w7dxkAU28fUnQf54JvpIw9EU23eYk86jtJ+ap2ZhDUqHEPFg6KYOhd06C/wAeaoxlU1a4azQEgHnwc/8AoPNc+/l0XjhdsihAdUMkus0nWOf+c10qarIAhrdG2CtYFrjNMsqdAooFUhEQlCZAQlAKFRAMiEAigCillFBgUpTpSFolnrNXI2lhj32Wc267rmrFVppBzdn4poG7ZDWv0BkhtTUsHSLjndc7aLDmkAyDx+S1Y3CZSXASDqNNLi40INwUaVQVIa830DiBfo7/ADw6ZdX8Gnu/M+xNtBwyukRaPeB5gcl2ncxBB0I0XnMds5rDLTBHEaym2Ztx1M5KgJafMJ7uP5FqZX8XoJRBSsr0X3Y8D4j8wrBQdwh3gQVcyl6TcbO0BRlQ0nDUEItou5I2WkBUlaGbPedbDjJVGIx9Cjdzg89DafHj5Ss8vLjGk8eVWNZALjYDUrk1XmvVLWTu2frHwey3lPM3/wB6TEYrEYnujdUZsTYkadlurjfWPCE1WtTw1PLDS4d0Se8fefzKxuVy5raYzHo21caKbRTFpAa1o1DOX8R+Hkq9kYLdsNRwGepYdGjQBYcBhHV6u/qzu2nM0H3ncyu2TKrGbRldIzVXtVbGqwBbMTIFFKUBEQgEQgIoECiEAQigigCpKiCAeEHBMoVoSoqqoyVcUpCAw1aM6rlYnBEElvmOBHVegexZnU0rNiOK3Fk9moA8TaTlqDz0d469FVVwoeTljqDZwPUf6XWrYFrtR4rOcDl0vGgN/Q6hZ+mzpfql7c76G5vAxwutNGvWHdc8xwJkehlb6eIgEAlki8jO38x8UHYpoMhtNx5iplHo6IKVwl7ipnrqraXtBXAAyEnw4+qLvaLFGwpAdezp8fks79qQf1R6ne0iOH7XVVP2w7QNaPGq23k0OWV8UX9r+S2qzE1f1lQNb0l3zt8FZQ2bRaS52Z7hxccxEeOix/S6zyACQOOWlc9Jcf6Jzsqo+M8ka9txff8Ahs34Kphrorn9V2K2zwosBcbB8g9LH8lRgNjOLt7iDmPus90TxPMrp4TANZfvO4uOv9h0WkMTmCbmqay0DRO1itDUYVoKAmhRLVzZTly5oOXNOXNwmLxKAZczaZGb6wuDN1UyZS4fXSIjL78d0eMI/pv7l+IQ/Tv3L8QgKsfWaabGvMVXNy5szmtp1Mrc77QJaTbmbC0kaNoYiqCd3HZpOqXpl+Zwc0BtiIsSq5x3PB/iEQcb+5/iEGSviq4zgFpNIVnAmkTnybstEA2nO4W5LdhXP7YeQSyoWg5cstytdMfeI8lk/Tv3L8Qp+m/uX4hBOmiCuZ+nfuX4hdEdfNMjIhBQIC1AhMoQtCVFKVYQlIQCIFishSEBQaSU0VpARISDE/DA8FUdmtOq6WVKWJbDC3ZNPlKtbgWDgFphFLZqW0QNAmIViUqTABFCFJQBQUUQBQUUTCJUyUoIEUEUBFFCogCCilRQDBFKEUBq3R6Kbo9EVFQKaJ6IGkeiiiewG5PRHcnooogJuT0U3J6KKKdhNyeim5PRRRLZhuD0U3B6IKICbk9EhpnoookC7s9EDTPRRRAQUz0TCmeiiiAm6PRTdnooogBuz0Q3R6KKIAbo9Ed0eiiiAm6PRDdHooogaHcnojuj0UUQBFI9FN0e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AutoShape 10" descr="data:image/jpeg;base64,/9j/4AAQSkZJRgABAQAAAQABAAD/2wCEAAkGBhASEBQQDxIPEBAPDw8PDxUUDw8QDxQPFBUVFBQUFhUXHCceFxkjGRQUHzAgIycpOCwsFR4xNTAqNSYrLCkBCQoKDgwOFw8PGiwkHyUsLCwsLCwsLCkqKSwsLCwpLiosKSkpLyksLSksLCwsKSwsKSwsKSwsKSkqLCkpLCkpKv/AABEIANYA7AMBIgACEQEDEQH/xAAbAAACAwEBAQAAAAAAAAAAAAABAgADBAUGB//EAD8QAAEDAgMFBQQGCgIDAAAAAAEAAhEDIQQSMQUTQVFhIjJxgZEGQqGxFCNSgqTRJDNiZHKSweHw8UPCFVOi/8QAGQEAAwEBAQAAAAAAAAAAAAAAAAECAwQF/8QAKhEBAQACAgEDAQcFAAAAAAAAAAECESExAxIyQVETQmFxgeHwBCKRocH/2gAMAwEAAhEDEQA/APouZDMlUlbuZMymZApUwclCUhKkoB8yIcklRILMyBqJECgGzKSl+aBckD5kzHquUWIDRKEpQUQmDSpKUqJA0qSlRQYyogpKAMqIBFAGVCUFJQEUUUVAwKkpUZUhQUqYhKQrSEqSpCCAhKkoFKkayVJSJpSBlOvolbe/BRzkgBcoFAig0TNSpwnCMCnlVhOEASgjKCAKgUVrcO7w8bINWoGq4YY82+o+StgN9J0kwkelDcO48vUKOoOGo+Mq8HNLnC3DoOfRcTa+320gG03hz6jsjS0S0E+KjLOY9qxwuXTowouR9KxbWtdNOqCJhwyk+BaJ+BW7AbQbWBLQWub32uBDh68OqqX6wrj9GlRRRWkYRDUQVJUmzlKUSlJWiAKVEpSg0JQBSuRapoElRrp8FXVBNh5qwU4EDVTachi+3QJA6TPoq3XtwCefRB08oPfHUnQcf7JS8DgSeQTUWcTEnzT0R2NjUyfgmUUTIQnCQJ2oBldQwjn6C3M2CuZhmMGaob8okDqVVjdpgtO77RDM4AdlGUgxo10uMExGkFZZ5+nrtpjhvte40qQkkOI1JIaweZsFjxO26gBLKcDgXRSYeoLu04dQ1cYuxDgahGGoU2HNvaj34h4vfLvIa0+Gi49TazrigH1STetV7Zde2SnYR1I8lzZ5+XK6nH+/2dOOHjk3eXq8RWxhaDSqYaTqXh4YOcEGfUBcfF7RxdIt3r6FTMYikHEwbg9p3wlcKufrB9LrVatQ3p0SHVH35U2j/qtDsTQoAb84nDF3vVKT6TPgTA/iU2XGf3ZX9FTV6kdPEe3NJtPIXQ8O/VOp1KdV9oEbwAZRrx5dVy9n7GxWKxH0mszLSaIpt0cQDa3Lj5r03s59Hr0XZnCvTY8NaS3MWvtD2uiQeoKtp7UIc6gXAvpkxYCwN1GOcl33euTynGljKZs0C4mwidL69AuXtDE7t2dmXMwjOQBDge8CdSF3cZUH1dZlnONwDF4M/BeJ2hiX9tp4l3Iq/PnzJKnxY6lr19Gs17Q9t2uEhOuN7L4nNSjwcNYvId8QV2JXbhd4zbkymrYZQIKJkoJSlMUpK0SVBElBIFSOdwGqeo6B1OiajQ/Mnopt0qTYsZlHXh1KqqS3X3hfmn32c59GMNuoWN9ZzyYcGtF3u5cmjmVnv6tNfEXzw9VV9OZo2HmSDlzO062AVQol8BpIYLk3knzW2hhmsENEK5LUWyFpNJuSSDpwAHIDgtICARCpCKIOUTBmi8c0aWPjtU2Me0DM576jWgM+1ezRyJWTaW0W0WEudlFg51pGeQ1rQbZ3QYmzQC48J2bLwGHqYY7ttN1Rh3upcC8axPS0+a5M87nbjj1O7+LpwxmM3l39CUtqVahJysDNGHI8U80WPaANWNdAD1WcbMfTYXYqqNy0GrUe0uG8nXU6k6zPIaCN2Oe1tPfPdbJlDJ94aOJPz6Lxu09q4jaDxTo5mYWl3XH/AJag1ffRusDz4qZjZdY877t+FW7m7/hVtLbL8VUsCyi0gUaUBogWBJGp5Dguxs/Z7qbC1rgx7mzVf2YosvETY1COJnKLmTCzYT2ZbSYKjnPfUc/Iwk2FiXGOgCp2xtim1kDM6iw+7rWq8p+zOp6BHlznjn85/nyeEuQbzD4eX0oosEvdVlxr1Iv2ZcMxP2nnrELDsfFOx1apUaMQ2lldLsRUzsqMaJIcbQ06WEXVuB2McQ8VsQA91SMjI+rpibNA+JK7e0MTTpt+j0xlENfWgXyC4b0k/AHmvO8nly8l1b+zpxxmM4D2T2Pi2U65dVYWvdmpU2uzAN19RYeS8zR2k9mINSq4l5ztynXM42EeH9V29jVxnztAaSc0gwBx6LbUpYWtNctaHiYni8d4t56rWya3eaiXnXTbs2s4YcmpJccwZF4J/sF4/aFQgOMCwIday6VDaXebIieogcLeq4u0auZ4p8XvGhMEcvBThvK8ry1Jw9d7MNIo07zNOdI1cfyXZhZcDRLRB9wNpj7ov/8ARcti9bCcR52fuoSpKUqSrSrSFMSkVJBSVFXUuQ0eaAejSLjPAaIVA5790zuNtVI4u+wPhKsxuI3bW02frHuyM/i4uPQfkqNoVzhqO7pwXH3ib5zx6/6C57ltvMdKdp424oUyAGfrHQIB5DmUcNhS4AultNvdbxceZVezNm5W5qklzrmTeeZXRLlpjh81GWXxEgCwsEFJQlas0TJUyQRW4emCZcYaNbxJ5Dqq2tJMAEk8AJKmP2gygztPY14aTBgumxcQPegdCLKcspjN1eONyuo81isOMdjH0gC4YWpUa2CMhrGGuPUta1rRygqzZWBqYF7hQL61V0uc5xG6DYktY3Rx87zZMK9KhTezMWVsR9e8CXPBLpfScRoCA0G40N1zWYdz252vDRTqOrCnTBbRaTByte4l2UDoJJMLHDL7vx/1plPlrfjfpFTI500mgOrDUuqHutPICJjouhhXwYAsCAOUBeU2dXFI9rWqS9xnVxsvZbKLJDnHstBe6LmACT8lfp9KN+o226Tq2JpYdvZYGkPMxd4zOHjAaPvFeexWxw/ENe6pzDKTdI4hrPKF6zFVqP0bevIFftYoOvLXESB/LAheRb7ZPc2MuRsgtqQxsmTJE6weS8j+p3buPR8OtcvQYjH08LTAEPxFUZadOYg8QeQHE/NcTa006Be45qlR3ad+0Ykjl0HABNs/BUauINU1nYiBJJImSO620wPJXe1eKaGNYxnbc4EDKAA0a3n/ACVyzicc1re+WRmzjUY0NdkaADlaRMi8uPErZgdh1c7nF3AZgNA3py9Vw8I8s+se4NPT5Dmuo3bLxScymSX1DmsbxGpXR/TeTPO+msvLhMZtxcbU3VUiYAJ5AQLTZdH2P2bvq7sU8E06MFpIgOdwHrGi85srBV8ZihS7cF8Odpa8x5L6rRw9OkxtGldjIl323xE+A0HqvRw8XLlyz4PTECPXx4oyhKC63MaVJQlRAIUqiipIOdF+SfANhrqzuA7JOnis9UFxDG6uN/BJ7QCQzDMMB/fIOlJozVDPgQ37wWXkvGmmE52mx3ipmxRvmBpYUH7E3f5m/gAqgze1szoLKJ9an9vyV9TEBlE1ckCnTDKTRa5s0AdTAUwWF3dNrDd3eeebzdx9UsMeVZZcNBKCEqSt2KIIyhKAKIKWUwSAnGGm1zgCezwiYAJt5rhY7a1VwdTFB30eG1sRVY+m972tc1tOgBNpfBdfSbLs1dNCbG3O2i4+PqUjTmmWE1Du2F7atNpJlzngGCcrg251Ky8k3W2HEtcjaLQ2s0wTUFMMDyyWgDswxvIR8zeUlAuZRq5jDnCHB0h2ouvWURhWlhqkSWNyCDNxeAL68Anr4RuJllKllkiXZmwG/ZLb5XRwPSywvnxwuq1+yuc2+cuwVSpUaG3FgPCF732fwwpNiq9rXFpABMwDYk8loq7Ew9BpNavhsOwW1a58cr8fALmtq4ao8fRGVTT7rq9UVCHH9hhImOZ9E8/NcpxCw8Ul5rh+2eJa/wCqpPPaM1CDAFJt3eosvPnD1azQYdNmsa02bT0j0PxXvPaPYGEhrmOdMS/MbmCNeV/muTgqjQSXAbtt5MQBz9V5Hl9Uzkd+PpuLyLdj4+g76tryHlopta64kWsNI4r1w2BiKrQ7FVvrWgAMiSANQeGq6my9rtpZ3Zc9Z5GRplzqdPRv3itFDY1Ss41KpaxkdoTAE8CdJ9V1zD6TljbPl57/AMTTJ1e93Ox8mgLsbLwVMlzA0jKADma4G8DtEjr4LtFlHDthjaZkWmXP8AzX19Fmfh3vtUjK8DOA5zs/LOSLxoAIA4Bb+Lx+msfJnLD4PBsplwYGgkZXkRAH2J5k3PQAcVrSU2BoDWgADQCwTLtclFSUEEA0qSlRlMyKKKE2TQmDbdzuQN+QhczBEvrVHxmmoKI5NY05n+roH3F0Guy0nOPQny7R+AWXZRexjQ0f+ovt/wAjgXOv4uKyvu23nta8dTL61JlhTpziX9XDs0W+AOZ33Wp3FOWQ+of2hT82gE/ElVlV4vbtHk92gQlQqLVmiCiCAZMCkCYICLPs7A4em0VK+VpOri2pUDL9qJsAbX/2tCx4rZjHmZqMJ1LHls+IuD6LPPH1dXS8ctKPaMYSrUa2niX0qgaHUqoflphxBblDA0AyLG83C5mzPZpudrq7qlBoNQ1Kn0kBjyYyljhc8bESOK6X/hcohjpE/wDIGuOsmCBxMazoqMTg8RmDm5C4cYZPQA2IWF8OW+LG08uOulmJ9ncLS7WHw4quLpFTE1XubrqGm7vJpUZs6o8zXxHQtos3Y10LiCYHJoak+n48aYdrzpm3jM0ecrWzD4qo36wsoNPeDCHOPQugR5KvsZ97lH2t+HB2hs7DmoajMRiGPbIa8VCXfyn3bQD81tZhXtGd1V1QNykOqEklx7pbTgDMZsDddRuzqLPrHta/LLWSASSeHgrtlYQ1n75/cbdknT7VSOZ0byHiFlnhN8NcMvqbY+xqdFhr4i7iZOgkn3QTqYmT1socfUrvBYBTa0kNHCm3meBcf85p8fWL6gY0GQMrZILaTABJ6nT1jmoxoa3I3QT4knUnqU8cN8T9Syz1zRZRazuy5x1c67j+SYlLKi6ZjMZqOe5W800qSlUCAdRCVJQYqISpKAASVj2SjKrru7JVoDGn9HyzGZ0evZ/qraWLF2w4Hesvmc60x4C3ALNjnjdtHVvxqMCDM89hoIzNJ1GhEmyy122l4jcX9kk6mrUcfMquUu87J6VagjQwYcPmlBV+P2xnn7qclCUuZSVok0oShKWUgsRBVcohAWSghKEpA8oSllSUA7SrdbKgFWV64p0y46xZTl0rFy9pVS+pu291oAdHL7I6nTwldupWFGjBPbMCImXxaB+yOHgvPbLBBzuvll3i86LdhMSatWT3aZtyJ1JHmfgFz1vGxlPI0z3nnM68meU9PnKrlNiaslVytsZqaY5XdPKIKrlHMqScFGUkqSgzypKSUZSBpUlLKgQC5lTiTZPKrrK0s+JdLTzyk/ykO/6rQ0gXB1a2Im8zqVz61aHNnQkNPgbf1VlHFtbSDnAufTJpmATcGPIyFNnKpeGinUh7xzyVB4d0/wDX1VwesO+AfTdEBxNN3TOJbP3mj1WsPuRyMIw60M+9nJRlIShmVoWZkJSZlJQZwUwKrBTAoCyUJQlRAGUJQlBILKdysW28VmIpN1kHzOg/qtjXhoLjoAuRs4GrVdUNw0knx4D0+axzvw1wnG2raeWjRDQeAuDaSNfISjsoZWA3BfczrHBc3F9uqKTbye2Y0uC75Aeq6zXX6CAEpzTyvC9xQlBSVoyGUQUkppQDIyklHMgzyolzKSgGRSSiCgKykeFYQkK0S5G0mSPBatmuzZm8azc4nQPFnD+YT4FTEsmVzGYgstxpuNRut2++Otu190pZdHjdVoxJ7JZmuL34H+xg+q2YGuXsDj3oh/8AGNfz81hx2CaTvaZneCRcm8XHhBnzWTZ+O3b8rp7Rh0nUcHeSjers9bmnopQlAOSytEHlSUkogoCwFEFICiEGslSUkqApA8osEpJQr4gMbJ15cT0U265OTd0w7dxkAU28fUnQf54JvpIw9EU23eYk86jtJ+ap2ZhDUqHEPFg6KYOhd06C/wAeaoxlU1a4azQEgHnwc/8AoPNc+/l0XjhdsihAdUMkus0nWOf+c10qarIAhrdG2CtYFrjNMsqdAooFUhEQlCZAQlAKFRAMiEAigCillFBgUpTpSFolnrNXI2lhj32Wc267rmrFVppBzdn4poG7ZDWv0BkhtTUsHSLjndc7aLDmkAyDx+S1Y3CZSXASDqNNLi40INwUaVQVIa830DiBfo7/ADw6ZdX8Gnu/M+xNtBwyukRaPeB5gcl2ncxBB0I0XnMds5rDLTBHEaym2Ztx1M5KgJafMJ7uP5FqZX8XoJRBSsr0X3Y8D4j8wrBQdwh3gQVcyl6TcbO0BRlQ0nDUEItou5I2WkBUlaGbPedbDjJVGIx9Cjdzg89DafHj5Ss8vLjGk8eVWNZALjYDUrk1XmvVLWTu2frHwey3lPM3/wB6TEYrEYnujdUZsTYkadlurjfWPCE1WtTw1PLDS4d0Se8fefzKxuVy5raYzHo21caKbRTFpAa1o1DOX8R+Hkq9kYLdsNRwGepYdGjQBYcBhHV6u/qzu2nM0H3ncyu2TKrGbRldIzVXtVbGqwBbMTIFFKUBEQgEQgIoECiEAQigigCpKiCAeEHBMoVoSoqqoyVcUpCAw1aM6rlYnBEElvmOBHVegexZnU0rNiOK3Fk9moA8TaTlqDz0d469FVVwoeTljqDZwPUf6XWrYFrtR4rOcDl0vGgN/Q6hZ+mzpfql7c76G5vAxwutNGvWHdc8xwJkehlb6eIgEAlki8jO38x8UHYpoMhtNx5iplHo6IKVwl7ipnrqraXtBXAAyEnw4+qLvaLFGwpAdezp8fks79qQf1R6ne0iOH7XVVP2w7QNaPGq23k0OWV8UX9r+S2qzE1f1lQNb0l3zt8FZQ2bRaS52Z7hxccxEeOix/S6zyACQOOWlc9Jcf6Jzsqo+M8ka9txff8Ahs34Kphrorn9V2K2zwosBcbB8g9LH8lRgNjOLt7iDmPus90TxPMrp4TANZfvO4uOv9h0WkMTmCbmqay0DRO1itDUYVoKAmhRLVzZTly5oOXNOXNwmLxKAZczaZGb6wuDN1UyZS4fXSIjL78d0eMI/pv7l+IQ/Tv3L8QgKsfWaabGvMVXNy5szmtp1Mrc77QJaTbmbC0kaNoYiqCd3HZpOqXpl+Zwc0BtiIsSq5x3PB/iEQcb+5/iEGSviq4zgFpNIVnAmkTnybstEA2nO4W5LdhXP7YeQSyoWg5cstytdMfeI8lk/Tv3L8Qp+m/uX4hBOmiCuZ+nfuX4hdEdfNMjIhBQIC1AhMoQtCVFKVYQlIQCIFishSEBQaSU0VpARISDE/DA8FUdmtOq6WVKWJbDC3ZNPlKtbgWDgFphFLZqW0QNAmIViUqTABFCFJQBQUUQBQUUTCJUyUoIEUEUBFFCogCCilRQDBFKEUBq3R6Kbo9EVFQKaJ6IGkeiiiewG5PRHcnooogJuT0U3J6KKKdhNyeim5PRRRLZhuD0U3B6IKICbk9EhpnoookC7s9EDTPRRRAQUz0TCmeiiiAm6PRTdnooogBuz0Q3R6KKIAbo9Ed0eiiiAm6PRDdHooogaHcnojuj0UUQBFI9FN0e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AutoShape 12" descr="data:image/jpeg;base64,/9j/4AAQSkZJRgABAQAAAQABAAD/2wCEAAkGBhASEBQQDxIPEBAPDw8PDxUUDw8QDxQPFBUVFBQUFhUXHCceFxkjGRQUHzAgIycpOCwsFR4xNTAqNSYrLCkBCQoKDgwOFw8PGiwkHyUsLCwsLCwsLCkqKSwsLCwpLiosKSkpLyksLSksLCwsKSwsKSwsKSwsKSkqLCkpLCkpKv/AABEIANYA7AMBIgACEQEDEQH/xAAbAAACAwEBAQAAAAAAAAAAAAABAgADBAUGB//EAD8QAAEDAgMFBQQGCgIDAAAAAAEAAhEDIQQSMQUTQVFhIjJxgZEGQqGxFCNSgqTRJDNiZHKSweHw8UPCFVOi/8QAGQEAAwEBAQAAAAAAAAAAAAAAAAECAwQF/8QAKhEBAQACAgEDAQcFAAAAAAAAAAECESExAxIyQVETQmFxgeHwBCKRocH/2gAMAwEAAhEDEQA/APouZDMlUlbuZMymZApUwclCUhKkoB8yIcklRILMyBqJECgGzKSl+aBckD5kzHquUWIDRKEpQUQmDSpKUqJA0qSlRQYyogpKAMqIBFAGVCUFJQEUUUVAwKkpUZUhQUqYhKQrSEqSpCCAhKkoFKkayVJSJpSBlOvolbe/BRzkgBcoFAig0TNSpwnCMCnlVhOEASgjKCAKgUVrcO7w8bINWoGq4YY82+o+StgN9J0kwkelDcO48vUKOoOGo+Mq8HNLnC3DoOfRcTa+320gG03hz6jsjS0S0E+KjLOY9qxwuXTowouR9KxbWtdNOqCJhwyk+BaJ+BW7AbQbWBLQWub32uBDh68OqqX6wrj9GlRRRWkYRDUQVJUmzlKUSlJWiAKVEpSg0JQBSuRapoElRrp8FXVBNh5qwU4EDVTachi+3QJA6TPoq3XtwCefRB08oPfHUnQcf7JS8DgSeQTUWcTEnzT0R2NjUyfgmUUTIQnCQJ2oBldQwjn6C3M2CuZhmMGaob8okDqVVjdpgtO77RDM4AdlGUgxo10uMExGkFZZ5+nrtpjhvte40qQkkOI1JIaweZsFjxO26gBLKcDgXRSYeoLu04dQ1cYuxDgahGGoU2HNvaj34h4vfLvIa0+Gi49TazrigH1STetV7Zde2SnYR1I8lzZ5+XK6nH+/2dOOHjk3eXq8RWxhaDSqYaTqXh4YOcEGfUBcfF7RxdIt3r6FTMYikHEwbg9p3wlcKufrB9LrVatQ3p0SHVH35U2j/qtDsTQoAb84nDF3vVKT6TPgTA/iU2XGf3ZX9FTV6kdPEe3NJtPIXQ8O/VOp1KdV9oEbwAZRrx5dVy9n7GxWKxH0mszLSaIpt0cQDa3Lj5r03s59Hr0XZnCvTY8NaS3MWvtD2uiQeoKtp7UIc6gXAvpkxYCwN1GOcl33euTynGljKZs0C4mwidL69AuXtDE7t2dmXMwjOQBDge8CdSF3cZUH1dZlnONwDF4M/BeJ2hiX9tp4l3Iq/PnzJKnxY6lr19Gs17Q9t2uEhOuN7L4nNSjwcNYvId8QV2JXbhd4zbkymrYZQIKJkoJSlMUpK0SVBElBIFSOdwGqeo6B1OiajQ/Mnopt0qTYsZlHXh1KqqS3X3hfmn32c59GMNuoWN9ZzyYcGtF3u5cmjmVnv6tNfEXzw9VV9OZo2HmSDlzO062AVQol8BpIYLk3knzW2hhmsENEK5LUWyFpNJuSSDpwAHIDgtICARCpCKIOUTBmi8c0aWPjtU2Me0DM576jWgM+1ezRyJWTaW0W0WEudlFg51pGeQ1rQbZ3QYmzQC48J2bLwGHqYY7ttN1Rh3upcC8axPS0+a5M87nbjj1O7+LpwxmM3l39CUtqVahJysDNGHI8U80WPaANWNdAD1WcbMfTYXYqqNy0GrUe0uG8nXU6k6zPIaCN2Oe1tPfPdbJlDJ94aOJPz6Lxu09q4jaDxTo5mYWl3XH/AJag1ffRusDz4qZjZdY877t+FW7m7/hVtLbL8VUsCyi0gUaUBogWBJGp5Dguxs/Z7qbC1rgx7mzVf2YosvETY1COJnKLmTCzYT2ZbSYKjnPfUc/Iwk2FiXGOgCp2xtim1kDM6iw+7rWq8p+zOp6BHlznjn85/nyeEuQbzD4eX0oosEvdVlxr1Iv2ZcMxP2nnrELDsfFOx1apUaMQ2lldLsRUzsqMaJIcbQ06WEXVuB2McQ8VsQA91SMjI+rpibNA+JK7e0MTTpt+j0xlENfWgXyC4b0k/AHmvO8nly8l1b+zpxxmM4D2T2Pi2U65dVYWvdmpU2uzAN19RYeS8zR2k9mINSq4l5ztynXM42EeH9V29jVxnztAaSc0gwBx6LbUpYWtNctaHiYni8d4t56rWya3eaiXnXTbs2s4YcmpJccwZF4J/sF4/aFQgOMCwIday6VDaXebIieogcLeq4u0auZ4p8XvGhMEcvBThvK8ry1Jw9d7MNIo07zNOdI1cfyXZhZcDRLRB9wNpj7ov/8ARcti9bCcR52fuoSpKUqSrSrSFMSkVJBSVFXUuQ0eaAejSLjPAaIVA5790zuNtVI4u+wPhKsxuI3bW02frHuyM/i4uPQfkqNoVzhqO7pwXH3ib5zx6/6C57ltvMdKdp424oUyAGfrHQIB5DmUcNhS4AultNvdbxceZVezNm5W5qklzrmTeeZXRLlpjh81GWXxEgCwsEFJQlas0TJUyQRW4emCZcYaNbxJ5Dqq2tJMAEk8AJKmP2gygztPY14aTBgumxcQPegdCLKcspjN1eONyuo81isOMdjH0gC4YWpUa2CMhrGGuPUta1rRygqzZWBqYF7hQL61V0uc5xG6DYktY3Rx87zZMK9KhTezMWVsR9e8CXPBLpfScRoCA0G40N1zWYdz252vDRTqOrCnTBbRaTByte4l2UDoJJMLHDL7vx/1plPlrfjfpFTI500mgOrDUuqHutPICJjouhhXwYAsCAOUBeU2dXFI9rWqS9xnVxsvZbKLJDnHstBe6LmACT8lfp9KN+o226Tq2JpYdvZYGkPMxd4zOHjAaPvFeexWxw/ENe6pzDKTdI4hrPKF6zFVqP0bevIFftYoOvLXESB/LAheRb7ZPc2MuRsgtqQxsmTJE6weS8j+p3buPR8OtcvQYjH08LTAEPxFUZadOYg8QeQHE/NcTa006Be45qlR3ad+0Ykjl0HABNs/BUauINU1nYiBJJImSO620wPJXe1eKaGNYxnbc4EDKAA0a3n/ACVyzicc1re+WRmzjUY0NdkaADlaRMi8uPErZgdh1c7nF3AZgNA3py9Vw8I8s+se4NPT5Dmuo3bLxScymSX1DmsbxGpXR/TeTPO+msvLhMZtxcbU3VUiYAJ5AQLTZdH2P2bvq7sU8E06MFpIgOdwHrGi85srBV8ZihS7cF8Odpa8x5L6rRw9OkxtGldjIl323xE+A0HqvRw8XLlyz4PTECPXx4oyhKC63MaVJQlRAIUqiipIOdF+SfANhrqzuA7JOnis9UFxDG6uN/BJ7QCQzDMMB/fIOlJozVDPgQ37wWXkvGmmE52mx3ipmxRvmBpYUH7E3f5m/gAqgze1szoLKJ9an9vyV9TEBlE1ckCnTDKTRa5s0AdTAUwWF3dNrDd3eeebzdx9UsMeVZZcNBKCEqSt2KIIyhKAKIKWUwSAnGGm1zgCezwiYAJt5rhY7a1VwdTFB30eG1sRVY+m972tc1tOgBNpfBdfSbLs1dNCbG3O2i4+PqUjTmmWE1Du2F7atNpJlzngGCcrg251Ky8k3W2HEtcjaLQ2s0wTUFMMDyyWgDswxvIR8zeUlAuZRq5jDnCHB0h2ouvWURhWlhqkSWNyCDNxeAL68Anr4RuJllKllkiXZmwG/ZLb5XRwPSywvnxwuq1+yuc2+cuwVSpUaG3FgPCF732fwwpNiq9rXFpABMwDYk8loq7Ew9BpNavhsOwW1a58cr8fALmtq4ao8fRGVTT7rq9UVCHH9hhImOZ9E8/NcpxCw8Ul5rh+2eJa/wCqpPPaM1CDAFJt3eosvPnD1azQYdNmsa02bT0j0PxXvPaPYGEhrmOdMS/MbmCNeV/muTgqjQSXAbtt5MQBz9V5Hl9Uzkd+PpuLyLdj4+g76tryHlopta64kWsNI4r1w2BiKrQ7FVvrWgAMiSANQeGq6my9rtpZ3Zc9Z5GRplzqdPRv3itFDY1Ss41KpaxkdoTAE8CdJ9V1zD6TljbPl57/AMTTJ1e93Ox8mgLsbLwVMlzA0jKADma4G8DtEjr4LtFlHDthjaZkWmXP8AzX19Fmfh3vtUjK8DOA5zs/LOSLxoAIA4Bb+Lx+msfJnLD4PBsplwYGgkZXkRAH2J5k3PQAcVrSU2BoDWgADQCwTLtclFSUEEA0qSlRlMyKKKE2TQmDbdzuQN+QhczBEvrVHxmmoKI5NY05n+roH3F0Guy0nOPQny7R+AWXZRexjQ0f+ovt/wAjgXOv4uKyvu23nta8dTL61JlhTpziX9XDs0W+AOZ33Wp3FOWQ+of2hT82gE/ElVlV4vbtHk92gQlQqLVmiCiCAZMCkCYICLPs7A4em0VK+VpOri2pUDL9qJsAbX/2tCx4rZjHmZqMJ1LHls+IuD6LPPH1dXS8ctKPaMYSrUa2niX0qgaHUqoflphxBblDA0AyLG83C5mzPZpudrq7qlBoNQ1Kn0kBjyYyljhc8bESOK6X/hcohjpE/wDIGuOsmCBxMazoqMTg8RmDm5C4cYZPQA2IWF8OW+LG08uOulmJ9ncLS7WHw4quLpFTE1XubrqGm7vJpUZs6o8zXxHQtos3Y10LiCYHJoak+n48aYdrzpm3jM0ecrWzD4qo36wsoNPeDCHOPQugR5KvsZ97lH2t+HB2hs7DmoajMRiGPbIa8VCXfyn3bQD81tZhXtGd1V1QNykOqEklx7pbTgDMZsDddRuzqLPrHta/LLWSASSeHgrtlYQ1n75/cbdknT7VSOZ0byHiFlnhN8NcMvqbY+xqdFhr4i7iZOgkn3QTqYmT1socfUrvBYBTa0kNHCm3meBcf85p8fWL6gY0GQMrZILaTABJ6nT1jmoxoa3I3QT4knUnqU8cN8T9Syz1zRZRazuy5x1c67j+SYlLKi6ZjMZqOe5W800qSlUCAdRCVJQYqISpKAASVj2SjKrru7JVoDGn9HyzGZ0evZ/qraWLF2w4Hesvmc60x4C3ALNjnjdtHVvxqMCDM89hoIzNJ1GhEmyy122l4jcX9kk6mrUcfMquUu87J6VagjQwYcPmlBV+P2xnn7qclCUuZSVok0oShKWUgsRBVcohAWSghKEpA8oSllSUA7SrdbKgFWV64p0y46xZTl0rFy9pVS+pu291oAdHL7I6nTwldupWFGjBPbMCImXxaB+yOHgvPbLBBzuvll3i86LdhMSatWT3aZtyJ1JHmfgFz1vGxlPI0z3nnM68meU9PnKrlNiaslVytsZqaY5XdPKIKrlHMqScFGUkqSgzypKSUZSBpUlLKgQC5lTiTZPKrrK0s+JdLTzyk/ykO/6rQ0gXB1a2Im8zqVz61aHNnQkNPgbf1VlHFtbSDnAufTJpmATcGPIyFNnKpeGinUh7xzyVB4d0/wDX1VwesO+AfTdEBxNN3TOJbP3mj1WsPuRyMIw60M+9nJRlIShmVoWZkJSZlJQZwUwKrBTAoCyUJQlRAGUJQlBILKdysW28VmIpN1kHzOg/qtjXhoLjoAuRs4GrVdUNw0knx4D0+axzvw1wnG2raeWjRDQeAuDaSNfISjsoZWA3BfczrHBc3F9uqKTbye2Y0uC75Aeq6zXX6CAEpzTyvC9xQlBSVoyGUQUkppQDIyklHMgzyolzKSgGRSSiCgKykeFYQkK0S5G0mSPBatmuzZm8azc4nQPFnD+YT4FTEsmVzGYgstxpuNRut2++Otu190pZdHjdVoxJ7JZmuL34H+xg+q2YGuXsDj3oh/8AGNfz81hx2CaTvaZneCRcm8XHhBnzWTZ+O3b8rp7Rh0nUcHeSjers9bmnopQlAOSytEHlSUkogoCwFEFICiEGslSUkqApA8osEpJQr4gMbJ15cT0U265OTd0w7dxkAU28fUnQf54JvpIw9EU23eYk86jtJ+ap2ZhDUqHEPFg6KYOhd06C/wAeaoxlU1a4azQEgHnwc/8AoPNc+/l0XjhdsihAdUMkus0nWOf+c10qarIAhrdG2CtYFrjNMsqdAooFUhEQlCZAQlAKFRAMiEAigCillFBgUpTpSFolnrNXI2lhj32Wc267rmrFVppBzdn4poG7ZDWv0BkhtTUsHSLjndc7aLDmkAyDx+S1Y3CZSXASDqNNLi40INwUaVQVIa830DiBfo7/ADw6ZdX8Gnu/M+xNtBwyukRaPeB5gcl2ncxBB0I0XnMds5rDLTBHEaym2Ztx1M5KgJafMJ7uP5FqZX8XoJRBSsr0X3Y8D4j8wrBQdwh3gQVcyl6TcbO0BRlQ0nDUEItou5I2WkBUlaGbPedbDjJVGIx9Cjdzg89DafHj5Ss8vLjGk8eVWNZALjYDUrk1XmvVLWTu2frHwey3lPM3/wB6TEYrEYnujdUZsTYkadlurjfWPCE1WtTw1PLDS4d0Se8fefzKxuVy5raYzHo21caKbRTFpAa1o1DOX8R+Hkq9kYLdsNRwGepYdGjQBYcBhHV6u/qzu2nM0H3ncyu2TKrGbRldIzVXtVbGqwBbMTIFFKUBEQgEQgIoECiEAQigigCpKiCAeEHBMoVoSoqqoyVcUpCAw1aM6rlYnBEElvmOBHVegexZnU0rNiOK3Fk9moA8TaTlqDz0d469FVVwoeTljqDZwPUf6XWrYFrtR4rOcDl0vGgN/Q6hZ+mzpfql7c76G5vAxwutNGvWHdc8xwJkehlb6eIgEAlki8jO38x8UHYpoMhtNx5iplHo6IKVwl7ipnrqraXtBXAAyEnw4+qLvaLFGwpAdezp8fks79qQf1R6ne0iOH7XVVP2w7QNaPGq23k0OWV8UX9r+S2qzE1f1lQNb0l3zt8FZQ2bRaS52Z7hxccxEeOix/S6zyACQOOWlc9Jcf6Jzsqo+M8ka9txff8Ahs34Kphrorn9V2K2zwosBcbB8g9LH8lRgNjOLt7iDmPus90TxPMrp4TANZfvO4uOv9h0WkMTmCbmqay0DRO1itDUYVoKAmhRLVzZTly5oOXNOXNwmLxKAZczaZGb6wuDN1UyZS4fXSIjL78d0eMI/pv7l+IQ/Tv3L8QgKsfWaabGvMVXNy5szmtp1Mrc77QJaTbmbC0kaNoYiqCd3HZpOqXpl+Zwc0BtiIsSq5x3PB/iEQcb+5/iEGSviq4zgFpNIVnAmkTnybstEA2nO4W5LdhXP7YeQSyoWg5cstytdMfeI8lk/Tv3L8Qp+m/uX4hBOmiCuZ+nfuX4hdEdfNMjIhBQIC1AhMoQtCVFKVYQlIQCIFishSEBQaSU0VpARISDE/DA8FUdmtOq6WVKWJbDC3ZNPlKtbgWDgFphFLZqW0QNAmIViUqTABFCFJQBQUUQBQUUTCJUyUoIEUEUBFFCogCCilRQDBFKEUBq3R6Kbo9EVFQKaJ6IGkeiiiewG5PRHcnooogJuT0U3J6KKKdhNyeim5PRRRLZhuD0U3B6IKICbk9EhpnoookC7s9EDTPRRRAQUz0TCmeiiiAm6PRTdnooogBuz0Q3R6KKIAbo9Ed0eiiiAm6PRDdHooogaHcnojuj0UUQBFI9FN0eiiiA/9k="/>
          <p:cNvSpPr>
            <a:spLocks noChangeAspect="1" noChangeArrowheads="1"/>
          </p:cNvSpPr>
          <p:nvPr/>
        </p:nvSpPr>
        <p:spPr bwMode="auto">
          <a:xfrm>
            <a:off x="155575" y="-1790700"/>
            <a:ext cx="4124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AutoShape 14" descr="data:image/jpeg;base64,/9j/4AAQSkZJRgABAQAAAQABAAD/2wCEAAkGBhASEBQQDxIPEBAPDw8PDxUUDw8QDxQPFBUVFBQUFhUXHCceFxkjGRQUHzAgIycpOCwsFR4xNTAqNSYrLCkBCQoKDgwOFw8PGiwkHyUsLCwsLCwsLCkqKSwsLCwpLiosKSkpLyksLSksLCwsKSwsKSwsKSwsKSkqLCkpLCkpKv/AABEIANYA7AMBIgACEQEDEQH/xAAbAAACAwEBAQAAAAAAAAAAAAABAgADBAUGB//EAD8QAAEDAgMFBQQGCgIDAAAAAAEAAhEDIQQSMQUTQVFhIjJxgZEGQqGxFCNSgqTRJDNiZHKSweHw8UPCFVOi/8QAGQEAAwEBAQAAAAAAAAAAAAAAAAECAwQF/8QAKhEBAQACAgEDAQcFAAAAAAAAAAECESExAxIyQVETQmFxgeHwBCKRocH/2gAMAwEAAhEDEQA/APouZDMlUlbuZMymZApUwclCUhKkoB8yIcklRILMyBqJECgGzKSl+aBckD5kzHquUWIDRKEpQUQmDSpKUqJA0qSlRQYyogpKAMqIBFAGVCUFJQEUUUVAwKkpUZUhQUqYhKQrSEqSpCCAhKkoFKkayVJSJpSBlOvolbe/BRzkgBcoFAig0TNSpwnCMCnlVhOEASgjKCAKgUVrcO7w8bINWoGq4YY82+o+StgN9J0kwkelDcO48vUKOoOGo+Mq8HNLnC3DoOfRcTa+320gG03hz6jsjS0S0E+KjLOY9qxwuXTowouR9KxbWtdNOqCJhwyk+BaJ+BW7AbQbWBLQWub32uBDh68OqqX6wrj9GlRRRWkYRDUQVJUmzlKUSlJWiAKVEpSg0JQBSuRapoElRrp8FXVBNh5qwU4EDVTachi+3QJA6TPoq3XtwCefRB08oPfHUnQcf7JS8DgSeQTUWcTEnzT0R2NjUyfgmUUTIQnCQJ2oBldQwjn6C3M2CuZhmMGaob8okDqVVjdpgtO77RDM4AdlGUgxo10uMExGkFZZ5+nrtpjhvte40qQkkOI1JIaweZsFjxO26gBLKcDgXRSYeoLu04dQ1cYuxDgahGGoU2HNvaj34h4vfLvIa0+Gi49TazrigH1STetV7Zde2SnYR1I8lzZ5+XK6nH+/2dOOHjk3eXq8RWxhaDSqYaTqXh4YOcEGfUBcfF7RxdIt3r6FTMYikHEwbg9p3wlcKufrB9LrVatQ3p0SHVH35U2j/qtDsTQoAb84nDF3vVKT6TPgTA/iU2XGf3ZX9FTV6kdPEe3NJtPIXQ8O/VOp1KdV9oEbwAZRrx5dVy9n7GxWKxH0mszLSaIpt0cQDa3Lj5r03s59Hr0XZnCvTY8NaS3MWvtD2uiQeoKtp7UIc6gXAvpkxYCwN1GOcl33euTynGljKZs0C4mwidL69AuXtDE7t2dmXMwjOQBDge8CdSF3cZUH1dZlnONwDF4M/BeJ2hiX9tp4l3Iq/PnzJKnxY6lr19Gs17Q9t2uEhOuN7L4nNSjwcNYvId8QV2JXbhd4zbkymrYZQIKJkoJSlMUpK0SVBElBIFSOdwGqeo6B1OiajQ/Mnopt0qTYsZlHXh1KqqS3X3hfmn32c59GMNuoWN9ZzyYcGtF3u5cmjmVnv6tNfEXzw9VV9OZo2HmSDlzO062AVQol8BpIYLk3knzW2hhmsENEK5LUWyFpNJuSSDpwAHIDgtICARCpCKIOUTBmi8c0aWPjtU2Me0DM576jWgM+1ezRyJWTaW0W0WEudlFg51pGeQ1rQbZ3QYmzQC48J2bLwGHqYY7ttN1Rh3upcC8axPS0+a5M87nbjj1O7+LpwxmM3l39CUtqVahJysDNGHI8U80WPaANWNdAD1WcbMfTYXYqqNy0GrUe0uG8nXU6k6zPIaCN2Oe1tPfPdbJlDJ94aOJPz6Lxu09q4jaDxTo5mYWl3XH/AJag1ffRusDz4qZjZdY877t+FW7m7/hVtLbL8VUsCyi0gUaUBogWBJGp5Dguxs/Z7qbC1rgx7mzVf2YosvETY1COJnKLmTCzYT2ZbSYKjnPfUc/Iwk2FiXGOgCp2xtim1kDM6iw+7rWq8p+zOp6BHlznjn85/nyeEuQbzD4eX0oosEvdVlxr1Iv2ZcMxP2nnrELDsfFOx1apUaMQ2lldLsRUzsqMaJIcbQ06WEXVuB2McQ8VsQA91SMjI+rpibNA+JK7e0MTTpt+j0xlENfWgXyC4b0k/AHmvO8nly8l1b+zpxxmM4D2T2Pi2U65dVYWvdmpU2uzAN19RYeS8zR2k9mINSq4l5ztynXM42EeH9V29jVxnztAaSc0gwBx6LbUpYWtNctaHiYni8d4t56rWya3eaiXnXTbs2s4YcmpJccwZF4J/sF4/aFQgOMCwIday6VDaXebIieogcLeq4u0auZ4p8XvGhMEcvBThvK8ry1Jw9d7MNIo07zNOdI1cfyXZhZcDRLRB9wNpj7ov/8ARcti9bCcR52fuoSpKUqSrSrSFMSkVJBSVFXUuQ0eaAejSLjPAaIVA5790zuNtVI4u+wPhKsxuI3bW02frHuyM/i4uPQfkqNoVzhqO7pwXH3ib5zx6/6C57ltvMdKdp424oUyAGfrHQIB5DmUcNhS4AultNvdbxceZVezNm5W5qklzrmTeeZXRLlpjh81GWXxEgCwsEFJQlas0TJUyQRW4emCZcYaNbxJ5Dqq2tJMAEk8AJKmP2gygztPY14aTBgumxcQPegdCLKcspjN1eONyuo81isOMdjH0gC4YWpUa2CMhrGGuPUta1rRygqzZWBqYF7hQL61V0uc5xG6DYktY3Rx87zZMK9KhTezMWVsR9e8CXPBLpfScRoCA0G40N1zWYdz252vDRTqOrCnTBbRaTByte4l2UDoJJMLHDL7vx/1plPlrfjfpFTI500mgOrDUuqHutPICJjouhhXwYAsCAOUBeU2dXFI9rWqS9xnVxsvZbKLJDnHstBe6LmACT8lfp9KN+o226Tq2JpYdvZYGkPMxd4zOHjAaPvFeexWxw/ENe6pzDKTdI4hrPKF6zFVqP0bevIFftYoOvLXESB/LAheRb7ZPc2MuRsgtqQxsmTJE6weS8j+p3buPR8OtcvQYjH08LTAEPxFUZadOYg8QeQHE/NcTa006Be45qlR3ad+0Ykjl0HABNs/BUauINU1nYiBJJImSO620wPJXe1eKaGNYxnbc4EDKAA0a3n/ACVyzicc1re+WRmzjUY0NdkaADlaRMi8uPErZgdh1c7nF3AZgNA3py9Vw8I8s+se4NPT5Dmuo3bLxScymSX1DmsbxGpXR/TeTPO+msvLhMZtxcbU3VUiYAJ5AQLTZdH2P2bvq7sU8E06MFpIgOdwHrGi85srBV8ZihS7cF8Odpa8x5L6rRw9OkxtGldjIl323xE+A0HqvRw8XLlyz4PTECPXx4oyhKC63MaVJQlRAIUqiipIOdF+SfANhrqzuA7JOnis9UFxDG6uN/BJ7QCQzDMMB/fIOlJozVDPgQ37wWXkvGmmE52mx3ipmxRvmBpYUH7E3f5m/gAqgze1szoLKJ9an9vyV9TEBlE1ckCnTDKTRa5s0AdTAUwWF3dNrDd3eeebzdx9UsMeVZZcNBKCEqSt2KIIyhKAKIKWUwSAnGGm1zgCezwiYAJt5rhY7a1VwdTFB30eG1sRVY+m972tc1tOgBNpfBdfSbLs1dNCbG3O2i4+PqUjTmmWE1Du2F7atNpJlzngGCcrg251Ky8k3W2HEtcjaLQ2s0wTUFMMDyyWgDswxvIR8zeUlAuZRq5jDnCHB0h2ouvWURhWlhqkSWNyCDNxeAL68Anr4RuJllKllkiXZmwG/ZLb5XRwPSywvnxwuq1+yuc2+cuwVSpUaG3FgPCF732fwwpNiq9rXFpABMwDYk8loq7Ew9BpNavhsOwW1a58cr8fALmtq4ao8fRGVTT7rq9UVCHH9hhImOZ9E8/NcpxCw8Ul5rh+2eJa/wCqpPPaM1CDAFJt3eosvPnD1azQYdNmsa02bT0j0PxXvPaPYGEhrmOdMS/MbmCNeV/muTgqjQSXAbtt5MQBz9V5Hl9Uzkd+PpuLyLdj4+g76tryHlopta64kWsNI4r1w2BiKrQ7FVvrWgAMiSANQeGq6my9rtpZ3Zc9Z5GRplzqdPRv3itFDY1Ss41KpaxkdoTAE8CdJ9V1zD6TljbPl57/AMTTJ1e93Ox8mgLsbLwVMlzA0jKADma4G8DtEjr4LtFlHDthjaZkWmXP8AzX19Fmfh3vtUjK8DOA5zs/LOSLxoAIA4Bb+Lx+msfJnLD4PBsplwYGgkZXkRAH2J5k3PQAcVrSU2BoDWgADQCwTLtclFSUEEA0qSlRlMyKKKE2TQmDbdzuQN+QhczBEvrVHxmmoKI5NY05n+roH3F0Guy0nOPQny7R+AWXZRexjQ0f+ovt/wAjgXOv4uKyvu23nta8dTL61JlhTpziX9XDs0W+AOZ33Wp3FOWQ+of2hT82gE/ElVlV4vbtHk92gQlQqLVmiCiCAZMCkCYICLPs7A4em0VK+VpOri2pUDL9qJsAbX/2tCx4rZjHmZqMJ1LHls+IuD6LPPH1dXS8ctKPaMYSrUa2niX0qgaHUqoflphxBblDA0AyLG83C5mzPZpudrq7qlBoNQ1Kn0kBjyYyljhc8bESOK6X/hcohjpE/wDIGuOsmCBxMazoqMTg8RmDm5C4cYZPQA2IWF8OW+LG08uOulmJ9ncLS7WHw4quLpFTE1XubrqGm7vJpUZs6o8zXxHQtos3Y10LiCYHJoak+n48aYdrzpm3jM0ecrWzD4qo36wsoNPeDCHOPQugR5KvsZ97lH2t+HB2hs7DmoajMRiGPbIa8VCXfyn3bQD81tZhXtGd1V1QNykOqEklx7pbTgDMZsDddRuzqLPrHta/LLWSASSeHgrtlYQ1n75/cbdknT7VSOZ0byHiFlnhN8NcMvqbY+xqdFhr4i7iZOgkn3QTqYmT1socfUrvBYBTa0kNHCm3meBcf85p8fWL6gY0GQMrZILaTABJ6nT1jmoxoa3I3QT4knUnqU8cN8T9Syz1zRZRazuy5x1c67j+SYlLKi6ZjMZqOe5W800qSlUCAdRCVJQYqISpKAASVj2SjKrru7JVoDGn9HyzGZ0evZ/qraWLF2w4Hesvmc60x4C3ALNjnjdtHVvxqMCDM89hoIzNJ1GhEmyy122l4jcX9kk6mrUcfMquUu87J6VagjQwYcPmlBV+P2xnn7qclCUuZSVok0oShKWUgsRBVcohAWSghKEpA8oSllSUA7SrdbKgFWV64p0y46xZTl0rFy9pVS+pu291oAdHL7I6nTwldupWFGjBPbMCImXxaB+yOHgvPbLBBzuvll3i86LdhMSatWT3aZtyJ1JHmfgFz1vGxlPI0z3nnM68meU9PnKrlNiaslVytsZqaY5XdPKIKrlHMqScFGUkqSgzypKSUZSBpUlLKgQC5lTiTZPKrrK0s+JdLTzyk/ykO/6rQ0gXB1a2Im8zqVz61aHNnQkNPgbf1VlHFtbSDnAufTJpmATcGPIyFNnKpeGinUh7xzyVB4d0/wDX1VwesO+AfTdEBxNN3TOJbP3mj1WsPuRyMIw60M+9nJRlIShmVoWZkJSZlJQZwUwKrBTAoCyUJQlRAGUJQlBILKdysW28VmIpN1kHzOg/qtjXhoLjoAuRs4GrVdUNw0knx4D0+axzvw1wnG2raeWjRDQeAuDaSNfISjsoZWA3BfczrHBc3F9uqKTbye2Y0uC75Aeq6zXX6CAEpzTyvC9xQlBSVoyGUQUkppQDIyklHMgzyolzKSgGRSSiCgKykeFYQkK0S5G0mSPBatmuzZm8azc4nQPFnD+YT4FTEsmVzGYgstxpuNRut2++Otu190pZdHjdVoxJ7JZmuL34H+xg+q2YGuXsDj3oh/8AGNfz81hx2CaTvaZneCRcm8XHhBnzWTZ+O3b8rp7Rh0nUcHeSjers9bmnopQlAOSytEHlSUkogoCwFEFICiEGslSUkqApA8osEpJQr4gMbJ15cT0U265OTd0w7dxkAU28fUnQf54JvpIw9EU23eYk86jtJ+ap2ZhDUqHEPFg6KYOhd06C/wAeaoxlU1a4azQEgHnwc/8AoPNc+/l0XjhdsihAdUMkus0nWOf+c10qarIAhrdG2CtYFrjNMsqdAooFUhEQlCZAQlAKFRAMiEAigCillFBgUpTpSFolnrNXI2lhj32Wc267rmrFVppBzdn4poG7ZDWv0BkhtTUsHSLjndc7aLDmkAyDx+S1Y3CZSXASDqNNLi40INwUaVQVIa830DiBfo7/ADw6ZdX8Gnu/M+xNtBwyukRaPeB5gcl2ncxBB0I0XnMds5rDLTBHEaym2Ztx1M5KgJafMJ7uP5FqZX8XoJRBSsr0X3Y8D4j8wrBQdwh3gQVcyl6TcbO0BRlQ0nDUEItou5I2WkBUlaGbPedbDjJVGIx9Cjdzg89DafHj5Ss8vLjGk8eVWNZALjYDUrk1XmvVLWTu2frHwey3lPM3/wB6TEYrEYnujdUZsTYkadlurjfWPCE1WtTw1PLDS4d0Se8fefzKxuVy5raYzHo21caKbRTFpAa1o1DOX8R+Hkq9kYLdsNRwGepYdGjQBYcBhHV6u/qzu2nM0H3ncyu2TKrGbRldIzVXtVbGqwBbMTIFFKUBEQgEQgIoECiEAQigigCpKiCAeEHBMoVoSoqqoyVcUpCAw1aM6rlYnBEElvmOBHVegexZnU0rNiOK3Fk9moA8TaTlqDz0d469FVVwoeTljqDZwPUf6XWrYFrtR4rOcDl0vGgN/Q6hZ+mzpfql7c76G5vAxwutNGvWHdc8xwJkehlb6eIgEAlki8jO38x8UHYpoMhtNx5iplHo6IKVwl7ipnrqraXtBXAAyEnw4+qLvaLFGwpAdezp8fks79qQf1R6ne0iOH7XVVP2w7QNaPGq23k0OWV8UX9r+S2qzE1f1lQNb0l3zt8FZQ2bRaS52Z7hxccxEeOix/S6zyACQOOWlc9Jcf6Jzsqo+M8ka9txff8Ahs34Kphrorn9V2K2zwosBcbB8g9LH8lRgNjOLt7iDmPus90TxPMrp4TANZfvO4uOv9h0WkMTmCbmqay0DRO1itDUYVoKAmhRLVzZTly5oOXNOXNwmLxKAZczaZGb6wuDN1UyZS4fXSIjL78d0eMI/pv7l+IQ/Tv3L8QgKsfWaabGvMVXNy5szmtp1Mrc77QJaTbmbC0kaNoYiqCd3HZpOqXpl+Zwc0BtiIsSq5x3PB/iEQcb+5/iEGSviq4zgFpNIVnAmkTnybstEA2nO4W5LdhXP7YeQSyoWg5cstytdMfeI8lk/Tv3L8Qp+m/uX4hBOmiCuZ+nfuX4hdEdfNMjIhBQIC1AhMoQtCVFKVYQlIQCIFishSEBQaSU0VpARISDE/DA8FUdmtOq6WVKWJbDC3ZNPlKtbgWDgFphFLZqW0QNAmIViUqTABFCFJQBQUUQBQUUTCJUyUoIEUEUBFFCogCCilRQDBFKEUBq3R6Kbo9EVFQKaJ6IGkeiiiewG5PRHcnooogJuT0U3J6KKKdhNyeim5PRRRLZhuD0U3B6IKICbk9EhpnoookC7s9EDTPRRRAQUz0TCmeiiiAm6PRTdnooogBuz0Q3R6KKIAbo9Ed0eiiiAm6PRDdHooogaHcnojuj0UUQBFI9FN0eiiiA/9k="/>
          <p:cNvSpPr>
            <a:spLocks noChangeAspect="1" noChangeArrowheads="1"/>
          </p:cNvSpPr>
          <p:nvPr/>
        </p:nvSpPr>
        <p:spPr bwMode="auto">
          <a:xfrm>
            <a:off x="155575" y="-1790700"/>
            <a:ext cx="4124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AutoShape 16" descr="data:image/jpeg;base64,/9j/4AAQSkZJRgABAQAAAQABAAD/2wCEAAkGBhASEBQQDxIPEBAPDw8PDxUUDw8QDxQPFBUVFBQUFhUXHCceFxkjGRQUHzAgIycpOCwsFR4xNTAqNSYrLCkBCQoKDgwOFw8PGiwkHyUsLCwsLCwsLCkqKSwsLCwpLiosKSkpLyksLSksLCwsKSwsKSwsKSwsKSkqLCkpLCkpKv/AABEIANYA7AMBIgACEQEDEQH/xAAbAAACAwEBAQAAAAAAAAAAAAABAgADBAUGB//EAD8QAAEDAgMFBQQGCgIDAAAAAAEAAhEDIQQSMQUTQVFhIjJxgZEGQqGxFCNSgqTRJDNiZHKSweHw8UPCFVOi/8QAGQEAAwEBAQAAAAAAAAAAAAAAAAECAwQF/8QAKhEBAQACAgEDAQcFAAAAAAAAAAECESExAxIyQVETQmFxgeHwBCKRocH/2gAMAwEAAhEDEQA/APouZDMlUlbuZMymZApUwclCUhKkoB8yIcklRILMyBqJECgGzKSl+aBckD5kzHquUWIDRKEpQUQmDSpKUqJA0qSlRQYyogpKAMqIBFAGVCUFJQEUUUVAwKkpUZUhQUqYhKQrSEqSpCCAhKkoFKkayVJSJpSBlOvolbe/BRzkgBcoFAig0TNSpwnCMCnlVhOEASgjKCAKgUVrcO7w8bINWoGq4YY82+o+StgN9J0kwkelDcO48vUKOoOGo+Mq8HNLnC3DoOfRcTa+320gG03hz6jsjS0S0E+KjLOY9qxwuXTowouR9KxbWtdNOqCJhwyk+BaJ+BW7AbQbWBLQWub32uBDh68OqqX6wrj9GlRRRWkYRDUQVJUmzlKUSlJWiAKVEpSg0JQBSuRapoElRrp8FXVBNh5qwU4EDVTachi+3QJA6TPoq3XtwCefRB08oPfHUnQcf7JS8DgSeQTUWcTEnzT0R2NjUyfgmUUTIQnCQJ2oBldQwjn6C3M2CuZhmMGaob8okDqVVjdpgtO77RDM4AdlGUgxo10uMExGkFZZ5+nrtpjhvte40qQkkOI1JIaweZsFjxO26gBLKcDgXRSYeoLu04dQ1cYuxDgahGGoU2HNvaj34h4vfLvIa0+Gi49TazrigH1STetV7Zde2SnYR1I8lzZ5+XK6nH+/2dOOHjk3eXq8RWxhaDSqYaTqXh4YOcEGfUBcfF7RxdIt3r6FTMYikHEwbg9p3wlcKufrB9LrVatQ3p0SHVH35U2j/qtDsTQoAb84nDF3vVKT6TPgTA/iU2XGf3ZX9FTV6kdPEe3NJtPIXQ8O/VOp1KdV9oEbwAZRrx5dVy9n7GxWKxH0mszLSaIpt0cQDa3Lj5r03s59Hr0XZnCvTY8NaS3MWvtD2uiQeoKtp7UIc6gXAvpkxYCwN1GOcl33euTynGljKZs0C4mwidL69AuXtDE7t2dmXMwjOQBDge8CdSF3cZUH1dZlnONwDF4M/BeJ2hiX9tp4l3Iq/PnzJKnxY6lr19Gs17Q9t2uEhOuN7L4nNSjwcNYvId8QV2JXbhd4zbkymrYZQIKJkoJSlMUpK0SVBElBIFSOdwGqeo6B1OiajQ/Mnopt0qTYsZlHXh1KqqS3X3hfmn32c59GMNuoWN9ZzyYcGtF3u5cmjmVnv6tNfEXzw9VV9OZo2HmSDlzO062AVQol8BpIYLk3knzW2hhmsENEK5LUWyFpNJuSSDpwAHIDgtICARCpCKIOUTBmi8c0aWPjtU2Me0DM576jWgM+1ezRyJWTaW0W0WEudlFg51pGeQ1rQbZ3QYmzQC48J2bLwGHqYY7ttN1Rh3upcC8axPS0+a5M87nbjj1O7+LpwxmM3l39CUtqVahJysDNGHI8U80WPaANWNdAD1WcbMfTYXYqqNy0GrUe0uG8nXU6k6zPIaCN2Oe1tPfPdbJlDJ94aOJPz6Lxu09q4jaDxTo5mYWl3XH/AJag1ffRusDz4qZjZdY877t+FW7m7/hVtLbL8VUsCyi0gUaUBogWBJGp5Dguxs/Z7qbC1rgx7mzVf2YosvETY1COJnKLmTCzYT2ZbSYKjnPfUc/Iwk2FiXGOgCp2xtim1kDM6iw+7rWq8p+zOp6BHlznjn85/nyeEuQbzD4eX0oosEvdVlxr1Iv2ZcMxP2nnrELDsfFOx1apUaMQ2lldLsRUzsqMaJIcbQ06WEXVuB2McQ8VsQA91SMjI+rpibNA+JK7e0MTTpt+j0xlENfWgXyC4b0k/AHmvO8nly8l1b+zpxxmM4D2T2Pi2U65dVYWvdmpU2uzAN19RYeS8zR2k9mINSq4l5ztynXM42EeH9V29jVxnztAaSc0gwBx6LbUpYWtNctaHiYni8d4t56rWya3eaiXnXTbs2s4YcmpJccwZF4J/sF4/aFQgOMCwIday6VDaXebIieogcLeq4u0auZ4p8XvGhMEcvBThvK8ry1Jw9d7MNIo07zNOdI1cfyXZhZcDRLRB9wNpj7ov/8ARcti9bCcR52fuoSpKUqSrSrSFMSkVJBSVFXUuQ0eaAejSLjPAaIVA5790zuNtVI4u+wPhKsxuI3bW02frHuyM/i4uPQfkqNoVzhqO7pwXH3ib5zx6/6C57ltvMdKdp424oUyAGfrHQIB5DmUcNhS4AultNvdbxceZVezNm5W5qklzrmTeeZXRLlpjh81GWXxEgCwsEFJQlas0TJUyQRW4emCZcYaNbxJ5Dqq2tJMAEk8AJKmP2gygztPY14aTBgumxcQPegdCLKcspjN1eONyuo81isOMdjH0gC4YWpUa2CMhrGGuPUta1rRygqzZWBqYF7hQL61V0uc5xG6DYktY3Rx87zZMK9KhTezMWVsR9e8CXPBLpfScRoCA0G40N1zWYdz252vDRTqOrCnTBbRaTByte4l2UDoJJMLHDL7vx/1plPlrfjfpFTI500mgOrDUuqHutPICJjouhhXwYAsCAOUBeU2dXFI9rWqS9xnVxsvZbKLJDnHstBe6LmACT8lfp9KN+o226Tq2JpYdvZYGkPMxd4zOHjAaPvFeexWxw/ENe6pzDKTdI4hrPKF6zFVqP0bevIFftYoOvLXESB/LAheRb7ZPc2MuRsgtqQxsmTJE6weS8j+p3buPR8OtcvQYjH08LTAEPxFUZadOYg8QeQHE/NcTa006Be45qlR3ad+0Ykjl0HABNs/BUauINU1nYiBJJImSO620wPJXe1eKaGNYxnbc4EDKAA0a3n/ACVyzicc1re+WRmzjUY0NdkaADlaRMi8uPErZgdh1c7nF3AZgNA3py9Vw8I8s+se4NPT5Dmuo3bLxScymSX1DmsbxGpXR/TeTPO+msvLhMZtxcbU3VUiYAJ5AQLTZdH2P2bvq7sU8E06MFpIgOdwHrGi85srBV8ZihS7cF8Odpa8x5L6rRw9OkxtGldjIl323xE+A0HqvRw8XLlyz4PTECPXx4oyhKC63MaVJQlRAIUqiipIOdF+SfANhrqzuA7JOnis9UFxDG6uN/BJ7QCQzDMMB/fIOlJozVDPgQ37wWXkvGmmE52mx3ipmxRvmBpYUH7E3f5m/gAqgze1szoLKJ9an9vyV9TEBlE1ckCnTDKTRa5s0AdTAUwWF3dNrDd3eeebzdx9UsMeVZZcNBKCEqSt2KIIyhKAKIKWUwSAnGGm1zgCezwiYAJt5rhY7a1VwdTFB30eG1sRVY+m972tc1tOgBNpfBdfSbLs1dNCbG3O2i4+PqUjTmmWE1Du2F7atNpJlzngGCcrg251Ky8k3W2HEtcjaLQ2s0wTUFMMDyyWgDswxvIR8zeUlAuZRq5jDnCHB0h2ouvWURhWlhqkSWNyCDNxeAL68Anr4RuJllKllkiXZmwG/ZLb5XRwPSywvnxwuq1+yuc2+cuwVSpUaG3FgPCF732fwwpNiq9rXFpABMwDYk8loq7Ew9BpNavhsOwW1a58cr8fALmtq4ao8fRGVTT7rq9UVCHH9hhImOZ9E8/NcpxCw8Ul5rh+2eJa/wCqpPPaM1CDAFJt3eosvPnD1azQYdNmsa02bT0j0PxXvPaPYGEhrmOdMS/MbmCNeV/muTgqjQSXAbtt5MQBz9V5Hl9Uzkd+PpuLyLdj4+g76tryHlopta64kWsNI4r1w2BiKrQ7FVvrWgAMiSANQeGq6my9rtpZ3Zc9Z5GRplzqdPRv3itFDY1Ss41KpaxkdoTAE8CdJ9V1zD6TljbPl57/AMTTJ1e93Ox8mgLsbLwVMlzA0jKADma4G8DtEjr4LtFlHDthjaZkWmXP8AzX19Fmfh3vtUjK8DOA5zs/LOSLxoAIA4Bb+Lx+msfJnLD4PBsplwYGgkZXkRAH2J5k3PQAcVrSU2BoDWgADQCwTLtclFSUEEA0qSlRlMyKKKE2TQmDbdzuQN+QhczBEvrVHxmmoKI5NY05n+roH3F0Guy0nOPQny7R+AWXZRexjQ0f+ovt/wAjgXOv4uKyvu23nta8dTL61JlhTpziX9XDs0W+AOZ33Wp3FOWQ+of2hT82gE/ElVlV4vbtHk92gQlQqLVmiCiCAZMCkCYICLPs7A4em0VK+VpOri2pUDL9qJsAbX/2tCx4rZjHmZqMJ1LHls+IuD6LPPH1dXS8ctKPaMYSrUa2niX0qgaHUqoflphxBblDA0AyLG83C5mzPZpudrq7qlBoNQ1Kn0kBjyYyljhc8bESOK6X/hcohjpE/wDIGuOsmCBxMazoqMTg8RmDm5C4cYZPQA2IWF8OW+LG08uOulmJ9ncLS7WHw4quLpFTE1XubrqGm7vJpUZs6o8zXxHQtos3Y10LiCYHJoak+n48aYdrzpm3jM0ecrWzD4qo36wsoNPeDCHOPQugR5KvsZ97lH2t+HB2hs7DmoajMRiGPbIa8VCXfyn3bQD81tZhXtGd1V1QNykOqEklx7pbTgDMZsDddRuzqLPrHta/LLWSASSeHgrtlYQ1n75/cbdknT7VSOZ0byHiFlnhN8NcMvqbY+xqdFhr4i7iZOgkn3QTqYmT1socfUrvBYBTa0kNHCm3meBcf85p8fWL6gY0GQMrZILaTABJ6nT1jmoxoa3I3QT4knUnqU8cN8T9Syz1zRZRazuy5x1c67j+SYlLKi6ZjMZqOe5W800qSlUCAdRCVJQYqISpKAASVj2SjKrru7JVoDGn9HyzGZ0evZ/qraWLF2w4Hesvmc60x4C3ALNjnjdtHVvxqMCDM89hoIzNJ1GhEmyy122l4jcX9kk6mrUcfMquUu87J6VagjQwYcPmlBV+P2xnn7qclCUuZSVok0oShKWUgsRBVcohAWSghKEpA8oSllSUA7SrdbKgFWV64p0y46xZTl0rFy9pVS+pu291oAdHL7I6nTwldupWFGjBPbMCImXxaB+yOHgvPbLBBzuvll3i86LdhMSatWT3aZtyJ1JHmfgFz1vGxlPI0z3nnM68meU9PnKrlNiaslVytsZqaY5XdPKIKrlHMqScFGUkqSgzypKSUZSBpUlLKgQC5lTiTZPKrrK0s+JdLTzyk/ykO/6rQ0gXB1a2Im8zqVz61aHNnQkNPgbf1VlHFtbSDnAufTJpmATcGPIyFNnKpeGinUh7xzyVB4d0/wDX1VwesO+AfTdEBxNN3TOJbP3mj1WsPuRyMIw60M+9nJRlIShmVoWZkJSZlJQZwUwKrBTAoCyUJQlRAGUJQlBILKdysW28VmIpN1kHzOg/qtjXhoLjoAuRs4GrVdUNw0knx4D0+axzvw1wnG2raeWjRDQeAuDaSNfISjsoZWA3BfczrHBc3F9uqKTbye2Y0uC75Aeq6zXX6CAEpzTyvC9xQlBSVoyGUQUkppQDIyklHMgzyolzKSgGRSSiCgKykeFYQkK0S5G0mSPBatmuzZm8azc4nQPFnD+YT4FTEsmVzGYgstxpuNRut2++Otu190pZdHjdVoxJ7JZmuL34H+xg+q2YGuXsDj3oh/8AGNfz81hx2CaTvaZneCRcm8XHhBnzWTZ+O3b8rp7Rh0nUcHeSjers9bmnopQlAOSytEHlSUkogoCwFEFICiEGslSUkqApA8osEpJQr4gMbJ15cT0U265OTd0w7dxkAU28fUnQf54JvpIw9EU23eYk86jtJ+ap2ZhDUqHEPFg6KYOhd06C/wAeaoxlU1a4azQEgHnwc/8AoPNc+/l0XjhdsihAdUMkus0nWOf+c10qarIAhrdG2CtYFrjNMsqdAooFUhEQlCZAQlAKFRAMiEAigCillFBgUpTpSFolnrNXI2lhj32Wc267rmrFVppBzdn4poG7ZDWv0BkhtTUsHSLjndc7aLDmkAyDx+S1Y3CZSXASDqNNLi40INwUaVQVIa830DiBfo7/ADw6ZdX8Gnu/M+xNtBwyukRaPeB5gcl2ncxBB0I0XnMds5rDLTBHEaym2Ztx1M5KgJafMJ7uP5FqZX8XoJRBSsr0X3Y8D4j8wrBQdwh3gQVcyl6TcbO0BRlQ0nDUEItou5I2WkBUlaGbPedbDjJVGIx9Cjdzg89DafHj5Ss8vLjGk8eVWNZALjYDUrk1XmvVLWTu2frHwey3lPM3/wB6TEYrEYnujdUZsTYkadlurjfWPCE1WtTw1PLDS4d0Se8fefzKxuVy5raYzHo21caKbRTFpAa1o1DOX8R+Hkq9kYLdsNRwGepYdGjQBYcBhHV6u/qzu2nM0H3ncyu2TKrGbRldIzVXtVbGqwBbMTIFFKUBEQgEQgIoECiEAQigigCpKiCAeEHBMoVoSoqqoyVcUpCAw1aM6rlYnBEElvmOBHVegexZnU0rNiOK3Fk9moA8TaTlqDz0d469FVVwoeTljqDZwPUf6XWrYFrtR4rOcDl0vGgN/Q6hZ+mzpfql7c76G5vAxwutNGvWHdc8xwJkehlb6eIgEAlki8jO38x8UHYpoMhtNx5iplHo6IKVwl7ipnrqraXtBXAAyEnw4+qLvaLFGwpAdezp8fks79qQf1R6ne0iOH7XVVP2w7QNaPGq23k0OWV8UX9r+S2qzE1f1lQNb0l3zt8FZQ2bRaS52Z7hxccxEeOix/S6zyACQOOWlc9Jcf6Jzsqo+M8ka9txff8Ahs34Kphrorn9V2K2zwosBcbB8g9LH8lRgNjOLt7iDmPus90TxPMrp4TANZfvO4uOv9h0WkMTmCbmqay0DRO1itDUYVoKAmhRLVzZTly5oOXNOXNwmLxKAZczaZGb6wuDN1UyZS4fXSIjL78d0eMI/pv7l+IQ/Tv3L8QgKsfWaabGvMVXNy5szmtp1Mrc77QJaTbmbC0kaNoYiqCd3HZpOqXpl+Zwc0BtiIsSq5x3PB/iEQcb+5/iEGSviq4zgFpNIVnAmkTnybstEA2nO4W5LdhXP7YeQSyoWg5cstytdMfeI8lk/Tv3L8Qp+m/uX4hBOmiCuZ+nfuX4hdEdfNMjIhBQIC1AhMoQtCVFKVYQlIQCIFishSEBQaSU0VpARISDE/DA8FUdmtOq6WVKWJbDC3ZNPlKtbgWDgFphFLZqW0QNAmIViUqTABFCFJQBQUUQBQUUTCJUyUoIEUEUBFFCogCCilRQDBFKEUBq3R6Kbo9EVFQKaJ6IGkeiiiewG5PRHcnooogJuT0U3J6KKKdhNyeim5PRRRLZhuD0U3B6IKICbk9EhpnoookC7s9EDTPRRRAQUz0TCmeiiiAm6PRTdnooogBuz0Q3R6KKIAbo9Ed0eiiiAm6PRDdHooogaHcnojuj0UUQBFI9FN0eiiiA/9k="/>
          <p:cNvSpPr>
            <a:spLocks noChangeAspect="1" noChangeArrowheads="1"/>
          </p:cNvSpPr>
          <p:nvPr/>
        </p:nvSpPr>
        <p:spPr bwMode="auto">
          <a:xfrm>
            <a:off x="155575" y="-1790700"/>
            <a:ext cx="4124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10" name="Picture 18" descr="https://encrypted-tbn1.gstatic.com/images?q=tbn:ANd9GcRGFaP2HPgBHbfxLqS52QfGsBrYi0y8EnazfgMhw1OnvH1qSPAJ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3789399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Meroplanktonic</a:t>
            </a:r>
            <a:r>
              <a:rPr lang="en-US" dirty="0" smtClean="0"/>
              <a:t> larvae</a:t>
            </a:r>
          </a:p>
          <a:p>
            <a:r>
              <a:rPr lang="en-US" dirty="0" smtClean="0"/>
              <a:t>Most ciliated</a:t>
            </a:r>
          </a:p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Shipworms, barnacles, mussels, bryozoans, sponges, sea urchins, starfish, sand dollars, sea cucumbers, some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107680" cy="4800600"/>
          </a:xfrm>
        </p:spPr>
        <p:txBody>
          <a:bodyPr/>
          <a:lstStyle/>
          <a:p>
            <a:r>
              <a:rPr lang="en-US" dirty="0" smtClean="0"/>
              <a:t>Crabs</a:t>
            </a:r>
          </a:p>
          <a:p>
            <a:r>
              <a:rPr lang="en-US" dirty="0" smtClean="0"/>
              <a:t>Brittle Stars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Barnacles</a:t>
            </a:r>
          </a:p>
          <a:p>
            <a:r>
              <a:rPr lang="en-US" dirty="0" smtClean="0"/>
              <a:t>Mussels</a:t>
            </a:r>
          </a:p>
          <a:p>
            <a:r>
              <a:rPr lang="en-US" dirty="0" smtClean="0"/>
              <a:t>Jellyfish</a:t>
            </a:r>
            <a:endParaRPr lang="en-US" dirty="0"/>
          </a:p>
        </p:txBody>
      </p:sp>
      <p:pic>
        <p:nvPicPr>
          <p:cNvPr id="20482" name="Picture 2" descr="https://encrypted-tbn2.google.com/images?q=tbn:ANd9GcQ-hAMjIYdGrdss0yWRznrRBCVbq4zcdlYPWkmyM9ZfvTdI-xk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0"/>
            <a:ext cx="3352800" cy="2272045"/>
          </a:xfrm>
          <a:prstGeom prst="rect">
            <a:avLst/>
          </a:prstGeom>
          <a:noFill/>
        </p:spPr>
      </p:pic>
      <p:pic>
        <p:nvPicPr>
          <p:cNvPr id="20484" name="Picture 4" descr="https://encrypted-tbn1.google.com/images?q=tbn:ANd9GcQV6HcIfxbiBeLJPwj4xErBurQnUVY1YLoOEqtfoGXGLBYeMxP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37367"/>
            <a:ext cx="3352800" cy="2420633"/>
          </a:xfrm>
          <a:prstGeom prst="rect">
            <a:avLst/>
          </a:prstGeom>
          <a:noFill/>
        </p:spPr>
      </p:pic>
      <p:pic>
        <p:nvPicPr>
          <p:cNvPr id="20486" name="Picture 6" descr="https://encrypted-tbn3.google.com/images?q=tbn:ANd9GcTWen8dIvHbLWdFWHD17DdwkOMNxuCouFqzv3Rlxkde1Ct3y-dx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925" y="0"/>
            <a:ext cx="1743075" cy="2619375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2362200" y="838200"/>
            <a:ext cx="533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8" name="Picture 8" descr="https://encrypted-tbn3.google.com/images?q=tbn:ANd9GcRqhiLTedStxHUGGGwd4e4meGw4WnrbY_qi17O5Xh4v754eEFD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"/>
            <a:ext cx="2362200" cy="1933576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 rot="1921603">
            <a:off x="3220242" y="1854076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984355">
            <a:off x="2515756" y="1886322"/>
            <a:ext cx="260231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172232">
            <a:off x="2405006" y="3995504"/>
            <a:ext cx="230076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Plankton – General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 err="1" smtClean="0"/>
              <a:t>Holoplankton</a:t>
            </a:r>
            <a:endParaRPr lang="en-US" sz="3200" dirty="0" smtClean="0"/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800" dirty="0" smtClean="0"/>
              <a:t>Spend entire lifecycle in the water column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800" dirty="0" smtClean="0"/>
              <a:t>Examples: diatom, amphipod, </a:t>
            </a:r>
            <a:r>
              <a:rPr lang="en-US" sz="2800" dirty="0" err="1" smtClean="0"/>
              <a:t>dinoflagellate</a:t>
            </a:r>
            <a:r>
              <a:rPr lang="en-US" sz="2800" dirty="0" smtClean="0"/>
              <a:t>, krill, copepod</a:t>
            </a:r>
          </a:p>
          <a:p>
            <a:r>
              <a:rPr lang="en-US" dirty="0" err="1" smtClean="0"/>
              <a:t>Meroplankton</a:t>
            </a:r>
            <a:endParaRPr lang="en-US" dirty="0" smtClean="0"/>
          </a:p>
          <a:p>
            <a:pPr lvl="1"/>
            <a:r>
              <a:rPr lang="en-US" dirty="0" smtClean="0"/>
              <a:t>Spend only part (usually larva stage) in the water column</a:t>
            </a:r>
          </a:p>
          <a:p>
            <a:pPr lvl="1"/>
            <a:r>
              <a:rPr lang="en-US" dirty="0" smtClean="0"/>
              <a:t>Examples: sea urchin, sea star, crustacean, worms, fish, </a:t>
            </a:r>
            <a:r>
              <a:rPr lang="en-US" dirty="0" err="1" smtClean="0"/>
              <a:t>macroalgae</a:t>
            </a:r>
            <a:r>
              <a:rPr lang="en-US" dirty="0" smtClean="0"/>
              <a:t>, jelly fish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Plankton Types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smtClean="0"/>
              <a:t>Copy the chart into your notebook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Leave about ½ a page PER type of plankton to add notes to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Read “Plankton Hall of Fame” and write at least 3 notes for each type of plankton you come across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Tomorrow we will fill in any missing parts you might have as well as look at pictures of plankton endemic to the Puget Sound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Plankton 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066800"/>
          <a:ext cx="754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 – at least three 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Phytoplankton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Protozoans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SKIP THIS 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Dinoflagellate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Phytoflagellate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Amphipod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Copepod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Rotifer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Coelenterate – </a:t>
                      </a:r>
                      <a:r>
                        <a:rPr lang="en-US" dirty="0" err="1" smtClean="0"/>
                        <a:t>Cnidaria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Ctenophore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Chaetognath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Mollusk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Chordate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Larvae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Phytoplankton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Oldest life forms and suited to their environment</a:t>
            </a:r>
          </a:p>
          <a:p>
            <a:r>
              <a:rPr lang="en-US" dirty="0" smtClean="0"/>
              <a:t>Single cell</a:t>
            </a:r>
          </a:p>
          <a:p>
            <a:pPr lvl="1"/>
            <a:r>
              <a:rPr lang="en-US" dirty="0" smtClean="0"/>
              <a:t>Cell membrane</a:t>
            </a:r>
          </a:p>
          <a:p>
            <a:pPr lvl="1"/>
            <a:r>
              <a:rPr lang="en-US" dirty="0" smtClean="0"/>
              <a:t>Cytoplasm</a:t>
            </a:r>
          </a:p>
          <a:p>
            <a:pPr lvl="1"/>
            <a:r>
              <a:rPr lang="en-US" dirty="0" smtClean="0"/>
              <a:t>Armored in some</a:t>
            </a:r>
          </a:p>
          <a:p>
            <a:r>
              <a:rPr lang="en-US" dirty="0" smtClean="0"/>
              <a:t>Photosynthesize</a:t>
            </a:r>
          </a:p>
          <a:p>
            <a:r>
              <a:rPr lang="en-US" dirty="0" smtClean="0"/>
              <a:t>Limiting nutrient – nitrogen</a:t>
            </a:r>
          </a:p>
          <a:p>
            <a:r>
              <a:rPr lang="en-US" dirty="0" smtClean="0"/>
              <a:t>Binary fission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Phytoplankton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 reproduction</a:t>
            </a:r>
          </a:p>
          <a:p>
            <a:pPr lvl="1"/>
            <a:r>
              <a:rPr lang="en-US" dirty="0" smtClean="0"/>
              <a:t>Most likely when under stress</a:t>
            </a:r>
          </a:p>
          <a:p>
            <a:r>
              <a:rPr lang="en-US" dirty="0" smtClean="0"/>
              <a:t>Lifecycle varied</a:t>
            </a:r>
          </a:p>
          <a:p>
            <a:pPr lvl="1"/>
            <a:r>
              <a:rPr lang="en-US" dirty="0" smtClean="0"/>
              <a:t>Spore/cysts</a:t>
            </a:r>
          </a:p>
          <a:p>
            <a:pPr lvl="1"/>
            <a:r>
              <a:rPr lang="en-US" dirty="0" smtClean="0"/>
              <a:t>Years at a time</a:t>
            </a:r>
          </a:p>
          <a:p>
            <a:endParaRPr lang="en-US" dirty="0"/>
          </a:p>
        </p:txBody>
      </p:sp>
      <p:pic>
        <p:nvPicPr>
          <p:cNvPr id="1026" name="Picture 2" descr="http://www.teachoceanscience.net/images/deadzone_phytoplankton_l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3009900" cy="2257425"/>
          </a:xfrm>
          <a:prstGeom prst="rect">
            <a:avLst/>
          </a:prstGeom>
          <a:noFill/>
        </p:spPr>
      </p:pic>
      <p:pic>
        <p:nvPicPr>
          <p:cNvPr id="1028" name="Picture 4" descr="http://www.gtresearchnews.gatech.edu/wp-content/uploads/2010/01/phytoplankton-defense3.jpg?phpMyAdmin=387c4b701e2at54367a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3124200" cy="2273724"/>
          </a:xfrm>
          <a:prstGeom prst="rect">
            <a:avLst/>
          </a:prstGeom>
          <a:noFill/>
        </p:spPr>
      </p:pic>
      <p:pic>
        <p:nvPicPr>
          <p:cNvPr id="1030" name="Picture 6" descr="http://farm3.staticflickr.com/2663/4169369269_701f1caa5c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4191000"/>
            <a:ext cx="30607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Diatoms - </a:t>
            </a:r>
            <a:r>
              <a:rPr lang="en-US" dirty="0" err="1" smtClean="0"/>
              <a:t>Heterokontophyta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10768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Photosynthetic</a:t>
            </a:r>
          </a:p>
          <a:p>
            <a:r>
              <a:rPr lang="en-US" dirty="0" smtClean="0"/>
              <a:t>Body made of silica (heavy)</a:t>
            </a:r>
          </a:p>
          <a:p>
            <a:pPr lvl="1"/>
            <a:r>
              <a:rPr lang="en-US" dirty="0" smtClean="0"/>
              <a:t>Active transport of ions to regulate density</a:t>
            </a:r>
          </a:p>
          <a:p>
            <a:pPr lvl="1"/>
            <a:r>
              <a:rPr lang="en-US" dirty="0" smtClean="0"/>
              <a:t>Spiny to increase surface area – increase </a:t>
            </a:r>
            <a:r>
              <a:rPr lang="en-US" dirty="0" smtClean="0"/>
              <a:t>float</a:t>
            </a:r>
          </a:p>
          <a:p>
            <a:pPr lvl="1"/>
            <a:r>
              <a:rPr lang="en-US" dirty="0" smtClean="0"/>
              <a:t>Frustules – Petri dish shape</a:t>
            </a:r>
            <a:endParaRPr lang="en-US" dirty="0" smtClean="0"/>
          </a:p>
          <a:p>
            <a:r>
              <a:rPr lang="en-US" i="1" dirty="0" smtClean="0"/>
              <a:t>pseudo-</a:t>
            </a:r>
            <a:r>
              <a:rPr lang="en-US" i="1" dirty="0" err="1" smtClean="0"/>
              <a:t>nitzschia</a:t>
            </a:r>
            <a:r>
              <a:rPr lang="en-US" i="1" dirty="0" smtClean="0"/>
              <a:t> </a:t>
            </a:r>
            <a:r>
              <a:rPr lang="en-US" dirty="0" smtClean="0"/>
              <a:t>can cause PSP through </a:t>
            </a:r>
            <a:r>
              <a:rPr lang="en-US" dirty="0" err="1" smtClean="0"/>
              <a:t>Domoic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Identifying – centric vs. </a:t>
            </a:r>
            <a:r>
              <a:rPr lang="en-US" dirty="0" err="1" smtClean="0"/>
              <a:t>pennate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encrypted-tbn2.google.com/images?q=tbn:ANd9GcRnzA0XXQo0zy-MeRxjMNieCO5-EegNyrwvJaQaotlqOquUGB3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4941"/>
            <a:ext cx="3047999" cy="2283058"/>
          </a:xfrm>
          <a:prstGeom prst="rect">
            <a:avLst/>
          </a:prstGeom>
          <a:noFill/>
        </p:spPr>
      </p:pic>
      <p:pic>
        <p:nvPicPr>
          <p:cNvPr id="1028" name="Picture 4" descr="https://encrypted-tbn1.google.com/images?q=tbn:ANd9GcQS6Snewjqh4OAuKvZODU1KRJ2JU6eI9HaHdnO-lKgNB_e_I96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72000"/>
            <a:ext cx="3330676" cy="2286000"/>
          </a:xfrm>
          <a:prstGeom prst="rect">
            <a:avLst/>
          </a:prstGeom>
          <a:noFill/>
        </p:spPr>
      </p:pic>
      <p:pic>
        <p:nvPicPr>
          <p:cNvPr id="1030" name="Picture 6" descr="http://www.photomacrography.net/forum/userpix/16_diatoms_043_overview_x1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Dinoflagellate</a:t>
            </a:r>
            <a:r>
              <a:rPr lang="en-US" sz="4400" dirty="0" smtClean="0"/>
              <a:t>- </a:t>
            </a:r>
            <a:r>
              <a:rPr lang="en-US" sz="4400" dirty="0" err="1" smtClean="0"/>
              <a:t>Alveolate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107680" cy="4800600"/>
          </a:xfrm>
        </p:spPr>
        <p:txBody>
          <a:bodyPr/>
          <a:lstStyle/>
          <a:p>
            <a:r>
              <a:rPr lang="en-US" dirty="0" smtClean="0"/>
              <a:t>~50% obligate </a:t>
            </a:r>
            <a:r>
              <a:rPr lang="en-US" dirty="0" err="1" smtClean="0"/>
              <a:t>heterotropes</a:t>
            </a:r>
            <a:endParaRPr lang="en-US" dirty="0" smtClean="0"/>
          </a:p>
          <a:p>
            <a:r>
              <a:rPr lang="en-US" dirty="0" smtClean="0"/>
              <a:t>Can be </a:t>
            </a:r>
            <a:r>
              <a:rPr lang="en-US" dirty="0" err="1" smtClean="0"/>
              <a:t>autotrophes</a:t>
            </a:r>
            <a:r>
              <a:rPr lang="en-US" dirty="0" smtClean="0"/>
              <a:t> or </a:t>
            </a:r>
            <a:r>
              <a:rPr lang="en-US" dirty="0" err="1" smtClean="0"/>
              <a:t>hetertropes</a:t>
            </a:r>
            <a:endParaRPr lang="en-US" dirty="0" smtClean="0"/>
          </a:p>
          <a:p>
            <a:r>
              <a:rPr lang="en-US" dirty="0" smtClean="0"/>
              <a:t>Identifying</a:t>
            </a:r>
          </a:p>
          <a:p>
            <a:pPr lvl="1"/>
            <a:r>
              <a:rPr lang="en-US" dirty="0" smtClean="0"/>
              <a:t>Two cones, joined, two flagellum</a:t>
            </a:r>
          </a:p>
          <a:p>
            <a:r>
              <a:rPr lang="en-US" dirty="0" smtClean="0"/>
              <a:t>Migration in water column</a:t>
            </a:r>
            <a:endParaRPr lang="en-US" dirty="0" smtClean="0"/>
          </a:p>
          <a:p>
            <a:r>
              <a:rPr lang="en-US" dirty="0" smtClean="0"/>
              <a:t>Can cause Paralytic Shellfish Poisoning (PSP)</a:t>
            </a:r>
          </a:p>
          <a:p>
            <a:r>
              <a:rPr lang="en-US" dirty="0" smtClean="0"/>
              <a:t>Ex: </a:t>
            </a:r>
            <a:r>
              <a:rPr lang="en-US" i="1" dirty="0" err="1" smtClean="0"/>
              <a:t>noctiluca</a:t>
            </a:r>
            <a:r>
              <a:rPr lang="en-US" i="1" dirty="0" smtClean="0"/>
              <a:t>, </a:t>
            </a:r>
            <a:r>
              <a:rPr lang="en-US" i="1" dirty="0" err="1" smtClean="0"/>
              <a:t>zooxanthellae</a:t>
            </a:r>
            <a:r>
              <a:rPr lang="en-US" i="1" dirty="0" smtClean="0"/>
              <a:t>, </a:t>
            </a:r>
            <a:r>
              <a:rPr lang="en-US" i="1" dirty="0" err="1" smtClean="0"/>
              <a:t>Pfiesteria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6386" name="Picture 2" descr="https://encrypted-tbn2.google.com/images?q=tbn:ANd9GcQx_aa7hwa9l9PJfCZGIz_NCI0_GzAGtUOcamHpLzoPwRfcfaJE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1"/>
            <a:ext cx="3131316" cy="2057400"/>
          </a:xfrm>
          <a:prstGeom prst="rect">
            <a:avLst/>
          </a:prstGeom>
          <a:noFill/>
        </p:spPr>
      </p:pic>
      <p:pic>
        <p:nvPicPr>
          <p:cNvPr id="16390" name="Picture 6" descr="https://encrypted-tbn0.google.com/images?q=tbn:ANd9GcR5peTaLdFzFXcF6tQZZxOXCsfD_KxPkq4ii15OPQbd7iiguj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778986"/>
            <a:ext cx="3124200" cy="2079014"/>
          </a:xfrm>
          <a:prstGeom prst="rect">
            <a:avLst/>
          </a:prstGeom>
          <a:noFill/>
        </p:spPr>
      </p:pic>
      <p:pic>
        <p:nvPicPr>
          <p:cNvPr id="17410" name="Picture 2" descr="https://encrypted-tbn3.google.com/images?q=tbn:ANd9GcRKImETvmJi2DxHQ3o5CYf50OvWaNUZvx2eh7bHDd9BxqvRv5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791074"/>
            <a:ext cx="22098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685</TotalTime>
  <Words>588</Words>
  <Application>Microsoft Office PowerPoint</Application>
  <PresentationFormat>On-screen Show (4:3)</PresentationFormat>
  <Paragraphs>160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Plankton</vt:lpstr>
      <vt:lpstr>Plankton – General </vt:lpstr>
      <vt:lpstr>Plankton – General </vt:lpstr>
      <vt:lpstr>Plankton Types</vt:lpstr>
      <vt:lpstr>Plankton Types</vt:lpstr>
      <vt:lpstr>Phytoplankton</vt:lpstr>
      <vt:lpstr>Phytoplankton</vt:lpstr>
      <vt:lpstr>Diatoms - Heterokontophyta</vt:lpstr>
      <vt:lpstr>Dinoflagellate- Alveolate</vt:lpstr>
      <vt:lpstr>Dinoflagellate- Alveolate</vt:lpstr>
      <vt:lpstr>Phytoflagellates</vt:lpstr>
      <vt:lpstr>Amphipod - Arthropoda</vt:lpstr>
      <vt:lpstr>Copepod - Arthropoda</vt:lpstr>
      <vt:lpstr>Rotifers</vt:lpstr>
      <vt:lpstr>Coelenterate - Cnidaria</vt:lpstr>
      <vt:lpstr>Slide 16</vt:lpstr>
      <vt:lpstr>Ctenophore</vt:lpstr>
      <vt:lpstr>Chaetognaths</vt:lpstr>
      <vt:lpstr>Mollusks</vt:lpstr>
      <vt:lpstr>Slide 20</vt:lpstr>
      <vt:lpstr>Chordate</vt:lpstr>
      <vt:lpstr>Larvae</vt:lpstr>
      <vt:lpstr>Larvae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Systems</dc:title>
  <dc:creator>Matthew Lonsdale</dc:creator>
  <cp:lastModifiedBy>Matthew Lonsdale</cp:lastModifiedBy>
  <cp:revision>70</cp:revision>
  <dcterms:created xsi:type="dcterms:W3CDTF">2012-09-04T20:54:37Z</dcterms:created>
  <dcterms:modified xsi:type="dcterms:W3CDTF">2013-09-03T20:17:24Z</dcterms:modified>
</cp:coreProperties>
</file>