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</p:sldMasterIdLst>
  <p:notesMasterIdLst>
    <p:notesMasterId r:id="rId19"/>
  </p:notesMasterIdLst>
  <p:handoutMasterIdLst>
    <p:handoutMasterId r:id="rId20"/>
  </p:handoutMasterIdLst>
  <p:sldIdLst>
    <p:sldId id="273" r:id="rId2"/>
    <p:sldId id="300" r:id="rId3"/>
    <p:sldId id="282" r:id="rId4"/>
    <p:sldId id="301" r:id="rId5"/>
    <p:sldId id="302" r:id="rId6"/>
    <p:sldId id="303" r:id="rId7"/>
    <p:sldId id="281" r:id="rId8"/>
    <p:sldId id="277" r:id="rId9"/>
    <p:sldId id="278" r:id="rId10"/>
    <p:sldId id="270" r:id="rId11"/>
    <p:sldId id="271" r:id="rId12"/>
    <p:sldId id="283" r:id="rId13"/>
    <p:sldId id="295" r:id="rId14"/>
    <p:sldId id="297" r:id="rId15"/>
    <p:sldId id="296" r:id="rId16"/>
    <p:sldId id="298" r:id="rId17"/>
    <p:sldId id="29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7" autoAdjust="0"/>
    <p:restoredTop sz="94693" autoAdjust="0"/>
  </p:normalViewPr>
  <p:slideViewPr>
    <p:cSldViewPr>
      <p:cViewPr varScale="1">
        <p:scale>
          <a:sx n="78" d="100"/>
          <a:sy n="78" d="100"/>
        </p:scale>
        <p:origin x="-307" y="-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jjohn2\Local%20Settings\Temp\fcctemp\sc1gr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Worksheet%20in%20Skin%20Cancer%20(Compatibility%20Mode)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djjohn2\Local%20Settings\Temp\fcctemp\sc1gr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view3D>
      <c:perspective val="0"/>
    </c:view3D>
    <c:plotArea>
      <c:layout>
        <c:manualLayout>
          <c:layoutTarget val="inner"/>
          <c:xMode val="edge"/>
          <c:yMode val="edge"/>
          <c:x val="0.16873392063615841"/>
          <c:y val="0.28630203608862281"/>
          <c:w val="0.69938650306748462"/>
          <c:h val="0.42322174775747157"/>
        </c:manualLayout>
      </c:layout>
      <c:pie3DChart>
        <c:varyColors val="1"/>
        <c:dLbls>
          <c:showVal val="1"/>
          <c:showCatName val="1"/>
        </c:dLbls>
      </c:pie3DChart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view3D>
      <c:perspective val="0"/>
    </c:view3D>
    <c:plotArea>
      <c:layout>
        <c:manualLayout>
          <c:layoutTarget val="inner"/>
          <c:xMode val="edge"/>
          <c:yMode val="edge"/>
          <c:x val="0.14684466019417491"/>
          <c:y val="0.23222748815165944"/>
          <c:w val="0.67961165048544336"/>
          <c:h val="0.52606635071089958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rgbClr val="FC9204"/>
              </a:solidFill>
            </c:spPr>
          </c:dPt>
          <c:dPt>
            <c:idx val="2"/>
            <c:spPr>
              <a:solidFill>
                <a:srgbClr val="00B050"/>
              </a:solidFill>
            </c:spPr>
          </c:dPt>
          <c:dLbls>
            <c:delete val="1"/>
          </c:dLbls>
          <c:cat>
            <c:strRef>
              <c:f>'[Worksheet in Skin Cancer (Compatibility Mode)]Sheet1'!$A$2:$A$4</c:f>
              <c:strCache>
                <c:ptCount val="3"/>
                <c:pt idx="0">
                  <c:v>Melanoma</c:v>
                </c:pt>
                <c:pt idx="1">
                  <c:v>Squamous Cell</c:v>
                </c:pt>
                <c:pt idx="2">
                  <c:v>Basal Cell</c:v>
                </c:pt>
              </c:strCache>
            </c:strRef>
          </c:cat>
          <c:val>
            <c:numRef>
              <c:f>'[Worksheet in Skin Cancer (Compatibility Mode)]Sheet1'!$B$2:$B$4</c:f>
              <c:numCache>
                <c:formatCode>#,##0</c:formatCode>
                <c:ptCount val="3"/>
                <c:pt idx="0">
                  <c:v>62000</c:v>
                </c:pt>
                <c:pt idx="1">
                  <c:v>850000</c:v>
                </c:pt>
                <c:pt idx="2">
                  <c:v>250000</c:v>
                </c:pt>
              </c:numCache>
            </c:numRef>
          </c:val>
        </c:ser>
        <c:dLbls>
          <c:showVal val="1"/>
          <c:showCatName val="1"/>
        </c:dLbls>
      </c:pie3DChart>
      <c:spPr>
        <a:noFill/>
        <a:ln w="25400">
          <a:noFill/>
        </a:ln>
      </c:spPr>
    </c:plotArea>
    <c:plotVisOnly val="1"/>
    <c:dispBlanksAs val="zero"/>
  </c:chart>
  <c:txPr>
    <a:bodyPr/>
    <a:lstStyle/>
    <a:p>
      <a:pPr>
        <a:defRPr sz="1800"/>
      </a:pPr>
      <a:endParaRPr lang="en-US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lrMapOvr bg1="lt1" tx1="dk1" bg2="lt2" tx2="dk2" accent1="accent1" accent2="accent2" accent3="accent3" accent4="accent4" accent5="accent5" accent6="accent6" hlink="hlink" folHlink="folHlink"/>
  <c:chart>
    <c:autoTitleDeleted val="1"/>
    <c:view3D>
      <c:perspective val="0"/>
    </c:view3D>
    <c:plotArea>
      <c:layout>
        <c:manualLayout>
          <c:layoutTarget val="inner"/>
          <c:xMode val="edge"/>
          <c:yMode val="edge"/>
          <c:x val="0.16873392063615839"/>
          <c:y val="0.28630203608862281"/>
          <c:w val="0.69938650306748451"/>
          <c:h val="0.42322174775747146"/>
        </c:manualLayout>
      </c:layout>
      <c:pie3DChart>
        <c:varyColors val="1"/>
        <c:ser>
          <c:idx val="0"/>
          <c:order val="0"/>
          <c:tx>
            <c:v>U.S. Estimated Skin Cancer Deaths (2007)</c:v>
          </c:tx>
          <c:explosion val="25"/>
          <c:dPt>
            <c:idx val="0"/>
            <c:spPr>
              <a:solidFill>
                <a:srgbClr val="7030A0"/>
              </a:solidFill>
            </c:spPr>
          </c:dPt>
          <c:dPt>
            <c:idx val="1"/>
            <c:spPr>
              <a:solidFill>
                <a:schemeClr val="bg1">
                  <a:lumMod val="85000"/>
                </a:schemeClr>
              </a:solidFill>
            </c:spPr>
          </c:dPt>
          <c:dLbls>
            <c:delete val="1"/>
          </c:dLbls>
          <c:cat>
            <c:strRef>
              <c:f>Sheet2!$A$2:$A$3</c:f>
              <c:strCache>
                <c:ptCount val="2"/>
                <c:pt idx="0">
                  <c:v>Melanoma</c:v>
                </c:pt>
                <c:pt idx="1">
                  <c:v>Basal and Squamous Cell</c:v>
                </c:pt>
              </c:strCache>
            </c:strRef>
          </c:cat>
          <c:val>
            <c:numRef>
              <c:f>Sheet2!$B$2:$B$3</c:f>
              <c:numCache>
                <c:formatCode>General</c:formatCode>
                <c:ptCount val="2"/>
                <c:pt idx="0">
                  <c:v>8110</c:v>
                </c:pt>
                <c:pt idx="1">
                  <c:v>2000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  <c:dispBlanksAs val="zero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0.55053</cdr:x>
      <cdr:y>0.37938</cdr:y>
    </cdr:from>
    <cdr:to>
      <cdr:x>0.76382</cdr:x>
      <cdr:y>0.57563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34515" y="1310937"/>
          <a:ext cx="2256817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A70D50-486F-4679-B658-280B658EC3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7FD8934-8205-4970-98DC-91FF71DDD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4AE7CFE-5EB9-4C6C-B4EC-319F45B32143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8EDD9E-2074-488D-B30A-E8E8D4E8398D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1C298F1-5570-461C-A444-4C06C9CEA928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30244-A411-45B4-968E-D1F936A82CD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4E6795-1059-4C46-9594-4ECB487C8C32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(7) American Cancer Society Cancer Facts and Figures, 2007.  American Cancer Society Publication. Atlanta, GA. 2007.</a:t>
            </a:r>
          </a:p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45C17E-D24E-45D4-98DC-EEDB7E554A9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(7) American Cancer Society Cancer Facts and Figures, 2007.  American Cancer Society Publication. Atlanta, GA. 2007.</a:t>
            </a:r>
          </a:p>
          <a:p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5AD7C4-8C5C-4397-A05B-E9430FCE08CC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F60196A-6E72-4847-87E8-B88A43B77B4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0DDE6-9AF0-4135-8BB3-3540B197CC5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5EE8C0-4366-4D8F-A940-94A53E2BCB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6F15BB-261B-45D9-A446-82392A084F9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4549D531-E220-4BE9-9F80-166979009CD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F1CD06-8AAC-433B-8751-425FBEEDB6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8AD895-A752-4EEB-9065-93F5C08872E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87AD11-E015-48E6-BE68-A383AF272FF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9FAA16-63E4-40AB-89AF-06660097EED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657EA5-0C81-4765-AC65-78508DA67B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pPr>
              <a:defRPr/>
            </a:pPr>
            <a:fld id="{F4E781BE-C66B-45F5-B7E7-10AD845738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DA1F98BC-1AA4-4028-80B5-0E2F989F91C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/>
    </p:bld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tjNxBH1qsRM&amp;feature=related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mayoclinic.com/health/melanoma/MM00657" TargetMode="External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chart" Target="../charts/chart2.xml"/><Relationship Id="rId4" Type="http://schemas.openxmlformats.org/officeDocument/2006/relationships/chart" Target="../charts/chart1.xml"/><Relationship Id="rId9" Type="http://schemas.openxmlformats.org/officeDocument/2006/relationships/hyperlink" Target="http://www.youtube.com/watch?v=_4jgUcxMezM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wmf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EpTTolebqo" TargetMode="External"/><Relationship Id="rId2" Type="http://schemas.openxmlformats.org/officeDocument/2006/relationships/hyperlink" Target="http://highered.mcgraw-hill.com/sites/0072495855/student_view0/chapter2/animation__control_of_the_cell_cycle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6000" dirty="0" smtClean="0"/>
              <a:t>Cell Cycle Regulation </a:t>
            </a:r>
            <a:br>
              <a:rPr lang="en-US" sz="6000" dirty="0" smtClean="0"/>
            </a:br>
            <a:r>
              <a:rPr lang="en-US" sz="6000" dirty="0" smtClean="0"/>
              <a:t>and Cancer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grow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10200" y="685800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Cancer Cells</a:t>
            </a:r>
          </a:p>
          <a:p>
            <a:r>
              <a:rPr lang="en-US" dirty="0" smtClean="0">
                <a:solidFill>
                  <a:schemeClr val="bg1"/>
                </a:solidFill>
                <a:hlinkClick r:id="rId3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do cancer cells look like?</a:t>
            </a:r>
          </a:p>
        </p:txBody>
      </p:sp>
      <p:pic>
        <p:nvPicPr>
          <p:cNvPr id="11267" name="Picture 5" descr="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858000" cy="500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5175" cy="1431925"/>
          </a:xfrm>
        </p:spPr>
        <p:txBody>
          <a:bodyPr/>
          <a:lstStyle/>
          <a:p>
            <a:pPr marL="838200" indent="-838200" eaLnBrk="1" hangingPunct="1"/>
            <a:r>
              <a:rPr lang="en-US" sz="4000" smtClean="0"/>
              <a:t>Causes of Cancer</a:t>
            </a:r>
          </a:p>
        </p:txBody>
      </p:sp>
      <p:sp>
        <p:nvSpPr>
          <p:cNvPr id="12291" name="Rectangle 9"/>
          <p:cNvSpPr>
            <a:spLocks noGrp="1" noChangeArrowheads="1"/>
          </p:cNvSpPr>
          <p:nvPr>
            <p:ph sz="quarter" idx="1"/>
          </p:nvPr>
        </p:nvSpPr>
        <p:spPr>
          <a:xfrm>
            <a:off x="533400" y="1447800"/>
            <a:ext cx="8007350" cy="4191000"/>
          </a:xfrm>
        </p:spPr>
        <p:txBody>
          <a:bodyPr/>
          <a:lstStyle/>
          <a:p>
            <a:pPr eaLnBrk="1" hangingPunct="1"/>
            <a:r>
              <a:rPr lang="en-US" sz="2800" smtClean="0"/>
              <a:t> Carcinogenic chemicals </a:t>
            </a:r>
          </a:p>
          <a:p>
            <a:pPr eaLnBrk="1" hangingPunct="1"/>
            <a:r>
              <a:rPr lang="en-US" sz="2800" smtClean="0"/>
              <a:t>tobacco, asbestos, dioxins, UV rays</a:t>
            </a:r>
          </a:p>
        </p:txBody>
      </p:sp>
      <p:pic>
        <p:nvPicPr>
          <p:cNvPr id="12292" name="Picture 5" descr="stop_smoking_357_784769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228600"/>
            <a:ext cx="16271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8" descr="112577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667000"/>
            <a:ext cx="7353300" cy="3522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765175" y="552450"/>
            <a:ext cx="7696200" cy="1143000"/>
          </a:xfrm>
        </p:spPr>
        <p:txBody>
          <a:bodyPr/>
          <a:lstStyle/>
          <a:p>
            <a:r>
              <a:rPr lang="en-US" smtClean="0">
                <a:solidFill>
                  <a:srgbClr val="7030A0"/>
                </a:solidFill>
              </a:rPr>
              <a:t>3 Types of </a:t>
            </a:r>
            <a:r>
              <a:rPr lang="en-US" smtClean="0">
                <a:solidFill>
                  <a:srgbClr val="7030A0"/>
                </a:solidFill>
                <a:hlinkClick r:id="rId3"/>
              </a:rPr>
              <a:t>Skin Cancer </a:t>
            </a:r>
            <a:endParaRPr lang="en-US" smtClean="0">
              <a:solidFill>
                <a:srgbClr val="7030A0"/>
              </a:solidFill>
            </a:endParaRPr>
          </a:p>
        </p:txBody>
      </p:sp>
      <p:graphicFrame>
        <p:nvGraphicFramePr>
          <p:cNvPr id="23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529769" y="6858000"/>
          <a:ext cx="7696200" cy="411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50863" y="4919663"/>
            <a:ext cx="2763837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Basal Cell Carcinoma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250,000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83213" y="5210175"/>
            <a:ext cx="3413125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latin typeface="+mn-lt"/>
                <a:cs typeface="Arial" charset="0"/>
              </a:rPr>
              <a:t>Squamous</a:t>
            </a:r>
            <a:r>
              <a:rPr lang="en-US" sz="2400" dirty="0">
                <a:latin typeface="+mn-lt"/>
                <a:cs typeface="Arial" charset="0"/>
              </a:rPr>
              <a:t> Cell Carcinoma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850,000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02463" y="2674938"/>
            <a:ext cx="1536700" cy="12001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cs typeface="Arial" charset="0"/>
              </a:rPr>
              <a:t>Melanoma</a:t>
            </a:r>
          </a:p>
          <a:p>
            <a:pPr algn="ctr">
              <a:defRPr/>
            </a:pPr>
            <a:r>
              <a:rPr lang="en-US" sz="2400" dirty="0">
                <a:latin typeface="+mn-lt"/>
                <a:cs typeface="Arial" charset="0"/>
              </a:rPr>
              <a:t>60,000</a:t>
            </a:r>
          </a:p>
          <a:p>
            <a:pPr>
              <a:defRPr/>
            </a:pPr>
            <a:endParaRPr lang="en-US" sz="2400" dirty="0">
              <a:cs typeface="Arial" charset="0"/>
            </a:endParaRPr>
          </a:p>
        </p:txBody>
      </p:sp>
      <p:cxnSp>
        <p:nvCxnSpPr>
          <p:cNvPr id="13318" name="Straight Connector 12"/>
          <p:cNvCxnSpPr>
            <a:cxnSpLocks noChangeShapeType="1"/>
            <a:endCxn id="11" idx="1"/>
          </p:cNvCxnSpPr>
          <p:nvPr/>
        </p:nvCxnSpPr>
        <p:spPr bwMode="auto">
          <a:xfrm>
            <a:off x="5053013" y="3254375"/>
            <a:ext cx="1949450" cy="2063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3319" name="Straight Connector 14"/>
          <p:cNvCxnSpPr>
            <a:cxnSpLocks noChangeShapeType="1"/>
            <a:stCxn id="10" idx="1"/>
          </p:cNvCxnSpPr>
          <p:nvPr/>
        </p:nvCxnSpPr>
        <p:spPr bwMode="auto">
          <a:xfrm rot="10800000">
            <a:off x="4764088" y="4635500"/>
            <a:ext cx="619125" cy="990600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cxnSp>
        <p:nvCxnSpPr>
          <p:cNvPr id="13320" name="Straight Connector 21"/>
          <p:cNvCxnSpPr>
            <a:cxnSpLocks noChangeShapeType="1"/>
            <a:stCxn id="5" idx="0"/>
          </p:cNvCxnSpPr>
          <p:nvPr/>
        </p:nvCxnSpPr>
        <p:spPr bwMode="auto">
          <a:xfrm rot="5400000" flipH="1" flipV="1">
            <a:off x="1459706" y="4069557"/>
            <a:ext cx="1323975" cy="376238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24" name="Rectangle 23"/>
          <p:cNvSpPr/>
          <p:nvPr/>
        </p:nvSpPr>
        <p:spPr>
          <a:xfrm>
            <a:off x="2212975" y="1962150"/>
            <a:ext cx="4941888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160" b="1" dirty="0">
                <a:solidFill>
                  <a:prstClr val="black"/>
                </a:solidFill>
                <a:latin typeface="+mn-lt"/>
              </a:rPr>
              <a:t>U.S. Estimated Skin Cancer Cases  (2007)</a:t>
            </a:r>
          </a:p>
        </p:txBody>
      </p:sp>
      <p:graphicFrame>
        <p:nvGraphicFramePr>
          <p:cNvPr id="12" name="Chart 11"/>
          <p:cNvGraphicFramePr>
            <a:graphicFrameLocks noGrp="1"/>
          </p:cNvGraphicFramePr>
          <p:nvPr/>
        </p:nvGraphicFramePr>
        <p:xfrm>
          <a:off x="756570" y="1910913"/>
          <a:ext cx="7706591" cy="39723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311900" y="6324600"/>
            <a:ext cx="207168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  <a:cs typeface="Arial" charset="0"/>
              </a:rPr>
              <a:t>From ACS Facts and Figures 2007</a:t>
            </a:r>
          </a:p>
        </p:txBody>
      </p:sp>
      <p:pic>
        <p:nvPicPr>
          <p:cNvPr id="13325" name="Picture 13" descr="malignant_melanoma_mo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0400" y="838200"/>
            <a:ext cx="1714500" cy="187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 descr="455_Basal_Cell_Carcinoma_of_the_Skin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895600"/>
            <a:ext cx="2209800" cy="170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7" name="Picture 8" descr="squamous_cell_carcinoma_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10400" y="3581400"/>
            <a:ext cx="1676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096000" y="304800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9"/>
              </a:rPr>
              <a:t>Melanoma</a:t>
            </a:r>
            <a:r>
              <a:rPr lang="en-US" dirty="0" smtClean="0"/>
              <a:t>: Dear 16 year-old me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4577"/>
          <p:cNvSpPr txBox="1">
            <a:spLocks noChangeArrowheads="1"/>
          </p:cNvSpPr>
          <p:nvPr/>
        </p:nvSpPr>
        <p:spPr bwMode="auto">
          <a:xfrm>
            <a:off x="758825" y="782638"/>
            <a:ext cx="7704138" cy="914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B2B2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3200" kern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Detection of Skin Cancer</a:t>
            </a:r>
            <a:endParaRPr lang="en-US" sz="3200" kern="0" dirty="0">
              <a:solidFill>
                <a:srgbClr val="7030A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5363" name="Picture 18" descr="bor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63" y="1914525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9" descr="col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7725" y="1916113"/>
            <a:ext cx="207645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20" descr="assymmet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43163" y="1917700"/>
            <a:ext cx="2070100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1" descr="diamet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5938" y="1919288"/>
            <a:ext cx="20462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ectangle 20"/>
          <p:cNvSpPr>
            <a:spLocks noChangeArrowheads="1"/>
          </p:cNvSpPr>
          <p:nvPr/>
        </p:nvSpPr>
        <p:spPr bwMode="auto">
          <a:xfrm>
            <a:off x="1600200" y="6324600"/>
            <a:ext cx="61722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b="1"/>
              <a:t>Images Courtesy of: The Skin Cancer Foundation, www.skincancer.org</a:t>
            </a:r>
          </a:p>
        </p:txBody>
      </p:sp>
      <p:sp>
        <p:nvSpPr>
          <p:cNvPr id="10" name="Text Box 22"/>
          <p:cNvSpPr txBox="1">
            <a:spLocks noChangeArrowheads="1"/>
          </p:cNvSpPr>
          <p:nvPr/>
        </p:nvSpPr>
        <p:spPr bwMode="auto">
          <a:xfrm rot="2543321">
            <a:off x="504825" y="4694238"/>
            <a:ext cx="2774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b="1" dirty="0">
                <a:latin typeface="+mn-lt"/>
                <a:cs typeface="Arial" charset="0"/>
              </a:rPr>
              <a:t>A</a:t>
            </a:r>
            <a:r>
              <a:rPr lang="en-US" sz="3600" dirty="0">
                <a:latin typeface="+mn-lt"/>
                <a:cs typeface="Arial" charset="0"/>
              </a:rPr>
              <a:t>symmetry</a:t>
            </a:r>
          </a:p>
        </p:txBody>
      </p:sp>
      <p:sp>
        <p:nvSpPr>
          <p:cNvPr id="11" name="Text Box 23"/>
          <p:cNvSpPr txBox="1">
            <a:spLocks noChangeArrowheads="1"/>
          </p:cNvSpPr>
          <p:nvPr/>
        </p:nvSpPr>
        <p:spPr bwMode="auto">
          <a:xfrm rot="2751038">
            <a:off x="3018631" y="4534695"/>
            <a:ext cx="1597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n-lt"/>
                <a:cs typeface="Arial" charset="0"/>
              </a:rPr>
              <a:t>B</a:t>
            </a:r>
            <a:r>
              <a:rPr lang="en-US" sz="3600" dirty="0">
                <a:latin typeface="+mn-lt"/>
                <a:cs typeface="Arial" charset="0"/>
              </a:rPr>
              <a:t>order</a:t>
            </a:r>
          </a:p>
        </p:txBody>
      </p:sp>
      <p:sp>
        <p:nvSpPr>
          <p:cNvPr id="12" name="Text Box 24"/>
          <p:cNvSpPr txBox="1">
            <a:spLocks noChangeArrowheads="1"/>
          </p:cNvSpPr>
          <p:nvPr/>
        </p:nvSpPr>
        <p:spPr bwMode="auto">
          <a:xfrm rot="2577969">
            <a:off x="5175250" y="4625975"/>
            <a:ext cx="15875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n-lt"/>
                <a:cs typeface="Arial" charset="0"/>
              </a:rPr>
              <a:t>C</a:t>
            </a:r>
            <a:r>
              <a:rPr lang="en-US" sz="3600" dirty="0">
                <a:latin typeface="+mn-lt"/>
                <a:cs typeface="Arial" charset="0"/>
              </a:rPr>
              <a:t>olor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 rot="2573025">
            <a:off x="6780213" y="4749800"/>
            <a:ext cx="23002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latin typeface="+mn-lt"/>
                <a:cs typeface="Arial" charset="0"/>
              </a:rPr>
              <a:t>D</a:t>
            </a:r>
            <a:r>
              <a:rPr lang="en-US" sz="3600" dirty="0">
                <a:latin typeface="+mn-lt"/>
                <a:cs typeface="Arial" charset="0"/>
              </a:rPr>
              <a:t>iameter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727740" y="1672195"/>
          <a:ext cx="7696200" cy="4116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 bwMode="auto">
          <a:xfrm>
            <a:off x="765175" y="552450"/>
            <a:ext cx="7696200" cy="1143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B2B2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000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Skin Cancer Deaths </a:t>
            </a:r>
          </a:p>
        </p:txBody>
      </p:sp>
      <p:cxnSp>
        <p:nvCxnSpPr>
          <p:cNvPr id="14340" name="Straight Connector 6"/>
          <p:cNvCxnSpPr>
            <a:cxnSpLocks noChangeShapeType="1"/>
            <a:stCxn id="11" idx="0"/>
          </p:cNvCxnSpPr>
          <p:nvPr/>
        </p:nvCxnSpPr>
        <p:spPr bwMode="auto">
          <a:xfrm rot="16200000" flipV="1">
            <a:off x="6013450" y="3965575"/>
            <a:ext cx="1008063" cy="1630363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11" name="TextBox 10"/>
          <p:cNvSpPr txBox="1"/>
          <p:nvPr/>
        </p:nvSpPr>
        <p:spPr>
          <a:xfrm>
            <a:off x="6621463" y="5284788"/>
            <a:ext cx="1422400" cy="7699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latin typeface="+mn-lt"/>
                <a:cs typeface="Arial" charset="0"/>
              </a:rPr>
              <a:t>Melanoma</a:t>
            </a:r>
          </a:p>
          <a:p>
            <a:pPr algn="ctr">
              <a:defRPr/>
            </a:pPr>
            <a:r>
              <a:rPr lang="en-US" sz="2200" dirty="0">
                <a:latin typeface="+mn-lt"/>
                <a:cs typeface="Arial" charset="0"/>
              </a:rPr>
              <a:t>8,110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6763" y="4978400"/>
            <a:ext cx="2598737" cy="11080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200" dirty="0">
                <a:latin typeface="+mn-lt"/>
                <a:cs typeface="Arial" charset="0"/>
              </a:rPr>
              <a:t>Basal and </a:t>
            </a:r>
            <a:r>
              <a:rPr lang="en-US" sz="2200" dirty="0" err="1">
                <a:latin typeface="+mn-lt"/>
                <a:cs typeface="Arial" charset="0"/>
              </a:rPr>
              <a:t>Squamous</a:t>
            </a:r>
            <a:r>
              <a:rPr lang="en-US" sz="2200" dirty="0">
                <a:latin typeface="+mn-lt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dirty="0">
                <a:latin typeface="+mn-lt"/>
                <a:cs typeface="Arial" charset="0"/>
              </a:rPr>
              <a:t>Cell Carcinoma</a:t>
            </a:r>
          </a:p>
          <a:p>
            <a:pPr algn="ctr">
              <a:defRPr/>
            </a:pPr>
            <a:r>
              <a:rPr lang="en-US" sz="2200" dirty="0">
                <a:latin typeface="+mn-lt"/>
                <a:cs typeface="Arial" charset="0"/>
              </a:rPr>
              <a:t>2,000</a:t>
            </a:r>
          </a:p>
        </p:txBody>
      </p:sp>
      <p:cxnSp>
        <p:nvCxnSpPr>
          <p:cNvPr id="14343" name="Straight Connector 14"/>
          <p:cNvCxnSpPr>
            <a:cxnSpLocks noChangeShapeType="1"/>
            <a:stCxn id="13" idx="0"/>
          </p:cNvCxnSpPr>
          <p:nvPr/>
        </p:nvCxnSpPr>
        <p:spPr bwMode="auto">
          <a:xfrm rot="5400000" flipH="1" flipV="1">
            <a:off x="1678782" y="3942556"/>
            <a:ext cx="1422400" cy="649287"/>
          </a:xfrm>
          <a:prstGeom prst="line">
            <a:avLst/>
          </a:prstGeom>
          <a:noFill/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</p:cxnSp>
      <p:sp>
        <p:nvSpPr>
          <p:cNvPr id="17" name="Rectangle 16"/>
          <p:cNvSpPr/>
          <p:nvPr/>
        </p:nvSpPr>
        <p:spPr>
          <a:xfrm>
            <a:off x="2212975" y="1962150"/>
            <a:ext cx="4941888" cy="4254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sz="2160" b="1" dirty="0">
                <a:solidFill>
                  <a:prstClr val="black"/>
                </a:solidFill>
                <a:latin typeface="+mn-lt"/>
              </a:rPr>
              <a:t>U.S. Estimated Skin Cancer Deaths  (2007)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11900" y="6324600"/>
            <a:ext cx="2071688" cy="2619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100" dirty="0">
                <a:latin typeface="+mn-lt"/>
                <a:cs typeface="Arial" charset="0"/>
              </a:rPr>
              <a:t>From ACS Facts and Figures 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7" descr="C:\Documents and Settings\djjohn2\Local Settings\Temporary Internet Files\Content.IE5\6XCRGHMX\MCj0412464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975" y="4162425"/>
            <a:ext cx="2051050" cy="201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9" descr="C:\Documents and Settings\djjohn2\Local Settings\Temporary Internet Files\Content.IE5\T77351WE\MPj04285260000[1].jpg"/>
          <p:cNvPicPr>
            <a:picLocks noChangeAspect="1" noChangeArrowheads="1"/>
          </p:cNvPicPr>
          <p:nvPr/>
        </p:nvPicPr>
        <p:blipFill>
          <a:blip r:embed="rId3" cstate="print"/>
          <a:srcRect l="35321"/>
          <a:stretch>
            <a:fillRect/>
          </a:stretch>
        </p:blipFill>
        <p:spPr bwMode="auto">
          <a:xfrm>
            <a:off x="7989888" y="4713288"/>
            <a:ext cx="823912" cy="825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5" name="Picture 10" descr="C:\Documents and Settings\djjohn2\Local Settings\Temporary Internet Files\Content.IE5\01ODIZSN\MPj0403546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29425" y="5207000"/>
            <a:ext cx="1265238" cy="842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6" name="Picture 11" descr="C:\Documents and Settings\djjohn2\Local Settings\Temporary Internet Files\Content.IE5\AXHQNU94\MCj04129660000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5913" y="4495800"/>
            <a:ext cx="1327150" cy="738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7" name="Picture 12" descr="C:\Program Files\Microsoft Office\MEDIA\CAGCAT10\j03029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00488" y="4165600"/>
            <a:ext cx="1295400" cy="181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6" name="Straight Arrow Connector 15"/>
          <p:cNvCxnSpPr/>
          <p:nvPr/>
        </p:nvCxnSpPr>
        <p:spPr>
          <a:xfrm flipV="1">
            <a:off x="2198688" y="5164138"/>
            <a:ext cx="2057400" cy="1524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2" name="TextBox 16"/>
          <p:cNvSpPr txBox="1">
            <a:spLocks noChangeArrowheads="1"/>
          </p:cNvSpPr>
          <p:nvPr/>
        </p:nvSpPr>
        <p:spPr bwMode="auto">
          <a:xfrm rot="-189652">
            <a:off x="2684463" y="4772025"/>
            <a:ext cx="1181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1A00DA"/>
                </a:solidFill>
              </a:rPr>
              <a:t>Vitamin D</a:t>
            </a:r>
          </a:p>
        </p:txBody>
      </p:sp>
      <p:sp>
        <p:nvSpPr>
          <p:cNvPr id="16393" name="TextBox 17"/>
          <p:cNvSpPr txBox="1">
            <a:spLocks noChangeArrowheads="1"/>
          </p:cNvSpPr>
          <p:nvPr/>
        </p:nvSpPr>
        <p:spPr bwMode="auto">
          <a:xfrm rot="174363">
            <a:off x="5534025" y="4833938"/>
            <a:ext cx="1181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1A00DA"/>
                </a:solidFill>
              </a:rPr>
              <a:t>Vitamin D</a:t>
            </a:r>
          </a:p>
        </p:txBody>
      </p:sp>
      <p:cxnSp>
        <p:nvCxnSpPr>
          <p:cNvPr id="20" name="Straight Arrow Connector 19"/>
          <p:cNvCxnSpPr>
            <a:stCxn id="35845" idx="0"/>
          </p:cNvCxnSpPr>
          <p:nvPr/>
        </p:nvCxnSpPr>
        <p:spPr>
          <a:xfrm rot="16200000" flipV="1">
            <a:off x="6139657" y="3885406"/>
            <a:ext cx="112712" cy="2530475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hape 8193"/>
          <p:cNvSpPr txBox="1">
            <a:spLocks noChangeArrowheads="1"/>
          </p:cNvSpPr>
          <p:nvPr/>
        </p:nvSpPr>
        <p:spPr bwMode="auto">
          <a:xfrm>
            <a:off x="773113" y="915988"/>
            <a:ext cx="7694612" cy="793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B2B2B2">
                  <a:alpha val="50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defRPr/>
            </a:pPr>
            <a:r>
              <a:rPr lang="en-US" sz="4800" kern="0" dirty="0">
                <a:solidFill>
                  <a:srgbClr val="7030A0"/>
                </a:solidFill>
                <a:latin typeface="+mj-lt"/>
                <a:ea typeface="+mj-ea"/>
                <a:cs typeface="+mj-cs"/>
              </a:rPr>
              <a:t>The Sun and You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96925" y="1914525"/>
            <a:ext cx="8129588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Char char="l"/>
              <a:defRPr/>
            </a:pPr>
            <a:r>
              <a:rPr lang="en-US" sz="2400" b="1" kern="0" dirty="0">
                <a:latin typeface="+mn-lt"/>
              </a:rPr>
              <a:t>Benefits of the SUN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n-US" sz="2100" b="1" kern="0" dirty="0">
                <a:latin typeface="+mn-lt"/>
                <a:cs typeface="Arial" charset="0"/>
              </a:rPr>
              <a:t>The sun triggers Vitamin D synthesis, which is good for the body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n-US" sz="2100" b="1" kern="0" dirty="0">
                <a:latin typeface="+mn-lt"/>
                <a:cs typeface="Arial" charset="0"/>
              </a:rPr>
              <a:t>Only SMALL amounts of sunlight are needed (10-15 minutes; NOT a suntan)</a:t>
            </a:r>
          </a:p>
          <a:p>
            <a:pPr marL="742950" lvl="1" indent="-285750">
              <a:spcBef>
                <a:spcPct val="20000"/>
              </a:spcBef>
              <a:buClr>
                <a:schemeClr val="accent1"/>
              </a:buClr>
              <a:buSzPct val="150000"/>
              <a:buFontTx/>
              <a:buChar char="•"/>
              <a:defRPr/>
            </a:pPr>
            <a:r>
              <a:rPr lang="en-US" sz="2100" b="1" kern="0" dirty="0">
                <a:latin typeface="+mn-lt"/>
                <a:cs typeface="Arial" charset="0"/>
              </a:rPr>
              <a:t>Vitamin D is found in foods such as eggs, fish, and cheese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8193"/>
          <p:cNvSpPr>
            <a:spLocks noGrp="1" noChangeArrowheads="1"/>
          </p:cNvSpPr>
          <p:nvPr>
            <p:ph type="title"/>
          </p:nvPr>
        </p:nvSpPr>
        <p:spPr>
          <a:xfrm>
            <a:off x="773113" y="930275"/>
            <a:ext cx="7694612" cy="79375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7030A0"/>
                </a:solidFill>
              </a:rPr>
              <a:t>Prevention</a:t>
            </a:r>
          </a:p>
        </p:txBody>
      </p:sp>
      <p:pic>
        <p:nvPicPr>
          <p:cNvPr id="77828" name="Rectangle 7782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2800" y="1841500"/>
            <a:ext cx="3657600" cy="2435225"/>
          </a:xfrm>
          <a:effectLst>
            <a:softEdge rad="112500"/>
          </a:effectLst>
        </p:spPr>
      </p:pic>
      <p:pic>
        <p:nvPicPr>
          <p:cNvPr id="36869" name="Picture 10" descr="MPj040000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950" y="4238625"/>
            <a:ext cx="2667000" cy="1979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0" name="Picture 11" descr="MPj0403372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5675" y="2470150"/>
            <a:ext cx="1346200" cy="20177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3" name="Text Box 12"/>
          <p:cNvSpPr txBox="1">
            <a:spLocks noChangeArrowheads="1"/>
          </p:cNvSpPr>
          <p:nvPr/>
        </p:nvSpPr>
        <p:spPr bwMode="auto">
          <a:xfrm>
            <a:off x="3825875" y="4445000"/>
            <a:ext cx="4675188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 u="sng">
                <a:solidFill>
                  <a:srgbClr val="0066FF"/>
                </a:solidFill>
                <a:latin typeface="Calibri" pitchFamily="34" charset="0"/>
              </a:rPr>
              <a:t>American Cancer Society Recommendation</a:t>
            </a:r>
          </a:p>
          <a:p>
            <a:pPr algn="ctr"/>
            <a:r>
              <a:rPr lang="en-US" sz="2000">
                <a:latin typeface="Calibri" pitchFamily="34" charset="0"/>
              </a:rPr>
              <a:t>“Slip! Slop! Slap! Wrap!”</a:t>
            </a:r>
          </a:p>
          <a:p>
            <a:pPr algn="ctr"/>
            <a:r>
              <a:rPr lang="en-US" sz="2000">
                <a:solidFill>
                  <a:srgbClr val="0066FF"/>
                </a:solidFill>
                <a:latin typeface="Calibri" pitchFamily="34" charset="0"/>
              </a:rPr>
              <a:t>Slip </a:t>
            </a:r>
            <a:r>
              <a:rPr lang="en-US" sz="2000">
                <a:latin typeface="Calibri" pitchFamily="34" charset="0"/>
              </a:rPr>
              <a:t>on a shirt, </a:t>
            </a:r>
          </a:p>
          <a:p>
            <a:pPr algn="ctr"/>
            <a:r>
              <a:rPr lang="en-US" sz="2000">
                <a:solidFill>
                  <a:srgbClr val="0066FF"/>
                </a:solidFill>
                <a:latin typeface="Calibri" pitchFamily="34" charset="0"/>
              </a:rPr>
              <a:t>Slop</a:t>
            </a:r>
            <a:r>
              <a:rPr lang="en-US" sz="2000">
                <a:latin typeface="Calibri" pitchFamily="34" charset="0"/>
              </a:rPr>
              <a:t> on 15 SPF (or higher) sunscreen,</a:t>
            </a:r>
          </a:p>
          <a:p>
            <a:pPr algn="ctr"/>
            <a:r>
              <a:rPr lang="en-US" sz="2000">
                <a:solidFill>
                  <a:srgbClr val="0066FF"/>
                </a:solidFill>
                <a:latin typeface="Calibri" pitchFamily="34" charset="0"/>
              </a:rPr>
              <a:t>Slap</a:t>
            </a:r>
            <a:r>
              <a:rPr lang="en-US" sz="2000">
                <a:latin typeface="Calibri" pitchFamily="34" charset="0"/>
              </a:rPr>
              <a:t> on a hat, </a:t>
            </a:r>
            <a:r>
              <a:rPr lang="en-US" sz="2000">
                <a:solidFill>
                  <a:srgbClr val="0066FF"/>
                </a:solidFill>
                <a:latin typeface="Calibri" pitchFamily="34" charset="0"/>
              </a:rPr>
              <a:t>Wrap</a:t>
            </a:r>
            <a:r>
              <a:rPr lang="en-US" sz="2000">
                <a:latin typeface="Calibri" pitchFamily="34" charset="0"/>
              </a:rPr>
              <a:t> on sunglasses </a:t>
            </a:r>
          </a:p>
          <a:p>
            <a:pPr algn="ctr"/>
            <a:r>
              <a:rPr lang="en-US" sz="2000">
                <a:latin typeface="Calibri" pitchFamily="34" charset="0"/>
              </a:rPr>
              <a:t>before any exposure to the sun.</a:t>
            </a:r>
          </a:p>
          <a:p>
            <a:pPr algn="ctr"/>
            <a:endParaRPr lang="en-US" sz="2000"/>
          </a:p>
        </p:txBody>
      </p:sp>
      <p:sp>
        <p:nvSpPr>
          <p:cNvPr id="17414" name="Text Box 13"/>
          <p:cNvSpPr txBox="1">
            <a:spLocks noChangeArrowheads="1"/>
          </p:cNvSpPr>
          <p:nvPr/>
        </p:nvSpPr>
        <p:spPr bwMode="auto">
          <a:xfrm>
            <a:off x="6870700" y="6604000"/>
            <a:ext cx="22733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/>
              <a:t>* From ACS Skin Cancer Fact Sheet 2006</a:t>
            </a:r>
          </a:p>
        </p:txBody>
      </p:sp>
      <p:pic>
        <p:nvPicPr>
          <p:cNvPr id="12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9235442">
            <a:off x="1081063" y="1787327"/>
            <a:ext cx="2438778" cy="23631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3 Checkpoints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37338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Control the cell cycle (inspection points)</a:t>
            </a:r>
          </a:p>
          <a:p>
            <a:r>
              <a:rPr lang="en-US" sz="3200" dirty="0" smtClean="0"/>
              <a:t>Make sure the cell is ready to move into the next phase.</a:t>
            </a:r>
          </a:p>
          <a:p>
            <a:r>
              <a:rPr lang="en-US" sz="3200" dirty="0" smtClean="0"/>
              <a:t>Mitosis “out of control” leads to </a:t>
            </a:r>
            <a:r>
              <a:rPr lang="en-US" sz="3200" dirty="0" smtClean="0">
                <a:hlinkClick r:id="rId3"/>
              </a:rPr>
              <a:t>cancer </a:t>
            </a:r>
            <a:endParaRPr lang="en-US" sz="3200" dirty="0" smtClean="0"/>
          </a:p>
        </p:txBody>
      </p:sp>
      <p:sp>
        <p:nvSpPr>
          <p:cNvPr id="1026" name="AutoShape 2" descr="data:image/jpeg;base64,/9j/4AAQSkZJRgABAQAAAQABAAD/2wCEAAkGBhQSEBUTERQUFRQWFBgVEBcWFhYVFBgYFRkWGRgYFhUZGyYeGBojGRcXHy8gIycpLC0sFiAxOzAqNyYrLCkBCQoKDgwOGg8PGjUlHyUqLSwqKSopKTItNS0sNCwsLCwvLzUvLCosLDQ0NCw1KjUsLCwuLywuMiwpNSwqLCwsLP/AABEIAPUAzQMBIgACEQEDEQH/xAAcAAEAAgMBAQEAAAAAAAAAAAAABQYDBAcBAgj/xABMEAACAQMBBQQFCQMIBwkAAAABAgMABBEhBRITMUEGIlFhMnGBkaEHFCNCUnKSscEzYoIVQ1NzorLC0SQ0Y4OT4fAWJTVUdLPS4/H/xAAbAQEAAgMBAQAAAAAAAAAAAAAABAUCAwYBB//EADQRAAIBAgQDBQgBBQEBAAAAAAABAgMRBCExQQUSURNhgZHRIjJxobHB4fDxFBUzQlJyI//aAAwDAQACEQMRAD8A7jSlKAUpSgFKUoBSlKAUpSgFKUoBSlKAUpSgFKUoBSlKAUpSgFKUoBSlKAUpSgFKUoBSlKAUpSgFVPbHyo2FuxTjcaQc0t1Mze0r3QfImqP2/wC1j3l5LYpIY7eHuTqrbsk7/WB+twl5YHM+OmIW3tljXdRQo8FGP/2r3CcK7WKnUdr7Ip8bxSOHlyRV38i8yfLKh/Z2N2w/f4UfwLmvhPljP1rC4HjuvE3u1Gap1Ksv7Rh+/wAyr/vdb/lfP1L5b/LNZ/z0V3AOpkgJUe2Mt+VWPY/bOyusC3uYZCfqhgH/AANhvhXIK1brZcUn7SNWPjjDfiGtaKnBab9yTRIp8cf+8PJn6DpXBtnbRvLXHzS7kCjlFN9PFjwG93kH3TVt2Z8sZQY2hbNHjnNBmWH1lfTQfiqqr8Lr0s0rruLWhxChWyjKz6M6FFtSJpnhWRDLGFaRARvqG9EkdM/qPGtqvzvaXlw0x2lG25dyStMuTlTG2AsDjqm4FHlpXbOyHayPaFuJY+66ndniPpxuOanxHUHqPaBrxWBnh0pPR/U20MVTrOUYvNOxOUpSoBKFKUoBSlKAUpSgFKUoBSlKAUpXhNAe14TWptDayQrlzqfRUasxHgP15CqntHbck2hO4n2VOp+83M+oYHrrbCk5Z7GDlnaObNntZZbNusrcRpNIp3cxj6ZCOnFUgpjwJ9lc5veys8RJtJOJH0iuCDJjymUAZ9Yx51M3Q4EwkGkcmElHQN9R/wBD66n7fZcr8l3R4v3fcvpfAVNoYmWHTXNa3V5HmLw1JqLqZprLLfddcvDKz3OZTbaER3blJIGAJw65VsfYcaNW7Y7EurhQ5cWsZ1RdwSTEHqwJ3Uz4c66YeyyuMStvDqu4u77m3s1trsGLqGPmXf8AQgVvq8dTjaOvVL1sVFPAYenNyUG+6TVvv8zmzdinx3bybPmkTD8OB+da0vZu9T0JYJh4OrROfUVJX311P+Qofst+N/8A5VD7TsAs6pGzAcJmbUNrvKE9IE8g/u8q00uMSbspPxRMWEo1nydkvC34OaT7SaH/AFqGWH94jfi/4iZFbkMyuN5GDA8iCCPeKu72rfusDzHo5/MH4Vziw4bT3E8arHGz7kSrhVIj0L4GnebJq9wWOeIdvmip4nwuGGhzq6fR5+T/ACyTr4tL6WzuBd2urgbs8WcLPGPqnwcc1b8+VY3voxzkQet1H61hbbcA5zR/jU/kasKkYVIuMtCmw8q1KanTTv8AA7r2f2/Fe26TwNvIw66MrDmjjowOhH6YNSNfnrYHbxNn3XFgkEkUpAu4Fyd7/ax6YEg6/aHvH6BtrhZEV0OVZQynBGQwyNDqNDyNcZjMK8PO2qejO3w9btoKVrdzMlKUqEbxSlKAUpSgFKUoBSlad3teKKSKKSRVkmLLCpOrlRvNj1D8x4ivUm9AblRO2duCEbq4aQjRegH2m8BnpzPvIy7Z2oIUzzc6Rr4nxPkOZ/51S5JCzFmOWY5Y+J/Twx0rdSpc3tPQwd5PlXi/3cSyFmLOSzHmT+Q8B5CstnYvKe5oBozHkPID6x8vjWXZuzDKcnIjB1PIsRzCnoPE+weVkjjCgBQABoANAB5CscTi1T9mOv0NMp/6wyXX09f5NSz2THH03m6s2CfZ9keQrdpSqec5Td5O5glYUpSsQKrdy29czN9nciH8K75+MpHs99kxVUsZN5N/+kZ5B6pHZl/skVvorV+H75Flw6F6t+iM7KCCDyIwfbUBF2AsF5Wye0u35sasFKkxqTh7ra+DL2VOMveVyAPY61U5S2gI8DGhPsJHwPvFZYdmwj0YYh6o0BHr00qarXuLbOq4Dfn5H/PpUyli5P2ZvxK2vguX2qXl6enlY29ibY4HcI+i8hqnq8V8unTwq5xyBgCCCCMgjUEHqDXOVb2HqOoPnUx2f2vwmEbn6Nj3SfqMT/dJ9x9em2rT5vaWpU+5mtPp+Pp8C4UrwGvahm0UpSgFKUoBSlKA1NrbVjtoHnmYLHGpZyfAdAOpJwAOpIFcC25tmaeb+U5ARJHJHLbR50ihibeCethlm8z05VYu3XaX+ULngxnNnbP3iPRnnX8405eBOTqMYipIwwKnkQQfUdDXT8NwPLB1JrNr5HP8R4jyVFTp7NN+nqXq72n84fjD0WA4Xkh1X2nOT6/KvbKzMr7o0HNz4DyPieQ9p6VWOw94Ws1RvSgZoH/3Z7v9grV2vd602fPKv7VIJZSf30jZlHqGAPZ51S4uf9OnFa6IuJSXKox33/epI2l9CzNFFJGzRYWREdS0fgGUHK+2toH/AJ1SrLZ9ja3VlArCO7VNSsT71wskb74llC7pJdeJliSCnnUl2Qt5EkvlmlMzi7GXKKmQba1IG6ugCghfZVBJbmNktCbu9oxRY4sscefR33VM4543iM1mWUE4BBIAJAIzhs4OPA4OD5GqV2zubNNoW5v41ki+azhQ0LTgPxbfXcVGIO7va46461C7Gvrm1G/FEnDjsreSZZi6yLB85veFGgHKQQsPS0HDxjXT1QurnvLkdSpVRv8AtZPBcOJo4eCVuTBGrN86PzWNpOI4yV3JAjYwMjeTnk1jHaa74KAizMs8qrbTK7fNChjaV2Pe3yUCMmhG8WTlqB5yMcrLLtm4KW8rDRghCfeYbq/2iKh4ogqhRyUBR6gMCvJNrG4s4GYBWklCyqDlQ0DOZAp6rxIdD1BFa21tpC3geVgWCDRRzYkhVUeZYge2pFNWj4lzw2PLGU3+2NylQuydszNMYLqAQycPix7sglRlDBWG8AMMpZcj97NbG39rNbxKyR8V2ljiRN8R5aRt0d4gga1nYs+dW5iSpVch7WOCyT25imV4BucVZFZLiUQh1dR9VicrjoPHSxb4xnIx49NOdLHsZqWhr3UP1hzHPzH+Y/5Vg5jxB9xFb5YYzkY8elaMi7rY6HVf1A9v5+VT8NVuuR+BVYyjyy51o9fj18fr8S19mdp76cNj30HP7S9D5kcj7D1rc232ggs4xJdSrEhcIGbOCzZwNAegJ9hqn2N7wZFk6L6Xmp9L4a+tRVc+UXavzraQhGsVmne6q08o18jupj1EmpNLCdvWUVo9SmrVlh6cpS20+3odfgnV1DowZWAKspBUg8iCNCKyVx/5N9utZ3i2bE/NrjeNuDyimHeKqeiOM6fa5cznsFR8Vh5Yeo4M2UK0a9NVI6MUpSoxuFUD5T+1zRqLG2Yi4mXMrjnDCdC2ejtqq+06aVf6rm3Pk9sbuQyzwAynGZFZ43OAAMlGGcAAa+FSMPKnCopVFdI11FJxag7PqcltrZY0CIMKowB/11rJWO52esF/dwwtIYYnRIxI5cg7gZ9T+82PZWC9mk3oo4Qhklk3F387oABJJxrpiu3hVjKmqmitc4ephp9u6Kd3f8kt2FGNpvEfQlRbgeG9D3WA8zlSfVXUdoWSzQyRP6Mkbxtjnh1KnHsNco2NsW/F7bTC3QiGYCV45kI4cg3ZO62G9E568q6/XDcblGWIUoO6tt1/bHUYWM40kqmqy8im2kN/LJaJPAsaWsqtNLxUcTFYpIg8SDVVO+XIbB1A1wan9k2TpNdswwJZ1ePUHKi3t4yfLvRsNfCpOlUzlclNkVLYudoRzAfRrazRMcjO+8tuyjHPkja+VR23tiSym9KKDxrOGKLvAZdHuWYHJ00kTU+PlVmpXik0LnPT2duhdtJFaxLIJ7x/nTPGzSC4S4+bll9Lhxho1ZD4DAIyRhXsk5BnOzo1QTpIbAyQsr/QyxyyLn6JGLPGQNMiDOhYV0ilZ9oz3nZULa2aMQRPHFGY4Xdo4gqxxmaTKooUAHdVWXPU5PWsPaKGJ7Z0nYojlE3lzvKzOojIwDgiQoc8qkJX3p5m8HEa+qNR/jd6w39gk0TRSjeRxusOWnkRyIOCD0IqVol+950WEhagu/7kJsuW5hult7mRJ1eKR4ZQgjlHDaMOsijunIdTkeFffbQOYYRGVD/PLbhlgSobiDBYAgkZ6Vs7J7NpA5k4k80hXcDzyGRlTIJVdAACQCepwK3r2wWUIHz3JElXBx3ozvLnxGele3zN/I3BxKntrYMpieS6lV5JZLSAGJTEqRi6jPdOS28WcnOdMCsNxZRRNPbLE7x/OoDDbRlVR2NvxGVt84Efc3215oPGrpeWSyqFfOA6OMHHejdXX+0orQv+zUUpZt6RHZ0k343KurRoYwUONO4SpHXNEzCdHdfupUoLBnhRTbJKkV1dhrPirkLvADhk4D8IsRj/AGmmNK071PnGBHBLcRw2UPAaSZInhLcbMjbxH0gMajeHLg+etwPYuEKAj3EZDs6OkzCRTIFEgDnJw5UMc511r277GQOqKDLGqxCFhHIycSIEncl6uMlj495tdayjJJ3NE8POUWjHcbV4Nnx5sErCrvgghnKjQEaEFzgEaa1U9j2zJEC+sjkySnqXfU+7QeypntjYyyW0ZiUMkTrJNGNGdYxoF6HGp3euBUfbXKyIrocqwyD/ANda7LhsEot3zOH43Uk4wSWTzv8AY1NszGOMTL6cEkcyeuNwfyzX6GRsgEciMj1Gvz1twf6NN/Vt+Vd42C2bWAnmYYyfwLULjcc4P4m3gkm6Ul3m/SlK54vRSlfMjYBPgM+6gOAW8/EluZf6W7ncerfIHwWsmz03to24+xHNJ7SAg/OtHs5/qsZPM7zH+J2P61IbD/8AEx/6R/8A3Urt665cM0uhymEfPxFvvl9zqXZ4fRN/WHP4VqUqL7PH6I/1jfktSlfO8V/mkXy3+L+opSlRz0UpSgFfMkgUFmICgZYnQAdSTXkkoUFmIAAySdAAOpNQm2XZ4mLZUMRHAp0bekIUSOPtKCWC/V3cnvejlCPM0ursZxi2Q9jtVDGGbeUuWkO8kgH0jF8bxXBxvcxppmtqPaMTaLJGT4B1J92a30AAAGgAwPUOVeSxBhhgG+8AR8au5YaDeRIp8YlBKLjoYhry1pWI7GgznhRg9SFCn3rin8lJ0aVfVLKfgzEfCtbwvRkqPGof7QZlpWE7Ob6s0g+8I2/wA/GvPmsw/nI29cTD4iT9KxeFl1RIjxbDvW68DPStcicfUib1SMp9xTHx9tfPziQelA/8LRN/jB+FYf09Tob48Qw8tJmFev3m/vGqDYQiOS5iHox3LhB4K2GAHlqavkLEjJBUlm0OMjvHQ4JHuNUOwk35LmTo91KV+6pCj+7XT8Mv2j+Bx/F3F4VfFWMfaJ8WsvmuB/EQP1r9CWUG5GifZRV/CAP0rg4tOPc2lvzEt1Hvj9yM8R/gtd+qPxqd5xj3GHBYWoOXVilKVQl2KxXXoN90/kay14RQH527Of6pD9z9TW5YS7m0bcnlJHLFnzwHUe3Fa2xoDHG0J5wyyxN60kYV97TtWdAYzuyIwkhPg6aj2Hl7a7ycO1o2W6OLpVVh8a5S0UnfxudV7OSftF81b3jH+GpqqD2L7WxTSqueHMQUlhbR1bQ6A+kuRoR0bpV+r55j6Tp1nda/wdRld2+PnmKUpUECviSUKCzEAAZJOgAHU167gAkkAAZJJwABzJPQVoxqZWDsCEBzEhGMkcpHHPPVVPLmdcbvjaSuzZCDm7I9RDKQ7ghAcxoRrkcnkHj1C/V5nvejp7VbemjT7AaVvWcxp8DL+Gqht7aC3U6kL3o5BA6EsXRROAGEqru2U0jruDeOWVlwyEVObEMrKzzkGQuyEg5G7EzKoyAASDv5IABOTipeDpudVTe2xtxElTpOK3JKlV3tFapcXEdvP/q6wy3M6liituMiIHII7g3nY681HhWna7MEsKRpdb1nG85aWG476ooUwxtKDk7gZydeUaZq6uVSirFur0qfA1HdmLl5LS2kkOXeKNnJGCSVB3iPE8/bVA2Wtukdu1tLm6kWYXiLOznc4FwzGSPeITddYyNBrRysFC9zp9Kquyu1EnACm2fiCG2Num+p4qznho7MAeF3lYsDnA115Vml7WyBF3bV3kAma5jEi5jW3kEcm4cfStvHuqAMjwOlOZDkZZKZqFj7RE3PC4LcHitAs+8MGZELsnDxkLgMu9n0lIx1rS7R9toraY28iSaxK5kVd5FDkr3gO8BgHXWtlOLqO0TFxaPdrbR4FrJMeaRs4+8fRH4iB7aqOx7XhwRoeYXLfebvN8Sa2u0+2I7owQQOsiMeNOVII3Iz3VPhl+h17or5uJwis7clBZvUNavuH03GLm9yHxip7lCO38Invk12fxtqvKdVtIN0f1tx/wDWrD211+qb8lGxTBs5ZJBiW5Y3MvlxMbg9kYXToSauVc3j63a15S208i9wtHsaMYdEKUpUIkilKUBw7tFZ8Dat5FjAkZbmPzEy98/8RSK16uHywbGIEN+gzwTwrnA1MEh9L+B9f4j4VTg2RkajpXacOrKrQj1WTOO4tQdOu5bSz9TzYcW/tIH+itiwPUNI4A+AJrr1jdcSMN15MPBhzHv+GK5X2Lj3pruX/aRxD/dplvi9XXZd/wAJ9fQbR/I9G/Q+Xqrn+L0+2m7arT0L7DUuzw0Jd2fjn8iz18u4AJJAAGSToABzJPQUdwASSAAMkk4AA5knoK0QDMQzAiMEGNToWI1DuOg6qp9Z1wF5VtJXZLhBzdkADMQzDEYOUU6FiOTuOg6qp8idcBYPbe2lmLWqJOxwslxuKN9YklTP0ZdXlSQArmPOVY4ye6ZbtBs1ri3eJHCFsb2QSrqCC0bFSGCuAVJXUBjUBsXZKGSaKaL5s/E4lrFESqxqqIry20ygLl31ZVA+rvJqd7VzKXtPbYnqPKuVGnsK3cxmaYtJDApe3V3DoZxI5AiKvvcNN2FVWZd5W6KVIqwWsG4ipnO6oBPiQNT7Tk+2s+2Gzwoskln33JxkrDhsnAxniGL3mvmrvh8f/m5vd/T9ZWY6XtKPQgtusYZ47nhPLHwpLedY0MjhZGR0bhjVl3kZT/WDzqtFZVBWSyuPm8t1LNJDBEpJjEVuIY5FDBQpOSyg+lGVOda6FSp7jchqdtjFYXG+iPuNHvAHccbrr5MoJwR4VBbF2QI9nAcFUmNs6v3AshJDaMcZJJxzqxUr2xjexS9qWco3TuT8P5rZR3HBDcUokkxlRN3vbw3k3guu6TUZLZlbcKLS7jdXujZNGJOPFLJIHiV33iDGyOu8zEjKMCciuj0rFxM1UKXs7ZO5e4eCdpfnMk5mLzC1COGcMoD8Mybz8Pd3c8zWh2pf/vXT/wAmAfWsrZ/PFXu8uN0YHpH0fLxPsqg9pUxfwedtIvudT+tWHD0o1kacRF1KE5bJGvDZojFkRVLekQAM48cVrbXTeEYZHki4qG5WPHEMSnLKgJGScYrfrXnuSGWKNGlmkOIYk9Jj4/uqOrHQYNdHO3K7uyOdoSm6sXFczvkjsHZrtzZ3vdt5QJANYXHDlXHMcM8wPFcjzqw1SOwvydi1b51dFZbwjAI/ZwqRqkQ8cEgudTk+Jzd64Wuqam1Sd13neQcnFcyzFKUrQZilKUBjngV1ZHAZWBV1IyCCMEEdQRpXG9vdhLmwY/N43ubTOYwneuIR9gpzkUdCNfGu0VX+1/axbKNQqGW4lJW1hU952HMk/VReZbpUvC4mpQleHjfQ0V8PCvHkmrlC7MbHa22atzMDFxJZZJxL9GU35CqE72MAqq6HxB8awt22sg2784QnONA7Lr+8Fx8alI+zDXDifabi5m5qmotYv3YouR+82ScVr9vY1WzSNQFD3NugAAA/aKeQ0+rVcuPUa2KjRgnJylbmvZZvbJt28PuToYSVOm23ZJaE3ZXfeWOZsxrjcB5bwOgkPVRpu50B55wuJ26mKIzBWcqpIRcb7EDO6u8QMnlqRVJ2rdEYij/aSZ3fBV+s7eQ/OpfZN+0CLGSzooABOrjHn9YeXPw8KYzCOrJyp6rVenf1PFT7CmpPR6Le3X4dPHZEDJ2nEcxuYZpI45GC3EN2rrHHKAB6RyI8jAYISU0Yoy53b9bSsyKXUoxHeXeDbp8N5dD6/wAuVaQsoZnWdfTHdLoSpZR/Nyj666+i406YrfkkCqWbkAS3qAyfhVPU15bWZnHNXTyIaV9+4kPRAsQ9eN9/70Y/grJWvs8HhhmGGfMjjwaQlyPZvY9lbFdVSp9nBQ6I5+tPnm5ClKVtNQpSlAKxXNyEHiT6I6k/5edYp78DRO83I/ZHrPX1D4VpczknJPM/oPAeVZJbs3UqMqry06+n76HpJJJbUnn4eoeVVLtfpeWh8VuF9yoatyIWIVRlmOFA5n/rx6Vj7WfJvPcfNOA6I6PJ84lOu4siAdxfrYwQBpknJxrjfQrRpVYymyZXpqVGVCHS37+95S4llnmFtaJxJyMnOkcS/blb6o8uZ9oz1jsX2FisELZ4ty4+nnYd5v3UH1EH2R4DOdMb3ZjsrBYQ8KBTrrK7aySN1Z26n4DpUxWjG8QliHyxyiasHgYYaOWb3YpSlVhPFKUoBSlKAwX16kMTyyHdSNGdz4KoJJ9wrm/ZuN7h32jcD6WcfQKdeDb84418yO8x6k+upr5VJi1tDaKdbu5jifGhESniSEexAP4qzKABgaAcvACqTjmJdKhGjHWev/lbeL+hNwdNSk5PY09rbZito+JO4Vc4XmWYnkqqNWPkKhngur+a03bGeO3S7inlkn4ceUj3jjglt7ByKkuwOzBeTPtOYby7zRbNU6hI0JVpQOjuwOvMBfA10Kt+A4XTwnLUmr1Fn3J9Lbtb3yvtu8K+Jc7xWhSr/sdwXeWEM4f0lJy6gcgnig8Ofr6RgbPKujkVF7T7Pxykt6D/AG15n7w5N7dfOr2nVSVmRJSne+vd8OnoU5GIO8pKt4g4PqPiPI187V28/DETgNxXWPI7rbpOX05HugjOmM5qRvNgzR/V4i/aQZPtTn7s1XJTv3iL/RRs5Hgz90ZHjjWva0ITSdk3dWZtw0KdSbvlZNvbb1tmWBdooeeV9YIHvGnxrIt0h5Ov4hUdXhFSsiteCe0vl+SU46/aX8Q/zrG19GPrA+rvH4ZqP3R4CvaWQ/opf9fL8m0+0fsqT5t3R+p+Fa0kjN6R08F0Ht6n315WS2t3k/Zoz+aju+1j3R76XtobFhqVP33f4+m/zMYFZrOzeVt2MZI9In0V+8f051NWPZQnBmb+BMgeovz92PXVjgtlRQqKFUcgBgD2VonWS0zN3NKWUcl8/Dp4+Ro7J2MsI0O859NiME+QHRfL86kQK9pUOTcndmUYqKshSlK8MhSlKAUpSgFaF9t+2gcJNcQxORvKskqIxGSMgMQSMg6+Vb9Un5S+yQuI0uo4klntssI2UMJov5yIgg5OMldNDy51nBJuz/XsDR7UX8dxtWxEUiSLHDcyncZWGWEcYJIJ8TXz2wvDFYXLjQiFwp8Cw3Qfewr57O2NmUS5tIYk4iaMiKrYPNTjkQRgjxFSG1Nmx3ELwyjKOMMASDoQRqNRqBXGY7G062MpzlFqMLJp65Sbf1ZbUqTjSaT1LN2c2aLezghAwI4UT2qoBJ8ycn21JVxuLYks94LXZ95fqIyDeym5keGJekaqT3pT4Z0xr1x2KNcADJOBjJ5nzPnXY8yqQVRX9rOzVn8fHYqnHldj6pSleHgNadxsqJyS8aMTjJKgtpy1xmtylE7HjV1ZkJL2ThPLfX7rkj3NmsB7HD+lf2qn6AVYqVtVaa3MezW3ybK5/wBjh/St+Fa+4+yCfWeRvaq/kufjVgpTtp9foOzXf5v1Iy37OwJyjDHxfLn+1nHsqRRMDA5dK+qVg5N6s9jCMdEKUpWJkKUpQClKUApSlAKUpQClKjtv7eis7d55zhEHIaszHRUQdWJ0A/Ia16k27IFH2nZfybf6aWd6+V+zDdHmvkkuMjwYHkK+L+9mupzY2JxJgG7n5rbIfzmYZ3V6c9MZGrtlLraETG/mWztWwRbpub+AQymadxo+RnCj41i2L2ee3Rm2ZtCQZcu6yGK4hdzjO+AoIJx6Wc1T1v7dLEqvUldrJ5Nw5tm3bPvtdPJve82HbKnyJetjpXZ/YENnAsEC4RdSTqzMfSd2+sx6n9ABUjVX7I9sTcs9vcoIbyIBpEBykiHQSwk6lCenNToatFXMm3ne9879e8hWtkKUpWIFKUoBSlKAUpSgFKUoBSlKAUpSgFKUoBSlKAUpSgFc+7ZPxtrWlu37OCB7zd6NJviKMkeK94j110GqB8oCfNr21vz+x3WtLpuiLIwaJz4LxAQT0yPGtdZTlRqKn7zjK3l9eneZ02lNX0uUftTetJdOGPdjYpGOgxjJA8ScnPhgdK09mXzQzLIh1BAYfaUkZU+OR7jg1be0XZIzSGWEqGbG+rZAJAADBgDg4AGMYOBy1zr7E7FusiyTlcKQyopLZI1G8SAAAdcDOcc+h3YfjPDY8MVOTWULOFs27Z+b38WaJ4PEvE8y63v3Eh2n+hms7tNHhuo0Y9WinPDkTzzkHyrp1cn7V7SjM8EDMBHE63l83MJDAd4Bv3pH3VUcyceIrbe7vdo/SPNJZWzaxQwkLcMvRppsEoSPqryB8daqcBUWH4fCeIlZXdr622SWut3433J9aDqVmoeJ02lcx/7Ibvehu76JxqGFw7g/eR8qw8qluzXa2aO4Wy2iVZ3z80uVG6k26MlHXkkoGuBoenTMrDY3D4p8tKWfRqz8NU/O5qqUZ01eSLxSlKlGkUpSgFKUoBSlKAUpSgFKUoBSlKAUpSgFKUoBWC9skmjaKVQ6OpV1YZBB5g1npTQHPX7E3tod2wmimt/qQ3RcPGPsxzqCSvQBhoB1rz+RNrzd3/Q7VTozhnuJB5om6Fz96uh0rTPDYec+0lTi5dbfVaPxRsVWaVkzlfaTstFbfMrNSzm5uzNeyyHeknNsjSBZD9nJGF5DHrJ+u2e2XhREjJVpN4lhzCru53T0JLDXoAeuCLB8pti/Ahu4lLPZzCZlHpNCQVmA89w5/hNQO3dmrfQRy27KxALRHPddWxlc9DoOfIrg41xFxbprG4arif8AErp305s7X7vd8F0RshzOjONP3v38lHhuXRt9HdW+0GOfbn0vUcirXt24Nzshp/RliHHRhpuy27HvL4Z3W9jVBw9mblm3eCy+JYqEHmWBOR6s1O7asv8AR4dlwHemuSEY9Vj3t6eZh0X0gPXgZxVjxirha9fDrDNOopp3jZ2gtbtbfa5FwMasIz7RNRtv1OqbPuuLFHJ9tFf8QB/WtiviKIKoUaAAADyGgr7ozIUpSvAKUpQClKUApSlAKUpQClKUApSlAKUpQClKUApSlAK512m7HmyWS62fMYFzvS27IJbdieZRd4GInrunHkKUrOMVN8kldPVNXQu1mil7A7b3t9OLdWggJO7xFhaQjzCtLj311rsv2Nist5wzzTyY488p3pHx0H2UHRR4DnilK34jC0cJLloQUU1nZffUdpKfvO5P0pSooFKUoBSlKAUpSgFKUoBSlKAUpSgFKUoBSlKA/9k="/>
          <p:cNvSpPr>
            <a:spLocks noChangeAspect="1" noChangeArrowheads="1"/>
          </p:cNvSpPr>
          <p:nvPr/>
        </p:nvSpPr>
        <p:spPr bwMode="auto">
          <a:xfrm>
            <a:off x="63500" y="-1133475"/>
            <a:ext cx="1952625" cy="2333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hQSEBUTERQUFRQWFBgVEBcWFhYVFBgYFRkWGRgYFhUZGyYeGBojGRcXHy8gIycpLC0sFiAxOzAqNyYrLCkBCQoKDgwOGg8PGjUlHyUqLSwqKSopKTItNS0sNCwsLCwvLzUvLCosLDQ0NCw1KjUsLCwuLywuMiwpNSwqLCwsLP/AABEIAPUAzQMBIgACEQEDEQH/xAAcAAEAAgMBAQEAAAAAAAAAAAAABQYDBAcBAgj/xABMEAACAQMBBQQFCQMIBwkAAAABAgMABBEhBRITMUEGIlFhMnGBkaEHFCNCUnKSscEzYoIVQ1NzorLC0SQ0Y4OT4fAWJTVUdLPS4/H/xAAbAQEAAgMBAQAAAAAAAAAAAAAABAUCAwYBB//EADQRAAIBAgQDBQgBBQEBAAAAAAABAgMRBCExQQUSURNhgZHRIjJxobHB4fDxFBUzQlJyI//aAAwDAQACEQMRAD8A7jSlKAUpSgFKUoBSlKAUpSgFKUoBSlKAUpSgFKUoBSlKAUpSgFKUoBSlKAUpSgFKUoBSlKAUpSgFVPbHyo2FuxTjcaQc0t1Mze0r3QfImqP2/wC1j3l5LYpIY7eHuTqrbsk7/WB+twl5YHM+OmIW3tljXdRQo8FGP/2r3CcK7WKnUdr7Ip8bxSOHlyRV38i8yfLKh/Z2N2w/f4UfwLmvhPljP1rC4HjuvE3u1Gap1Ksv7Rh+/wAyr/vdb/lfP1L5b/LNZ/z0V3AOpkgJUe2Mt+VWPY/bOyusC3uYZCfqhgH/AANhvhXIK1brZcUn7SNWPjjDfiGtaKnBab9yTRIp8cf+8PJn6DpXBtnbRvLXHzS7kCjlFN9PFjwG93kH3TVt2Z8sZQY2hbNHjnNBmWH1lfTQfiqqr8Lr0s0rruLWhxChWyjKz6M6FFtSJpnhWRDLGFaRARvqG9EkdM/qPGtqvzvaXlw0x2lG25dyStMuTlTG2AsDjqm4FHlpXbOyHayPaFuJY+66ndniPpxuOanxHUHqPaBrxWBnh0pPR/U20MVTrOUYvNOxOUpSoBKFKUoBSlKAUpSgFKUoBSlKAUpXhNAe14TWptDayQrlzqfRUasxHgP15CqntHbck2hO4n2VOp+83M+oYHrrbCk5Z7GDlnaObNntZZbNusrcRpNIp3cxj6ZCOnFUgpjwJ9lc5veys8RJtJOJH0iuCDJjymUAZ9Yx51M3Q4EwkGkcmElHQN9R/wBD66n7fZcr8l3R4v3fcvpfAVNoYmWHTXNa3V5HmLw1JqLqZprLLfddcvDKz3OZTbaER3blJIGAJw65VsfYcaNW7Y7EurhQ5cWsZ1RdwSTEHqwJ3Uz4c66YeyyuMStvDqu4u77m3s1trsGLqGPmXf8AQgVvq8dTjaOvVL1sVFPAYenNyUG+6TVvv8zmzdinx3bybPmkTD8OB+da0vZu9T0JYJh4OrROfUVJX311P+Qofst+N/8A5VD7TsAs6pGzAcJmbUNrvKE9IE8g/u8q00uMSbspPxRMWEo1nydkvC34OaT7SaH/AFqGWH94jfi/4iZFbkMyuN5GDA8iCCPeKu72rfusDzHo5/MH4Vziw4bT3E8arHGz7kSrhVIj0L4GnebJq9wWOeIdvmip4nwuGGhzq6fR5+T/ACyTr4tL6WzuBd2urgbs8WcLPGPqnwcc1b8+VY3voxzkQet1H61hbbcA5zR/jU/kasKkYVIuMtCmw8q1KanTTv8AA7r2f2/Fe26TwNvIw66MrDmjjowOhH6YNSNfnrYHbxNn3XFgkEkUpAu4Fyd7/ax6YEg6/aHvH6BtrhZEV0OVZQynBGQwyNDqNDyNcZjMK8PO2qejO3w9btoKVrdzMlKUqEbxSlKAUpSgFKUoBSlad3teKKSKKSRVkmLLCpOrlRvNj1D8x4ivUm9AblRO2duCEbq4aQjRegH2m8BnpzPvIy7Z2oIUzzc6Rr4nxPkOZ/51S5JCzFmOWY5Y+J/Twx0rdSpc3tPQwd5PlXi/3cSyFmLOSzHmT+Q8B5CstnYvKe5oBozHkPID6x8vjWXZuzDKcnIjB1PIsRzCnoPE+weVkjjCgBQABoANAB5CscTi1T9mOv0NMp/6wyXX09f5NSz2THH03m6s2CfZ9keQrdpSqec5Td5O5glYUpSsQKrdy29czN9nciH8K75+MpHs99kxVUsZN5N/+kZ5B6pHZl/skVvorV+H75Flw6F6t+iM7KCCDyIwfbUBF2AsF5Wye0u35sasFKkxqTh7ra+DL2VOMveVyAPY61U5S2gI8DGhPsJHwPvFZYdmwj0YYh6o0BHr00qarXuLbOq4Dfn5H/PpUyli5P2ZvxK2vguX2qXl6enlY29ibY4HcI+i8hqnq8V8unTwq5xyBgCCCCMgjUEHqDXOVb2HqOoPnUx2f2vwmEbn6Nj3SfqMT/dJ9x9em2rT5vaWpU+5mtPp+Pp8C4UrwGvahm0UpSgFKUoBSlKA1NrbVjtoHnmYLHGpZyfAdAOpJwAOpIFcC25tmaeb+U5ARJHJHLbR50ihibeCethlm8z05VYu3XaX+ULngxnNnbP3iPRnnX8405eBOTqMYipIwwKnkQQfUdDXT8NwPLB1JrNr5HP8R4jyVFTp7NN+nqXq72n84fjD0WA4Xkh1X2nOT6/KvbKzMr7o0HNz4DyPieQ9p6VWOw94Ws1RvSgZoH/3Z7v9grV2vd602fPKv7VIJZSf30jZlHqGAPZ51S4uf9OnFa6IuJSXKox33/epI2l9CzNFFJGzRYWREdS0fgGUHK+2toH/AJ1SrLZ9ja3VlArCO7VNSsT71wskb74llC7pJdeJliSCnnUl2Qt5EkvlmlMzi7GXKKmQba1IG6ugCghfZVBJbmNktCbu9oxRY4sscefR33VM4543iM1mWUE4BBIAJAIzhs4OPA4OD5GqV2zubNNoW5v41ki+azhQ0LTgPxbfXcVGIO7va46461C7Gvrm1G/FEnDjsreSZZi6yLB85veFGgHKQQsPS0HDxjXT1QurnvLkdSpVRv8AtZPBcOJo4eCVuTBGrN86PzWNpOI4yV3JAjYwMjeTnk1jHaa74KAizMs8qrbTK7fNChjaV2Pe3yUCMmhG8WTlqB5yMcrLLtm4KW8rDRghCfeYbq/2iKh4ogqhRyUBR6gMCvJNrG4s4GYBWklCyqDlQ0DOZAp6rxIdD1BFa21tpC3geVgWCDRRzYkhVUeZYge2pFNWj4lzw2PLGU3+2NylQuydszNMYLqAQycPix7sglRlDBWG8AMMpZcj97NbG39rNbxKyR8V2ljiRN8R5aRt0d4gga1nYs+dW5iSpVch7WOCyT25imV4BucVZFZLiUQh1dR9VicrjoPHSxb4xnIx49NOdLHsZqWhr3UP1hzHPzH+Y/5Vg5jxB9xFb5YYzkY8elaMi7rY6HVf1A9v5+VT8NVuuR+BVYyjyy51o9fj18fr8S19mdp76cNj30HP7S9D5kcj7D1rc232ggs4xJdSrEhcIGbOCzZwNAegJ9hqn2N7wZFk6L6Xmp9L4a+tRVc+UXavzraQhGsVmne6q08o18jupj1EmpNLCdvWUVo9SmrVlh6cpS20+3odfgnV1DowZWAKspBUg8iCNCKyVx/5N9utZ3i2bE/NrjeNuDyimHeKqeiOM6fa5cznsFR8Vh5Yeo4M2UK0a9NVI6MUpSoxuFUD5T+1zRqLG2Yi4mXMrjnDCdC2ejtqq+06aVf6rm3Pk9sbuQyzwAynGZFZ43OAAMlGGcAAa+FSMPKnCopVFdI11FJxag7PqcltrZY0CIMKowB/11rJWO52esF/dwwtIYYnRIxI5cg7gZ9T+82PZWC9mk3oo4Qhklk3F387oABJJxrpiu3hVjKmqmitc4ephp9u6Kd3f8kt2FGNpvEfQlRbgeG9D3WA8zlSfVXUdoWSzQyRP6Mkbxtjnh1KnHsNco2NsW/F7bTC3QiGYCV45kI4cg3ZO62G9E568q6/XDcblGWIUoO6tt1/bHUYWM40kqmqy8im2kN/LJaJPAsaWsqtNLxUcTFYpIg8SDVVO+XIbB1A1wan9k2TpNdswwJZ1ePUHKi3t4yfLvRsNfCpOlUzlclNkVLYudoRzAfRrazRMcjO+8tuyjHPkja+VR23tiSym9KKDxrOGKLvAZdHuWYHJ00kTU+PlVmpXik0LnPT2duhdtJFaxLIJ7x/nTPGzSC4S4+bll9Lhxho1ZD4DAIyRhXsk5BnOzo1QTpIbAyQsr/QyxyyLn6JGLPGQNMiDOhYV0ilZ9oz3nZULa2aMQRPHFGY4Xdo4gqxxmaTKooUAHdVWXPU5PWsPaKGJ7Z0nYojlE3lzvKzOojIwDgiQoc8qkJX3p5m8HEa+qNR/jd6w39gk0TRSjeRxusOWnkRyIOCD0IqVol+950WEhagu/7kJsuW5hult7mRJ1eKR4ZQgjlHDaMOsijunIdTkeFffbQOYYRGVD/PLbhlgSobiDBYAgkZ6Vs7J7NpA5k4k80hXcDzyGRlTIJVdAACQCepwK3r2wWUIHz3JElXBx3ozvLnxGele3zN/I3BxKntrYMpieS6lV5JZLSAGJTEqRi6jPdOS28WcnOdMCsNxZRRNPbLE7x/OoDDbRlVR2NvxGVt84Efc3215oPGrpeWSyqFfOA6OMHHejdXX+0orQv+zUUpZt6RHZ0k343KurRoYwUONO4SpHXNEzCdHdfupUoLBnhRTbJKkV1dhrPirkLvADhk4D8IsRj/AGmmNK071PnGBHBLcRw2UPAaSZInhLcbMjbxH0gMajeHLg+etwPYuEKAj3EZDs6OkzCRTIFEgDnJw5UMc511r277GQOqKDLGqxCFhHIycSIEncl6uMlj495tdayjJJ3NE8POUWjHcbV4Nnx5sErCrvgghnKjQEaEFzgEaa1U9j2zJEC+sjkySnqXfU+7QeypntjYyyW0ZiUMkTrJNGNGdYxoF6HGp3euBUfbXKyIrocqwyD/ANda7LhsEot3zOH43Uk4wSWTzv8AY1NszGOMTL6cEkcyeuNwfyzX6GRsgEciMj1Gvz1twf6NN/Vt+Vd42C2bWAnmYYyfwLULjcc4P4m3gkm6Ul3m/SlK54vRSlfMjYBPgM+6gOAW8/EluZf6W7ncerfIHwWsmz03to24+xHNJ7SAg/OtHs5/qsZPM7zH+J2P61IbD/8AEx/6R/8A3Urt665cM0uhymEfPxFvvl9zqXZ4fRN/WHP4VqUqL7PH6I/1jfktSlfO8V/mkXy3+L+opSlRz0UpSgFfMkgUFmICgZYnQAdSTXkkoUFmIAAySdAAOpNQm2XZ4mLZUMRHAp0bekIUSOPtKCWC/V3cnvejlCPM0ursZxi2Q9jtVDGGbeUuWkO8kgH0jF8bxXBxvcxppmtqPaMTaLJGT4B1J92a30AAAGgAwPUOVeSxBhhgG+8AR8au5YaDeRIp8YlBKLjoYhry1pWI7GgznhRg9SFCn3rin8lJ0aVfVLKfgzEfCtbwvRkqPGof7QZlpWE7Ob6s0g+8I2/wA/GvPmsw/nI29cTD4iT9KxeFl1RIjxbDvW68DPStcicfUib1SMp9xTHx9tfPziQelA/8LRN/jB+FYf09Tob48Qw8tJmFev3m/vGqDYQiOS5iHox3LhB4K2GAHlqavkLEjJBUlm0OMjvHQ4JHuNUOwk35LmTo91KV+6pCj+7XT8Mv2j+Bx/F3F4VfFWMfaJ8WsvmuB/EQP1r9CWUG5GifZRV/CAP0rg4tOPc2lvzEt1Hvj9yM8R/gtd+qPxqd5xj3GHBYWoOXVilKVQl2KxXXoN90/kay14RQH527Of6pD9z9TW5YS7m0bcnlJHLFnzwHUe3Fa2xoDHG0J5wyyxN60kYV97TtWdAYzuyIwkhPg6aj2Hl7a7ycO1o2W6OLpVVh8a5S0UnfxudV7OSftF81b3jH+GpqqD2L7WxTSqueHMQUlhbR1bQ6A+kuRoR0bpV+r55j6Tp1nda/wdRld2+PnmKUpUECviSUKCzEAAZJOgAHU167gAkkAAZJJwABzJPQVoxqZWDsCEBzEhGMkcpHHPPVVPLmdcbvjaSuzZCDm7I9RDKQ7ghAcxoRrkcnkHj1C/V5nvejp7VbemjT7AaVvWcxp8DL+Gqht7aC3U6kL3o5BA6EsXRROAGEqru2U0jruDeOWVlwyEVObEMrKzzkGQuyEg5G7EzKoyAASDv5IABOTipeDpudVTe2xtxElTpOK3JKlV3tFapcXEdvP/q6wy3M6liituMiIHII7g3nY681HhWna7MEsKRpdb1nG85aWG476ooUwxtKDk7gZydeUaZq6uVSirFur0qfA1HdmLl5LS2kkOXeKNnJGCSVB3iPE8/bVA2Wtukdu1tLm6kWYXiLOznc4FwzGSPeITddYyNBrRysFC9zp9Kquyu1EnACm2fiCG2Num+p4qznho7MAeF3lYsDnA115Vml7WyBF3bV3kAma5jEi5jW3kEcm4cfStvHuqAMjwOlOZDkZZKZqFj7RE3PC4LcHitAs+8MGZELsnDxkLgMu9n0lIx1rS7R9toraY28iSaxK5kVd5FDkr3gO8BgHXWtlOLqO0TFxaPdrbR4FrJMeaRs4+8fRH4iB7aqOx7XhwRoeYXLfebvN8Sa2u0+2I7owQQOsiMeNOVII3Iz3VPhl+h17or5uJwis7clBZvUNavuH03GLm9yHxip7lCO38Invk12fxtqvKdVtIN0f1tx/wDWrD211+qb8lGxTBs5ZJBiW5Y3MvlxMbg9kYXToSauVc3j63a15S208i9wtHsaMYdEKUpUIkilKUBw7tFZ8Dat5FjAkZbmPzEy98/8RSK16uHywbGIEN+gzwTwrnA1MEh9L+B9f4j4VTg2RkajpXacOrKrQj1WTOO4tQdOu5bSz9TzYcW/tIH+itiwPUNI4A+AJrr1jdcSMN15MPBhzHv+GK5X2Lj3pruX/aRxD/dplvi9XXZd/wAJ9fQbR/I9G/Q+Xqrn+L0+2m7arT0L7DUuzw0Jd2fjn8iz18u4AJJAAGSToABzJPQUdwASSAAMkk4AA5knoK0QDMQzAiMEGNToWI1DuOg6qp9Z1wF5VtJXZLhBzdkADMQzDEYOUU6FiOTuOg6qp8idcBYPbe2lmLWqJOxwslxuKN9YklTP0ZdXlSQArmPOVY4ye6ZbtBs1ri3eJHCFsb2QSrqCC0bFSGCuAVJXUBjUBsXZKGSaKaL5s/E4lrFESqxqqIry20ygLl31ZVA+rvJqd7VzKXtPbYnqPKuVGnsK3cxmaYtJDApe3V3DoZxI5AiKvvcNN2FVWZd5W6KVIqwWsG4ipnO6oBPiQNT7Tk+2s+2Gzwoskln33JxkrDhsnAxniGL3mvmrvh8f/m5vd/T9ZWY6XtKPQgtusYZ47nhPLHwpLedY0MjhZGR0bhjVl3kZT/WDzqtFZVBWSyuPm8t1LNJDBEpJjEVuIY5FDBQpOSyg+lGVOda6FSp7jchqdtjFYXG+iPuNHvAHccbrr5MoJwR4VBbF2QI9nAcFUmNs6v3AshJDaMcZJJxzqxUr2xjexS9qWco3TuT8P5rZR3HBDcUokkxlRN3vbw3k3guu6TUZLZlbcKLS7jdXujZNGJOPFLJIHiV33iDGyOu8zEjKMCciuj0rFxM1UKXs7ZO5e4eCdpfnMk5mLzC1COGcMoD8Mybz8Pd3c8zWh2pf/vXT/wAmAfWsrZ/PFXu8uN0YHpH0fLxPsqg9pUxfwedtIvudT+tWHD0o1kacRF1KE5bJGvDZojFkRVLekQAM48cVrbXTeEYZHki4qG5WPHEMSnLKgJGScYrfrXnuSGWKNGlmkOIYk9Jj4/uqOrHQYNdHO3K7uyOdoSm6sXFczvkjsHZrtzZ3vdt5QJANYXHDlXHMcM8wPFcjzqw1SOwvydi1b51dFZbwjAI/ZwqRqkQ8cEgudTk+Jzd64Wuqam1Sd13neQcnFcyzFKUrQZilKUBjngV1ZHAZWBV1IyCCMEEdQRpXG9vdhLmwY/N43ubTOYwneuIR9gpzkUdCNfGu0VX+1/axbKNQqGW4lJW1hU952HMk/VReZbpUvC4mpQleHjfQ0V8PCvHkmrlC7MbHa22atzMDFxJZZJxL9GU35CqE72MAqq6HxB8awt22sg2784QnONA7Lr+8Fx8alI+zDXDifabi5m5qmotYv3YouR+82ScVr9vY1WzSNQFD3NugAAA/aKeQ0+rVcuPUa2KjRgnJylbmvZZvbJt28PuToYSVOm23ZJaE3ZXfeWOZsxrjcB5bwOgkPVRpu50B55wuJ26mKIzBWcqpIRcb7EDO6u8QMnlqRVJ2rdEYij/aSZ3fBV+s7eQ/OpfZN+0CLGSzooABOrjHn9YeXPw8KYzCOrJyp6rVenf1PFT7CmpPR6Le3X4dPHZEDJ2nEcxuYZpI45GC3EN2rrHHKAB6RyI8jAYISU0Yoy53b9bSsyKXUoxHeXeDbp8N5dD6/wAuVaQsoZnWdfTHdLoSpZR/Nyj666+i406YrfkkCqWbkAS3qAyfhVPU15bWZnHNXTyIaV9+4kPRAsQ9eN9/70Y/grJWvs8HhhmGGfMjjwaQlyPZvY9lbFdVSp9nBQ6I5+tPnm5ClKVtNQpSlAKxXNyEHiT6I6k/5edYp78DRO83I/ZHrPX1D4VpczknJPM/oPAeVZJbs3UqMqry06+n76HpJJJbUnn4eoeVVLtfpeWh8VuF9yoatyIWIVRlmOFA5n/rx6Vj7WfJvPcfNOA6I6PJ84lOu4siAdxfrYwQBpknJxrjfQrRpVYymyZXpqVGVCHS37+95S4llnmFtaJxJyMnOkcS/blb6o8uZ9oz1jsX2FisELZ4ty4+nnYd5v3UH1EH2R4DOdMb3ZjsrBYQ8KBTrrK7aySN1Z26n4DpUxWjG8QliHyxyiasHgYYaOWb3YpSlVhPFKUoBSlKAwX16kMTyyHdSNGdz4KoJJ9wrm/ZuN7h32jcD6WcfQKdeDb84418yO8x6k+upr5VJi1tDaKdbu5jifGhESniSEexAP4qzKABgaAcvACqTjmJdKhGjHWev/lbeL+hNwdNSk5PY09rbZito+JO4Vc4XmWYnkqqNWPkKhngur+a03bGeO3S7inlkn4ceUj3jjglt7ByKkuwOzBeTPtOYby7zRbNU6hI0JVpQOjuwOvMBfA10Kt+A4XTwnLUmr1Fn3J9Lbtb3yvtu8K+Jc7xWhSr/sdwXeWEM4f0lJy6gcgnig8Ofr6RgbPKujkVF7T7Pxykt6D/AG15n7w5N7dfOr2nVSVmRJSne+vd8OnoU5GIO8pKt4g4PqPiPI187V28/DETgNxXWPI7rbpOX05HugjOmM5qRvNgzR/V4i/aQZPtTn7s1XJTv3iL/RRs5Hgz90ZHjjWva0ITSdk3dWZtw0KdSbvlZNvbb1tmWBdooeeV9YIHvGnxrIt0h5Ov4hUdXhFSsiteCe0vl+SU46/aX8Q/zrG19GPrA+rvH4ZqP3R4CvaWQ/opf9fL8m0+0fsqT5t3R+p+Fa0kjN6R08F0Ht6n315WS2t3k/Zoz+aju+1j3R76XtobFhqVP33f4+m/zMYFZrOzeVt2MZI9In0V+8f051NWPZQnBmb+BMgeovz92PXVjgtlRQqKFUcgBgD2VonWS0zN3NKWUcl8/Dp4+Ro7J2MsI0O859NiME+QHRfL86kQK9pUOTcndmUYqKshSlK8MhSlKAUpSgFaF9t+2gcJNcQxORvKskqIxGSMgMQSMg6+Vb9Un5S+yQuI0uo4klntssI2UMJov5yIgg5OMldNDy51nBJuz/XsDR7UX8dxtWxEUiSLHDcyncZWGWEcYJIJ8TXz2wvDFYXLjQiFwp8Cw3Qfewr57O2NmUS5tIYk4iaMiKrYPNTjkQRgjxFSG1Nmx3ELwyjKOMMASDoQRqNRqBXGY7G062MpzlFqMLJp65Sbf1ZbUqTjSaT1LN2c2aLezghAwI4UT2qoBJ8ycn21JVxuLYks94LXZ95fqIyDeym5keGJekaqT3pT4Z0xr1x2KNcADJOBjJ5nzPnXY8yqQVRX9rOzVn8fHYqnHldj6pSleHgNadxsqJyS8aMTjJKgtpy1xmtylE7HjV1ZkJL2ThPLfX7rkj3NmsB7HD+lf2qn6AVYqVtVaa3MezW3ybK5/wBjh/St+Fa+4+yCfWeRvaq/kufjVgpTtp9foOzXf5v1Iy37OwJyjDHxfLn+1nHsqRRMDA5dK+qVg5N6s9jCMdEKUpWJkKUpQClKUApSlAKUpQClKjtv7eis7d55zhEHIaszHRUQdWJ0A/Ia16k27IFH2nZfybf6aWd6+V+zDdHmvkkuMjwYHkK+L+9mupzY2JxJgG7n5rbIfzmYZ3V6c9MZGrtlLraETG/mWztWwRbpub+AQymadxo+RnCj41i2L2ee3Rm2ZtCQZcu6yGK4hdzjO+AoIJx6Wc1T1v7dLEqvUldrJ5Nw5tm3bPvtdPJve82HbKnyJetjpXZ/YENnAsEC4RdSTqzMfSd2+sx6n9ABUjVX7I9sTcs9vcoIbyIBpEBykiHQSwk6lCenNToatFXMm3ne9879e8hWtkKUpWIFKUoBSlKAUpSgFKUoBSlKAUpSgFKUoBSlKAUpSgFc+7ZPxtrWlu37OCB7zd6NJviKMkeK94j110GqB8oCfNr21vz+x3WtLpuiLIwaJz4LxAQT0yPGtdZTlRqKn7zjK3l9eneZ02lNX0uUftTetJdOGPdjYpGOgxjJA8ScnPhgdK09mXzQzLIh1BAYfaUkZU+OR7jg1be0XZIzSGWEqGbG+rZAJAADBgDg4AGMYOBy1zr7E7FusiyTlcKQyopLZI1G8SAAAdcDOcc+h3YfjPDY8MVOTWULOFs27Z+b38WaJ4PEvE8y63v3Eh2n+hms7tNHhuo0Y9WinPDkTzzkHyrp1cn7V7SjM8EDMBHE63l83MJDAd4Bv3pH3VUcyceIrbe7vdo/SPNJZWzaxQwkLcMvRppsEoSPqryB8daqcBUWH4fCeIlZXdr622SWut3433J9aDqVmoeJ02lcx/7Ibvehu76JxqGFw7g/eR8qw8qluzXa2aO4Wy2iVZ3z80uVG6k26MlHXkkoGuBoenTMrDY3D4p8tKWfRqz8NU/O5qqUZ01eSLxSlKlGkUpSgFKUoBSlKAUpSgFKUoBSlKAUpSgFKUoBWC9skmjaKVQ6OpV1YZBB5g1npTQHPX7E3tod2wmimt/qQ3RcPGPsxzqCSvQBhoB1rz+RNrzd3/Q7VTozhnuJB5om6Fz96uh0rTPDYec+0lTi5dbfVaPxRsVWaVkzlfaTstFbfMrNSzm5uzNeyyHeknNsjSBZD9nJGF5DHrJ+u2e2XhREjJVpN4lhzCru53T0JLDXoAeuCLB8pti/Ahu4lLPZzCZlHpNCQVmA89w5/hNQO3dmrfQRy27KxALRHPddWxlc9DoOfIrg41xFxbprG4arif8AErp305s7X7vd8F0RshzOjONP3v38lHhuXRt9HdW+0GOfbn0vUcirXt24Nzshp/RliHHRhpuy27HvL4Z3W9jVBw9mblm3eCy+JYqEHmWBOR6s1O7asv8AR4dlwHemuSEY9Vj3t6eZh0X0gPXgZxVjxirha9fDrDNOopp3jZ2gtbtbfa5FwMasIz7RNRtv1OqbPuuLFHJ9tFf8QB/WtiviKIKoUaAAADyGgr7ozIUpSvAKUpQClKUApSlAKUpQClKUApSlAKUpQClKUApSlAK512m7HmyWS62fMYFzvS27IJbdieZRd4GInrunHkKUrOMVN8kldPVNXQu1mil7A7b3t9OLdWggJO7xFhaQjzCtLj311rsv2Nist5wzzTyY488p3pHx0H2UHRR4DnilK34jC0cJLloQUU1nZffUdpKfvO5P0pSooFKUoBSlKAUpSgFKUoBSlKAUpSgFKUoBSlKA/9k="/>
          <p:cNvSpPr>
            <a:spLocks noChangeAspect="1" noChangeArrowheads="1"/>
          </p:cNvSpPr>
          <p:nvPr/>
        </p:nvSpPr>
        <p:spPr bwMode="auto">
          <a:xfrm>
            <a:off x="63500" y="-1133475"/>
            <a:ext cx="1952625" cy="2333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jpeg;base64,/9j/4AAQSkZJRgABAQAAAQABAAD/2wCEAAkGBhQSEBUTERQUFRQWFBgVEBcWFhYVFBgYFRkWGRgYFhUZGyYeGBojGRcXHy8gIycpLC0sFiAxOzAqNyYrLCkBCQoKDgwOGg8PGjUlHyUqLSwqKSopKTItNS0sNCwsLCwvLzUvLCosLDQ0NCw1KjUsLCwuLywuMiwpNSwqLCwsLP/AABEIAPUAzQMBIgACEQEDEQH/xAAcAAEAAgMBAQEAAAAAAAAAAAAABQYDBAcBAgj/xABMEAACAQMBBQQFCQMIBwkAAAABAgMABBEhBRITMUEGIlFhMnGBkaEHFCNCUnKSscEzYoIVQ1NzorLC0SQ0Y4OT4fAWJTVUdLPS4/H/xAAbAQEAAgMBAQAAAAAAAAAAAAAABAUCAwYBB//EADQRAAIBAgQDBQgBBQEBAAAAAAABAgMRBCExQQUSURNhgZHRIjJxobHB4fDxFBUzQlJyI//aAAwDAQACEQMRAD8A7jSlKAUpSgFKUoBSlKAUpSgFKUoBSlKAUpSgFKUoBSlKAUpSgFKUoBSlKAUpSgFKUoBSlKAUpSgFVPbHyo2FuxTjcaQc0t1Mze0r3QfImqP2/wC1j3l5LYpIY7eHuTqrbsk7/WB+twl5YHM+OmIW3tljXdRQo8FGP/2r3CcK7WKnUdr7Ip8bxSOHlyRV38i8yfLKh/Z2N2w/f4UfwLmvhPljP1rC4HjuvE3u1Gap1Ksv7Rh+/wAyr/vdb/lfP1L5b/LNZ/z0V3AOpkgJUe2Mt+VWPY/bOyusC3uYZCfqhgH/AANhvhXIK1brZcUn7SNWPjjDfiGtaKnBab9yTRIp8cf+8PJn6DpXBtnbRvLXHzS7kCjlFN9PFjwG93kH3TVt2Z8sZQY2hbNHjnNBmWH1lfTQfiqqr8Lr0s0rruLWhxChWyjKz6M6FFtSJpnhWRDLGFaRARvqG9EkdM/qPGtqvzvaXlw0x2lG25dyStMuTlTG2AsDjqm4FHlpXbOyHayPaFuJY+66ndniPpxuOanxHUHqPaBrxWBnh0pPR/U20MVTrOUYvNOxOUpSoBKFKUoBSlKAUpSgFKUoBSlKAUpXhNAe14TWptDayQrlzqfRUasxHgP15CqntHbck2hO4n2VOp+83M+oYHrrbCk5Z7GDlnaObNntZZbNusrcRpNIp3cxj6ZCOnFUgpjwJ9lc5veys8RJtJOJH0iuCDJjymUAZ9Yx51M3Q4EwkGkcmElHQN9R/wBD66n7fZcr8l3R4v3fcvpfAVNoYmWHTXNa3V5HmLw1JqLqZprLLfddcvDKz3OZTbaER3blJIGAJw65VsfYcaNW7Y7EurhQ5cWsZ1RdwSTEHqwJ3Uz4c66YeyyuMStvDqu4u77m3s1trsGLqGPmXf8AQgVvq8dTjaOvVL1sVFPAYenNyUG+6TVvv8zmzdinx3bybPmkTD8OB+da0vZu9T0JYJh4OrROfUVJX311P+Qofst+N/8A5VD7TsAs6pGzAcJmbUNrvKE9IE8g/u8q00uMSbspPxRMWEo1nydkvC34OaT7SaH/AFqGWH94jfi/4iZFbkMyuN5GDA8iCCPeKu72rfusDzHo5/MH4Vziw4bT3E8arHGz7kSrhVIj0L4GnebJq9wWOeIdvmip4nwuGGhzq6fR5+T/ACyTr4tL6WzuBd2urgbs8WcLPGPqnwcc1b8+VY3voxzkQet1H61hbbcA5zR/jU/kasKkYVIuMtCmw8q1KanTTv8AA7r2f2/Fe26TwNvIw66MrDmjjowOhH6YNSNfnrYHbxNn3XFgkEkUpAu4Fyd7/ax6YEg6/aHvH6BtrhZEV0OVZQynBGQwyNDqNDyNcZjMK8PO2qejO3w9btoKVrdzMlKUqEbxSlKAUpSgFKUoBSlad3teKKSKKSRVkmLLCpOrlRvNj1D8x4ivUm9AblRO2duCEbq4aQjRegH2m8BnpzPvIy7Z2oIUzzc6Rr4nxPkOZ/51S5JCzFmOWY5Y+J/Twx0rdSpc3tPQwd5PlXi/3cSyFmLOSzHmT+Q8B5CstnYvKe5oBozHkPID6x8vjWXZuzDKcnIjB1PIsRzCnoPE+weVkjjCgBQABoANAB5CscTi1T9mOv0NMp/6wyXX09f5NSz2THH03m6s2CfZ9keQrdpSqec5Td5O5glYUpSsQKrdy29czN9nciH8K75+MpHs99kxVUsZN5N/+kZ5B6pHZl/skVvorV+H75Flw6F6t+iM7KCCDyIwfbUBF2AsF5Wye0u35sasFKkxqTh7ra+DL2VOMveVyAPY61U5S2gI8DGhPsJHwPvFZYdmwj0YYh6o0BHr00qarXuLbOq4Dfn5H/PpUyli5P2ZvxK2vguX2qXl6enlY29ibY4HcI+i8hqnq8V8unTwq5xyBgCCCCMgjUEHqDXOVb2HqOoPnUx2f2vwmEbn6Nj3SfqMT/dJ9x9em2rT5vaWpU+5mtPp+Pp8C4UrwGvahm0UpSgFKUoBSlKA1NrbVjtoHnmYLHGpZyfAdAOpJwAOpIFcC25tmaeb+U5ARJHJHLbR50ihibeCethlm8z05VYu3XaX+ULngxnNnbP3iPRnnX8405eBOTqMYipIwwKnkQQfUdDXT8NwPLB1JrNr5HP8R4jyVFTp7NN+nqXq72n84fjD0WA4Xkh1X2nOT6/KvbKzMr7o0HNz4DyPieQ9p6VWOw94Ws1RvSgZoH/3Z7v9grV2vd602fPKv7VIJZSf30jZlHqGAPZ51S4uf9OnFa6IuJSXKox33/epI2l9CzNFFJGzRYWREdS0fgGUHK+2toH/AJ1SrLZ9ja3VlArCO7VNSsT71wskb74llC7pJdeJliSCnnUl2Qt5EkvlmlMzi7GXKKmQba1IG6ugCghfZVBJbmNktCbu9oxRY4sscefR33VM4543iM1mWUE4BBIAJAIzhs4OPA4OD5GqV2zubNNoW5v41ki+azhQ0LTgPxbfXcVGIO7va46461C7Gvrm1G/FEnDjsreSZZi6yLB85veFGgHKQQsPS0HDxjXT1QurnvLkdSpVRv8AtZPBcOJo4eCVuTBGrN86PzWNpOI4yV3JAjYwMjeTnk1jHaa74KAizMs8qrbTK7fNChjaV2Pe3yUCMmhG8WTlqB5yMcrLLtm4KW8rDRghCfeYbq/2iKh4ogqhRyUBR6gMCvJNrG4s4GYBWklCyqDlQ0DOZAp6rxIdD1BFa21tpC3geVgWCDRRzYkhVUeZYge2pFNWj4lzw2PLGU3+2NylQuydszNMYLqAQycPix7sglRlDBWG8AMMpZcj97NbG39rNbxKyR8V2ljiRN8R5aRt0d4gga1nYs+dW5iSpVch7WOCyT25imV4BucVZFZLiUQh1dR9VicrjoPHSxb4xnIx49NOdLHsZqWhr3UP1hzHPzH+Y/5Vg5jxB9xFb5YYzkY8elaMi7rY6HVf1A9v5+VT8NVuuR+BVYyjyy51o9fj18fr8S19mdp76cNj30HP7S9D5kcj7D1rc232ggs4xJdSrEhcIGbOCzZwNAegJ9hqn2N7wZFk6L6Xmp9L4a+tRVc+UXavzraQhGsVmne6q08o18jupj1EmpNLCdvWUVo9SmrVlh6cpS20+3odfgnV1DowZWAKspBUg8iCNCKyVx/5N9utZ3i2bE/NrjeNuDyimHeKqeiOM6fa5cznsFR8Vh5Yeo4M2UK0a9NVI6MUpSoxuFUD5T+1zRqLG2Yi4mXMrjnDCdC2ejtqq+06aVf6rm3Pk9sbuQyzwAynGZFZ43OAAMlGGcAAa+FSMPKnCopVFdI11FJxag7PqcltrZY0CIMKowB/11rJWO52esF/dwwtIYYnRIxI5cg7gZ9T+82PZWC9mk3oo4Qhklk3F387oABJJxrpiu3hVjKmqmitc4ephp9u6Kd3f8kt2FGNpvEfQlRbgeG9D3WA8zlSfVXUdoWSzQyRP6Mkbxtjnh1KnHsNco2NsW/F7bTC3QiGYCV45kI4cg3ZO62G9E568q6/XDcblGWIUoO6tt1/bHUYWM40kqmqy8im2kN/LJaJPAsaWsqtNLxUcTFYpIg8SDVVO+XIbB1A1wan9k2TpNdswwJZ1ePUHKi3t4yfLvRsNfCpOlUzlclNkVLYudoRzAfRrazRMcjO+8tuyjHPkja+VR23tiSym9KKDxrOGKLvAZdHuWYHJ00kTU+PlVmpXik0LnPT2duhdtJFaxLIJ7x/nTPGzSC4S4+bll9Lhxho1ZD4DAIyRhXsk5BnOzo1QTpIbAyQsr/QyxyyLn6JGLPGQNMiDOhYV0ilZ9oz3nZULa2aMQRPHFGY4Xdo4gqxxmaTKooUAHdVWXPU5PWsPaKGJ7Z0nYojlE3lzvKzOojIwDgiQoc8qkJX3p5m8HEa+qNR/jd6w39gk0TRSjeRxusOWnkRyIOCD0IqVol+950WEhagu/7kJsuW5hult7mRJ1eKR4ZQgjlHDaMOsijunIdTkeFffbQOYYRGVD/PLbhlgSobiDBYAgkZ6Vs7J7NpA5k4k80hXcDzyGRlTIJVdAACQCepwK3r2wWUIHz3JElXBx3ozvLnxGele3zN/I3BxKntrYMpieS6lV5JZLSAGJTEqRi6jPdOS28WcnOdMCsNxZRRNPbLE7x/OoDDbRlVR2NvxGVt84Efc3215oPGrpeWSyqFfOA6OMHHejdXX+0orQv+zUUpZt6RHZ0k343KurRoYwUONO4SpHXNEzCdHdfupUoLBnhRTbJKkV1dhrPirkLvADhk4D8IsRj/AGmmNK071PnGBHBLcRw2UPAaSZInhLcbMjbxH0gMajeHLg+etwPYuEKAj3EZDs6OkzCRTIFEgDnJw5UMc511r277GQOqKDLGqxCFhHIycSIEncl6uMlj495tdayjJJ3NE8POUWjHcbV4Nnx5sErCrvgghnKjQEaEFzgEaa1U9j2zJEC+sjkySnqXfU+7QeypntjYyyW0ZiUMkTrJNGNGdYxoF6HGp3euBUfbXKyIrocqwyD/ANda7LhsEot3zOH43Uk4wSWTzv8AY1NszGOMTL6cEkcyeuNwfyzX6GRsgEciMj1Gvz1twf6NN/Vt+Vd42C2bWAnmYYyfwLULjcc4P4m3gkm6Ul3m/SlK54vRSlfMjYBPgM+6gOAW8/EluZf6W7ncerfIHwWsmz03to24+xHNJ7SAg/OtHs5/qsZPM7zH+J2P61IbD/8AEx/6R/8A3Urt665cM0uhymEfPxFvvl9zqXZ4fRN/WHP4VqUqL7PH6I/1jfktSlfO8V/mkXy3+L+opSlRz0UpSgFfMkgUFmICgZYnQAdSTXkkoUFmIAAySdAAOpNQm2XZ4mLZUMRHAp0bekIUSOPtKCWC/V3cnvejlCPM0ursZxi2Q9jtVDGGbeUuWkO8kgH0jF8bxXBxvcxppmtqPaMTaLJGT4B1J92a30AAAGgAwPUOVeSxBhhgG+8AR8au5YaDeRIp8YlBKLjoYhry1pWI7GgznhRg9SFCn3rin8lJ0aVfVLKfgzEfCtbwvRkqPGof7QZlpWE7Ob6s0g+8I2/wA/GvPmsw/nI29cTD4iT9KxeFl1RIjxbDvW68DPStcicfUib1SMp9xTHx9tfPziQelA/8LRN/jB+FYf09Tob48Qw8tJmFev3m/vGqDYQiOS5iHox3LhB4K2GAHlqavkLEjJBUlm0OMjvHQ4JHuNUOwk35LmTo91KV+6pCj+7XT8Mv2j+Bx/F3F4VfFWMfaJ8WsvmuB/EQP1r9CWUG5GifZRV/CAP0rg4tOPc2lvzEt1Hvj9yM8R/gtd+qPxqd5xj3GHBYWoOXVilKVQl2KxXXoN90/kay14RQH527Of6pD9z9TW5YS7m0bcnlJHLFnzwHUe3Fa2xoDHG0J5wyyxN60kYV97TtWdAYzuyIwkhPg6aj2Hl7a7ycO1o2W6OLpVVh8a5S0UnfxudV7OSftF81b3jH+GpqqD2L7WxTSqueHMQUlhbR1bQ6A+kuRoR0bpV+r55j6Tp1nda/wdRld2+PnmKUpUECviSUKCzEAAZJOgAHU167gAkkAAZJJwABzJPQVoxqZWDsCEBzEhGMkcpHHPPVVPLmdcbvjaSuzZCDm7I9RDKQ7ghAcxoRrkcnkHj1C/V5nvejp7VbemjT7AaVvWcxp8DL+Gqht7aC3U6kL3o5BA6EsXRROAGEqru2U0jruDeOWVlwyEVObEMrKzzkGQuyEg5G7EzKoyAASDv5IABOTipeDpudVTe2xtxElTpOK3JKlV3tFapcXEdvP/q6wy3M6liituMiIHII7g3nY681HhWna7MEsKRpdb1nG85aWG476ooUwxtKDk7gZydeUaZq6uVSirFur0qfA1HdmLl5LS2kkOXeKNnJGCSVB3iPE8/bVA2Wtukdu1tLm6kWYXiLOznc4FwzGSPeITddYyNBrRysFC9zp9Kquyu1EnACm2fiCG2Num+p4qznho7MAeF3lYsDnA115Vml7WyBF3bV3kAma5jEi5jW3kEcm4cfStvHuqAMjwOlOZDkZZKZqFj7RE3PC4LcHitAs+8MGZELsnDxkLgMu9n0lIx1rS7R9toraY28iSaxK5kVd5FDkr3gO8BgHXWtlOLqO0TFxaPdrbR4FrJMeaRs4+8fRH4iB7aqOx7XhwRoeYXLfebvN8Sa2u0+2I7owQQOsiMeNOVII3Iz3VPhl+h17or5uJwis7clBZvUNavuH03GLm9yHxip7lCO38Invk12fxtqvKdVtIN0f1tx/wDWrD211+qb8lGxTBs5ZJBiW5Y3MvlxMbg9kYXToSauVc3j63a15S208i9wtHsaMYdEKUpUIkilKUBw7tFZ8Dat5FjAkZbmPzEy98/8RSK16uHywbGIEN+gzwTwrnA1MEh9L+B9f4j4VTg2RkajpXacOrKrQj1WTOO4tQdOu5bSz9TzYcW/tIH+itiwPUNI4A+AJrr1jdcSMN15MPBhzHv+GK5X2Lj3pruX/aRxD/dplvi9XXZd/wAJ9fQbR/I9G/Q+Xqrn+L0+2m7arT0L7DUuzw0Jd2fjn8iz18u4AJJAAGSToABzJPQUdwASSAAMkk4AA5knoK0QDMQzAiMEGNToWI1DuOg6qp9Z1wF5VtJXZLhBzdkADMQzDEYOUU6FiOTuOg6qp8idcBYPbe2lmLWqJOxwslxuKN9YklTP0ZdXlSQArmPOVY4ye6ZbtBs1ri3eJHCFsb2QSrqCC0bFSGCuAVJXUBjUBsXZKGSaKaL5s/E4lrFESqxqqIry20ygLl31ZVA+rvJqd7VzKXtPbYnqPKuVGnsK3cxmaYtJDApe3V3DoZxI5AiKvvcNN2FVWZd5W6KVIqwWsG4ipnO6oBPiQNT7Tk+2s+2Gzwoskln33JxkrDhsnAxniGL3mvmrvh8f/m5vd/T9ZWY6XtKPQgtusYZ47nhPLHwpLedY0MjhZGR0bhjVl3kZT/WDzqtFZVBWSyuPm8t1LNJDBEpJjEVuIY5FDBQpOSyg+lGVOda6FSp7jchqdtjFYXG+iPuNHvAHccbrr5MoJwR4VBbF2QI9nAcFUmNs6v3AshJDaMcZJJxzqxUr2xjexS9qWco3TuT8P5rZR3HBDcUokkxlRN3vbw3k3guu6TUZLZlbcKLS7jdXujZNGJOPFLJIHiV33iDGyOu8zEjKMCciuj0rFxM1UKXs7ZO5e4eCdpfnMk5mLzC1COGcMoD8Mybz8Pd3c8zWh2pf/vXT/wAmAfWsrZ/PFXu8uN0YHpH0fLxPsqg9pUxfwedtIvudT+tWHD0o1kacRF1KE5bJGvDZojFkRVLekQAM48cVrbXTeEYZHki4qG5WPHEMSnLKgJGScYrfrXnuSGWKNGlmkOIYk9Jj4/uqOrHQYNdHO3K7uyOdoSm6sXFczvkjsHZrtzZ3vdt5QJANYXHDlXHMcM8wPFcjzqw1SOwvydi1b51dFZbwjAI/ZwqRqkQ8cEgudTk+Jzd64Wuqam1Sd13neQcnFcyzFKUrQZilKUBjngV1ZHAZWBV1IyCCMEEdQRpXG9vdhLmwY/N43ubTOYwneuIR9gpzkUdCNfGu0VX+1/axbKNQqGW4lJW1hU952HMk/VReZbpUvC4mpQleHjfQ0V8PCvHkmrlC7MbHa22atzMDFxJZZJxL9GU35CqE72MAqq6HxB8awt22sg2784QnONA7Lr+8Fx8alI+zDXDifabi5m5qmotYv3YouR+82ScVr9vY1WzSNQFD3NugAAA/aKeQ0+rVcuPUa2KjRgnJylbmvZZvbJt28PuToYSVOm23ZJaE3ZXfeWOZsxrjcB5bwOgkPVRpu50B55wuJ26mKIzBWcqpIRcb7EDO6u8QMnlqRVJ2rdEYij/aSZ3fBV+s7eQ/OpfZN+0CLGSzooABOrjHn9YeXPw8KYzCOrJyp6rVenf1PFT7CmpPR6Le3X4dPHZEDJ2nEcxuYZpI45GC3EN2rrHHKAB6RyI8jAYISU0Yoy53b9bSsyKXUoxHeXeDbp8N5dD6/wAuVaQsoZnWdfTHdLoSpZR/Nyj666+i406YrfkkCqWbkAS3qAyfhVPU15bWZnHNXTyIaV9+4kPRAsQ9eN9/70Y/grJWvs8HhhmGGfMjjwaQlyPZvY9lbFdVSp9nBQ6I5+tPnm5ClKVtNQpSlAKxXNyEHiT6I6k/5edYp78DRO83I/ZHrPX1D4VpczknJPM/oPAeVZJbs3UqMqry06+n76HpJJJbUnn4eoeVVLtfpeWh8VuF9yoatyIWIVRlmOFA5n/rx6Vj7WfJvPcfNOA6I6PJ84lOu4siAdxfrYwQBpknJxrjfQrRpVYymyZXpqVGVCHS37+95S4llnmFtaJxJyMnOkcS/blb6o8uZ9oz1jsX2FisELZ4ty4+nnYd5v3UH1EH2R4DOdMb3ZjsrBYQ8KBTrrK7aySN1Z26n4DpUxWjG8QliHyxyiasHgYYaOWb3YpSlVhPFKUoBSlKAwX16kMTyyHdSNGdz4KoJJ9wrm/ZuN7h32jcD6WcfQKdeDb84418yO8x6k+upr5VJi1tDaKdbu5jifGhESniSEexAP4qzKABgaAcvACqTjmJdKhGjHWev/lbeL+hNwdNSk5PY09rbZito+JO4Vc4XmWYnkqqNWPkKhngur+a03bGeO3S7inlkn4ceUj3jjglt7ByKkuwOzBeTPtOYby7zRbNU6hI0JVpQOjuwOvMBfA10Kt+A4XTwnLUmr1Fn3J9Lbtb3yvtu8K+Jc7xWhSr/sdwXeWEM4f0lJy6gcgnig8Ofr6RgbPKujkVF7T7Pxykt6D/AG15n7w5N7dfOr2nVSVmRJSne+vd8OnoU5GIO8pKt4g4PqPiPI187V28/DETgNxXWPI7rbpOX05HugjOmM5qRvNgzR/V4i/aQZPtTn7s1XJTv3iL/RRs5Hgz90ZHjjWva0ITSdk3dWZtw0KdSbvlZNvbb1tmWBdooeeV9YIHvGnxrIt0h5Ov4hUdXhFSsiteCe0vl+SU46/aX8Q/zrG19GPrA+rvH4ZqP3R4CvaWQ/opf9fL8m0+0fsqT5t3R+p+Fa0kjN6R08F0Ht6n315WS2t3k/Zoz+aju+1j3R76XtobFhqVP33f4+m/zMYFZrOzeVt2MZI9In0V+8f051NWPZQnBmb+BMgeovz92PXVjgtlRQqKFUcgBgD2VonWS0zN3NKWUcl8/Dp4+Ro7J2MsI0O859NiME+QHRfL86kQK9pUOTcndmUYqKshSlK8MhSlKAUpSgFaF9t+2gcJNcQxORvKskqIxGSMgMQSMg6+Vb9Un5S+yQuI0uo4klntssI2UMJov5yIgg5OMldNDy51nBJuz/XsDR7UX8dxtWxEUiSLHDcyncZWGWEcYJIJ8TXz2wvDFYXLjQiFwp8Cw3Qfewr57O2NmUS5tIYk4iaMiKrYPNTjkQRgjxFSG1Nmx3ELwyjKOMMASDoQRqNRqBXGY7G062MpzlFqMLJp65Sbf1ZbUqTjSaT1LN2c2aLezghAwI4UT2qoBJ8ycn21JVxuLYks94LXZ95fqIyDeym5keGJekaqT3pT4Z0xr1x2KNcADJOBjJ5nzPnXY8yqQVRX9rOzVn8fHYqnHldj6pSleHgNadxsqJyS8aMTjJKgtpy1xmtylE7HjV1ZkJL2ThPLfX7rkj3NmsB7HD+lf2qn6AVYqVtVaa3MezW3ybK5/wBjh/St+Fa+4+yCfWeRvaq/kufjVgpTtp9foOzXf5v1Iy37OwJyjDHxfLn+1nHsqRRMDA5dK+qVg5N6s9jCMdEKUpWJkKUpQClKUApSlAKUpQClKjtv7eis7d55zhEHIaszHRUQdWJ0A/Ia16k27IFH2nZfybf6aWd6+V+zDdHmvkkuMjwYHkK+L+9mupzY2JxJgG7n5rbIfzmYZ3V6c9MZGrtlLraETG/mWztWwRbpub+AQymadxo+RnCj41i2L2ee3Rm2ZtCQZcu6yGK4hdzjO+AoIJx6Wc1T1v7dLEqvUldrJ5Nw5tm3bPvtdPJve82HbKnyJetjpXZ/YENnAsEC4RdSTqzMfSd2+sx6n9ABUjVX7I9sTcs9vcoIbyIBpEBykiHQSwk6lCenNToatFXMm3ne9879e8hWtkKUpWIFKUoBSlKAUpSgFKUoBSlKAUpSgFKUoBSlKAUpSgFc+7ZPxtrWlu37OCB7zd6NJviKMkeK94j110GqB8oCfNr21vz+x3WtLpuiLIwaJz4LxAQT0yPGtdZTlRqKn7zjK3l9eneZ02lNX0uUftTetJdOGPdjYpGOgxjJA8ScnPhgdK09mXzQzLIh1BAYfaUkZU+OR7jg1be0XZIzSGWEqGbG+rZAJAADBgDg4AGMYOBy1zr7E7FusiyTlcKQyopLZI1G8SAAAdcDOcc+h3YfjPDY8MVOTWULOFs27Z+b38WaJ4PEvE8y63v3Eh2n+hms7tNHhuo0Y9WinPDkTzzkHyrp1cn7V7SjM8EDMBHE63l83MJDAd4Bv3pH3VUcyceIrbe7vdo/SPNJZWzaxQwkLcMvRppsEoSPqryB8daqcBUWH4fCeIlZXdr622SWut3433J9aDqVmoeJ02lcx/7Ibvehu76JxqGFw7g/eR8qw8qluzXa2aO4Wy2iVZ3z80uVG6k26MlHXkkoGuBoenTMrDY3D4p8tKWfRqz8NU/O5qqUZ01eSLxSlKlGkUpSgFKUoBSlKAUpSgFKUoBSlKAUpSgFKUoBWC9skmjaKVQ6OpV1YZBB5g1npTQHPX7E3tod2wmimt/qQ3RcPGPsxzqCSvQBhoB1rz+RNrzd3/Q7VTozhnuJB5om6Fz96uh0rTPDYec+0lTi5dbfVaPxRsVWaVkzlfaTstFbfMrNSzm5uzNeyyHeknNsjSBZD9nJGF5DHrJ+u2e2XhREjJVpN4lhzCru53T0JLDXoAeuCLB8pti/Ahu4lLPZzCZlHpNCQVmA89w5/hNQO3dmrfQRy27KxALRHPddWxlc9DoOfIrg41xFxbprG4arif8AErp305s7X7vd8F0RshzOjONP3v38lHhuXRt9HdW+0GOfbn0vUcirXt24Nzshp/RliHHRhpuy27HvL4Z3W9jVBw9mblm3eCy+JYqEHmWBOR6s1O7asv8AR4dlwHemuSEY9Vj3t6eZh0X0gPXgZxVjxirha9fDrDNOopp3jZ2gtbtbfa5FwMasIz7RNRtv1OqbPuuLFHJ9tFf8QB/WtiviKIKoUaAAADyGgr7ozIUpSvAKUpQClKUApSlAKUpQClKUApSlAKUpQClKUApSlAK512m7HmyWS62fMYFzvS27IJbdieZRd4GInrunHkKUrOMVN8kldPVNXQu1mil7A7b3t9OLdWggJO7xFhaQjzCtLj311rsv2Nist5wzzTyY488p3pHx0H2UHRR4DnilK34jC0cJLloQUU1nZffUdpKfvO5P0pSooFKUoBSlKAUpSgFKUoBSlKAUpSgFKUoBSlKA/9k="/>
          <p:cNvSpPr>
            <a:spLocks noChangeAspect="1" noChangeArrowheads="1"/>
          </p:cNvSpPr>
          <p:nvPr/>
        </p:nvSpPr>
        <p:spPr bwMode="auto">
          <a:xfrm>
            <a:off x="63500" y="-744538"/>
            <a:ext cx="128587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2" name="AutoShape 8" descr="data:image/jpeg;base64,/9j/4AAQSkZJRgABAQAAAQABAAD/2wCEAAkGBhQSEBUTERQUFRQWFBgVEBcWFhYVFBgYFRkWGRgYFhUZGyYeGBojGRcXHy8gIycpLC0sFiAxOzAqNyYrLCkBCQoKDgwOGg8PGjUlHyUqLSwqKSopKTItNS0sNCwsLCwvLzUvLCosLDQ0NCw1KjUsLCwuLywuMiwpNSwqLCwsLP/AABEIAPUAzQMBIgACEQEDEQH/xAAcAAEAAgMBAQEAAAAAAAAAAAAABQYDBAcBAgj/xABMEAACAQMBBQQFCQMIBwkAAAABAgMABBEhBRITMUEGIlFhMnGBkaEHFCNCUnKSscEzYoIVQ1NzorLC0SQ0Y4OT4fAWJTVUdLPS4/H/xAAbAQEAAgMBAQAAAAAAAAAAAAAABAUCAwYBB//EADQRAAIBAgQDBQgBBQEBAAAAAAABAgMRBCExQQUSURNhgZHRIjJxobHB4fDxFBUzQlJyI//aAAwDAQACEQMRAD8A7jSlKAUpSgFKUoBSlKAUpSgFKUoBSlKAUpSgFKUoBSlKAUpSgFKUoBSlKAUpSgFKUoBSlKAUpSgFVPbHyo2FuxTjcaQc0t1Mze0r3QfImqP2/wC1j3l5LYpIY7eHuTqrbsk7/WB+twl5YHM+OmIW3tljXdRQo8FGP/2r3CcK7WKnUdr7Ip8bxSOHlyRV38i8yfLKh/Z2N2w/f4UfwLmvhPljP1rC4HjuvE3u1Gap1Ksv7Rh+/wAyr/vdb/lfP1L5b/LNZ/z0V3AOpkgJUe2Mt+VWPY/bOyusC3uYZCfqhgH/AANhvhXIK1brZcUn7SNWPjjDfiGtaKnBab9yTRIp8cf+8PJn6DpXBtnbRvLXHzS7kCjlFN9PFjwG93kH3TVt2Z8sZQY2hbNHjnNBmWH1lfTQfiqqr8Lr0s0rruLWhxChWyjKz6M6FFtSJpnhWRDLGFaRARvqG9EkdM/qPGtqvzvaXlw0x2lG25dyStMuTlTG2AsDjqm4FHlpXbOyHayPaFuJY+66ndniPpxuOanxHUHqPaBrxWBnh0pPR/U20MVTrOUYvNOxOUpSoBKFKUoBSlKAUpSgFKUoBSlKAUpXhNAe14TWptDayQrlzqfRUasxHgP15CqntHbck2hO4n2VOp+83M+oYHrrbCk5Z7GDlnaObNntZZbNusrcRpNIp3cxj6ZCOnFUgpjwJ9lc5veys8RJtJOJH0iuCDJjymUAZ9Yx51M3Q4EwkGkcmElHQN9R/wBD66n7fZcr8l3R4v3fcvpfAVNoYmWHTXNa3V5HmLw1JqLqZprLLfddcvDKz3OZTbaER3blJIGAJw65VsfYcaNW7Y7EurhQ5cWsZ1RdwSTEHqwJ3Uz4c66YeyyuMStvDqu4u77m3s1trsGLqGPmXf8AQgVvq8dTjaOvVL1sVFPAYenNyUG+6TVvv8zmzdinx3bybPmkTD8OB+da0vZu9T0JYJh4OrROfUVJX311P+Qofst+N/8A5VD7TsAs6pGzAcJmbUNrvKE9IE8g/u8q00uMSbspPxRMWEo1nydkvC34OaT7SaH/AFqGWH94jfi/4iZFbkMyuN5GDA8iCCPeKu72rfusDzHo5/MH4Vziw4bT3E8arHGz7kSrhVIj0L4GnebJq9wWOeIdvmip4nwuGGhzq6fR5+T/ACyTr4tL6WzuBd2urgbs8WcLPGPqnwcc1b8+VY3voxzkQet1H61hbbcA5zR/jU/kasKkYVIuMtCmw8q1KanTTv8AA7r2f2/Fe26TwNvIw66MrDmjjowOhH6YNSNfnrYHbxNn3XFgkEkUpAu4Fyd7/ax6YEg6/aHvH6BtrhZEV0OVZQynBGQwyNDqNDyNcZjMK8PO2qejO3w9btoKVrdzMlKUqEbxSlKAUpSgFKUoBSlad3teKKSKKSRVkmLLCpOrlRvNj1D8x4ivUm9AblRO2duCEbq4aQjRegH2m8BnpzPvIy7Z2oIUzzc6Rr4nxPkOZ/51S5JCzFmOWY5Y+J/Twx0rdSpc3tPQwd5PlXi/3cSyFmLOSzHmT+Q8B5CstnYvKe5oBozHkPID6x8vjWXZuzDKcnIjB1PIsRzCnoPE+weVkjjCgBQABoANAB5CscTi1T9mOv0NMp/6wyXX09f5NSz2THH03m6s2CfZ9keQrdpSqec5Td5O5glYUpSsQKrdy29czN9nciH8K75+MpHs99kxVUsZN5N/+kZ5B6pHZl/skVvorV+H75Flw6F6t+iM7KCCDyIwfbUBF2AsF5Wye0u35sasFKkxqTh7ra+DL2VOMveVyAPY61U5S2gI8DGhPsJHwPvFZYdmwj0YYh6o0BHr00qarXuLbOq4Dfn5H/PpUyli5P2ZvxK2vguX2qXl6enlY29ibY4HcI+i8hqnq8V8unTwq5xyBgCCCCMgjUEHqDXOVb2HqOoPnUx2f2vwmEbn6Nj3SfqMT/dJ9x9em2rT5vaWpU+5mtPp+Pp8C4UrwGvahm0UpSgFKUoBSlKA1NrbVjtoHnmYLHGpZyfAdAOpJwAOpIFcC25tmaeb+U5ARJHJHLbR50ihibeCethlm8z05VYu3XaX+ULngxnNnbP3iPRnnX8405eBOTqMYipIwwKnkQQfUdDXT8NwPLB1JrNr5HP8R4jyVFTp7NN+nqXq72n84fjD0WA4Xkh1X2nOT6/KvbKzMr7o0HNz4DyPieQ9p6VWOw94Ws1RvSgZoH/3Z7v9grV2vd602fPKv7VIJZSf30jZlHqGAPZ51S4uf9OnFa6IuJSXKox33/epI2l9CzNFFJGzRYWREdS0fgGUHK+2toH/AJ1SrLZ9ja3VlArCO7VNSsT71wskb74llC7pJdeJliSCnnUl2Qt5EkvlmlMzi7GXKKmQba1IG6ugCghfZVBJbmNktCbu9oxRY4sscefR33VM4543iM1mWUE4BBIAJAIzhs4OPA4OD5GqV2zubNNoW5v41ki+azhQ0LTgPxbfXcVGIO7va46461C7Gvrm1G/FEnDjsreSZZi6yLB85veFGgHKQQsPS0HDxjXT1QurnvLkdSpVRv8AtZPBcOJo4eCVuTBGrN86PzWNpOI4yV3JAjYwMjeTnk1jHaa74KAizMs8qrbTK7fNChjaV2Pe3yUCMmhG8WTlqB5yMcrLLtm4KW8rDRghCfeYbq/2iKh4ogqhRyUBR6gMCvJNrG4s4GYBWklCyqDlQ0DOZAp6rxIdD1BFa21tpC3geVgWCDRRzYkhVUeZYge2pFNWj4lzw2PLGU3+2NylQuydszNMYLqAQycPix7sglRlDBWG8AMMpZcj97NbG39rNbxKyR8V2ljiRN8R5aRt0d4gga1nYs+dW5iSpVch7WOCyT25imV4BucVZFZLiUQh1dR9VicrjoPHSxb4xnIx49NOdLHsZqWhr3UP1hzHPzH+Y/5Vg5jxB9xFb5YYzkY8elaMi7rY6HVf1A9v5+VT8NVuuR+BVYyjyy51o9fj18fr8S19mdp76cNj30HP7S9D5kcj7D1rc232ggs4xJdSrEhcIGbOCzZwNAegJ9hqn2N7wZFk6L6Xmp9L4a+tRVc+UXavzraQhGsVmne6q08o18jupj1EmpNLCdvWUVo9SmrVlh6cpS20+3odfgnV1DowZWAKspBUg8iCNCKyVx/5N9utZ3i2bE/NrjeNuDyimHeKqeiOM6fa5cznsFR8Vh5Yeo4M2UK0a9NVI6MUpSoxuFUD5T+1zRqLG2Yi4mXMrjnDCdC2ejtqq+06aVf6rm3Pk9sbuQyzwAynGZFZ43OAAMlGGcAAa+FSMPKnCopVFdI11FJxag7PqcltrZY0CIMKowB/11rJWO52esF/dwwtIYYnRIxI5cg7gZ9T+82PZWC9mk3oo4Qhklk3F387oABJJxrpiu3hVjKmqmitc4ephp9u6Kd3f8kt2FGNpvEfQlRbgeG9D3WA8zlSfVXUdoWSzQyRP6Mkbxtjnh1KnHsNco2NsW/F7bTC3QiGYCV45kI4cg3ZO62G9E568q6/XDcblGWIUoO6tt1/bHUYWM40kqmqy8im2kN/LJaJPAsaWsqtNLxUcTFYpIg8SDVVO+XIbB1A1wan9k2TpNdswwJZ1ePUHKi3t4yfLvRsNfCpOlUzlclNkVLYudoRzAfRrazRMcjO+8tuyjHPkja+VR23tiSym9KKDxrOGKLvAZdHuWYHJ00kTU+PlVmpXik0LnPT2duhdtJFaxLIJ7x/nTPGzSC4S4+bll9Lhxho1ZD4DAIyRhXsk5BnOzo1QTpIbAyQsr/QyxyyLn6JGLPGQNMiDOhYV0ilZ9oz3nZULa2aMQRPHFGY4Xdo4gqxxmaTKooUAHdVWXPU5PWsPaKGJ7Z0nYojlE3lzvKzOojIwDgiQoc8qkJX3p5m8HEa+qNR/jd6w39gk0TRSjeRxusOWnkRyIOCD0IqVol+950WEhagu/7kJsuW5hult7mRJ1eKR4ZQgjlHDaMOsijunIdTkeFffbQOYYRGVD/PLbhlgSobiDBYAgkZ6Vs7J7NpA5k4k80hXcDzyGRlTIJVdAACQCepwK3r2wWUIHz3JElXBx3ozvLnxGele3zN/I3BxKntrYMpieS6lV5JZLSAGJTEqRi6jPdOS28WcnOdMCsNxZRRNPbLE7x/OoDDbRlVR2NvxGVt84Efc3215oPGrpeWSyqFfOA6OMHHejdXX+0orQv+zUUpZt6RHZ0k343KurRoYwUONO4SpHXNEzCdHdfupUoLBnhRTbJKkV1dhrPirkLvADhk4D8IsRj/AGmmNK071PnGBHBLcRw2UPAaSZInhLcbMjbxH0gMajeHLg+etwPYuEKAj3EZDs6OkzCRTIFEgDnJw5UMc511r277GQOqKDLGqxCFhHIycSIEncl6uMlj495tdayjJJ3NE8POUWjHcbV4Nnx5sErCrvgghnKjQEaEFzgEaa1U9j2zJEC+sjkySnqXfU+7QeypntjYyyW0ZiUMkTrJNGNGdYxoF6HGp3euBUfbXKyIrocqwyD/ANda7LhsEot3zOH43Uk4wSWTzv8AY1NszGOMTL6cEkcyeuNwfyzX6GRsgEciMj1Gvz1twf6NN/Vt+Vd42C2bWAnmYYyfwLULjcc4P4m3gkm6Ul3m/SlK54vRSlfMjYBPgM+6gOAW8/EluZf6W7ncerfIHwWsmz03to24+xHNJ7SAg/OtHs5/qsZPM7zH+J2P61IbD/8AEx/6R/8A3Urt665cM0uhymEfPxFvvl9zqXZ4fRN/WHP4VqUqL7PH6I/1jfktSlfO8V/mkXy3+L+opSlRz0UpSgFfMkgUFmICgZYnQAdSTXkkoUFmIAAySdAAOpNQm2XZ4mLZUMRHAp0bekIUSOPtKCWC/V3cnvejlCPM0ursZxi2Q9jtVDGGbeUuWkO8kgH0jF8bxXBxvcxppmtqPaMTaLJGT4B1J92a30AAAGgAwPUOVeSxBhhgG+8AR8au5YaDeRIp8YlBKLjoYhry1pWI7GgznhRg9SFCn3rin8lJ0aVfVLKfgzEfCtbwvRkqPGof7QZlpWE7Ob6s0g+8I2/wA/GvPmsw/nI29cTD4iT9KxeFl1RIjxbDvW68DPStcicfUib1SMp9xTHx9tfPziQelA/8LRN/jB+FYf09Tob48Qw8tJmFev3m/vGqDYQiOS5iHox3LhB4K2GAHlqavkLEjJBUlm0OMjvHQ4JHuNUOwk35LmTo91KV+6pCj+7XT8Mv2j+Bx/F3F4VfFWMfaJ8WsvmuB/EQP1r9CWUG5GifZRV/CAP0rg4tOPc2lvzEt1Hvj9yM8R/gtd+qPxqd5xj3GHBYWoOXVilKVQl2KxXXoN90/kay14RQH527Of6pD9z9TW5YS7m0bcnlJHLFnzwHUe3Fa2xoDHG0J5wyyxN60kYV97TtWdAYzuyIwkhPg6aj2Hl7a7ycO1o2W6OLpVVh8a5S0UnfxudV7OSftF81b3jH+GpqqD2L7WxTSqueHMQUlhbR1bQ6A+kuRoR0bpV+r55j6Tp1nda/wdRld2+PnmKUpUECviSUKCzEAAZJOgAHU167gAkkAAZJJwABzJPQVoxqZWDsCEBzEhGMkcpHHPPVVPLmdcbvjaSuzZCDm7I9RDKQ7ghAcxoRrkcnkHj1C/V5nvejp7VbemjT7AaVvWcxp8DL+Gqht7aC3U6kL3o5BA6EsXRROAGEqru2U0jruDeOWVlwyEVObEMrKzzkGQuyEg5G7EzKoyAASDv5IABOTipeDpudVTe2xtxElTpOK3JKlV3tFapcXEdvP/q6wy3M6liituMiIHII7g3nY681HhWna7MEsKRpdb1nG85aWG476ooUwxtKDk7gZydeUaZq6uVSirFur0qfA1HdmLl5LS2kkOXeKNnJGCSVB3iPE8/bVA2Wtukdu1tLm6kWYXiLOznc4FwzGSPeITddYyNBrRysFC9zp9Kquyu1EnACm2fiCG2Num+p4qznho7MAeF3lYsDnA115Vml7WyBF3bV3kAma5jEi5jW3kEcm4cfStvHuqAMjwOlOZDkZZKZqFj7RE3PC4LcHitAs+8MGZELsnDxkLgMu9n0lIx1rS7R9toraY28iSaxK5kVd5FDkr3gO8BgHXWtlOLqO0TFxaPdrbR4FrJMeaRs4+8fRH4iB7aqOx7XhwRoeYXLfebvN8Sa2u0+2I7owQQOsiMeNOVII3Iz3VPhl+h17or5uJwis7clBZvUNavuH03GLm9yHxip7lCO38Invk12fxtqvKdVtIN0f1tx/wDWrD211+qb8lGxTBs5ZJBiW5Y3MvlxMbg9kYXToSauVc3j63a15S208i9wtHsaMYdEKUpUIkilKUBw7tFZ8Dat5FjAkZbmPzEy98/8RSK16uHywbGIEN+gzwTwrnA1MEh9L+B9f4j4VTg2RkajpXacOrKrQj1WTOO4tQdOu5bSz9TzYcW/tIH+itiwPUNI4A+AJrr1jdcSMN15MPBhzHv+GK5X2Lj3pruX/aRxD/dplvi9XXZd/wAJ9fQbR/I9G/Q+Xqrn+L0+2m7arT0L7DUuzw0Jd2fjn8iz18u4AJJAAGSToABzJPQUdwASSAAMkk4AA5knoK0QDMQzAiMEGNToWI1DuOg6qp9Z1wF5VtJXZLhBzdkADMQzDEYOUU6FiOTuOg6qp8idcBYPbe2lmLWqJOxwslxuKN9YklTP0ZdXlSQArmPOVY4ye6ZbtBs1ri3eJHCFsb2QSrqCC0bFSGCuAVJXUBjUBsXZKGSaKaL5s/E4lrFESqxqqIry20ygLl31ZVA+rvJqd7VzKXtPbYnqPKuVGnsK3cxmaYtJDApe3V3DoZxI5AiKvvcNN2FVWZd5W6KVIqwWsG4ipnO6oBPiQNT7Tk+2s+2Gzwoskln33JxkrDhsnAxniGL3mvmrvh8f/m5vd/T9ZWY6XtKPQgtusYZ47nhPLHwpLedY0MjhZGR0bhjVl3kZT/WDzqtFZVBWSyuPm8t1LNJDBEpJjEVuIY5FDBQpOSyg+lGVOda6FSp7jchqdtjFYXG+iPuNHvAHccbrr5MoJwR4VBbF2QI9nAcFUmNs6v3AshJDaMcZJJxzqxUr2xjexS9qWco3TuT8P5rZR3HBDcUokkxlRN3vbw3k3guu6TUZLZlbcKLS7jdXujZNGJOPFLJIHiV33iDGyOu8zEjKMCciuj0rFxM1UKXs7ZO5e4eCdpfnMk5mLzC1COGcMoD8Mybz8Pd3c8zWh2pf/vXT/wAmAfWsrZ/PFXu8uN0YHpH0fLxPsqg9pUxfwedtIvudT+tWHD0o1kacRF1KE5bJGvDZojFkRVLekQAM48cVrbXTeEYZHki4qG5WPHEMSnLKgJGScYrfrXnuSGWKNGlmkOIYk9Jj4/uqOrHQYNdHO3K7uyOdoSm6sXFczvkjsHZrtzZ3vdt5QJANYXHDlXHMcM8wPFcjzqw1SOwvydi1b51dFZbwjAI/ZwqRqkQ8cEgudTk+Jzd64Wuqam1Sd13neQcnFcyzFKUrQZilKUBjngV1ZHAZWBV1IyCCMEEdQRpXG9vdhLmwY/N43ubTOYwneuIR9gpzkUdCNfGu0VX+1/axbKNQqGW4lJW1hU952HMk/VReZbpUvC4mpQleHjfQ0V8PCvHkmrlC7MbHa22atzMDFxJZZJxL9GU35CqE72MAqq6HxB8awt22sg2784QnONA7Lr+8Fx8alI+zDXDifabi5m5qmotYv3YouR+82ScVr9vY1WzSNQFD3NugAAA/aKeQ0+rVcuPUa2KjRgnJylbmvZZvbJt28PuToYSVOm23ZJaE3ZXfeWOZsxrjcB5bwOgkPVRpu50B55wuJ26mKIzBWcqpIRcb7EDO6u8QMnlqRVJ2rdEYij/aSZ3fBV+s7eQ/OpfZN+0CLGSzooABOrjHn9YeXPw8KYzCOrJyp6rVenf1PFT7CmpPR6Le3X4dPHZEDJ2nEcxuYZpI45GC3EN2rrHHKAB6RyI8jAYISU0Yoy53b9bSsyKXUoxHeXeDbp8N5dD6/wAuVaQsoZnWdfTHdLoSpZR/Nyj666+i406YrfkkCqWbkAS3qAyfhVPU15bWZnHNXTyIaV9+4kPRAsQ9eN9/70Y/grJWvs8HhhmGGfMjjwaQlyPZvY9lbFdVSp9nBQ6I5+tPnm5ClKVtNQpSlAKxXNyEHiT6I6k/5edYp78DRO83I/ZHrPX1D4VpczknJPM/oPAeVZJbs3UqMqry06+n76HpJJJbUnn4eoeVVLtfpeWh8VuF9yoatyIWIVRlmOFA5n/rx6Vj7WfJvPcfNOA6I6PJ84lOu4siAdxfrYwQBpknJxrjfQrRpVYymyZXpqVGVCHS37+95S4llnmFtaJxJyMnOkcS/blb6o8uZ9oz1jsX2FisELZ4ty4+nnYd5v3UH1EH2R4DOdMb3ZjsrBYQ8KBTrrK7aySN1Z26n4DpUxWjG8QliHyxyiasHgYYaOWb3YpSlVhPFKUoBSlKAwX16kMTyyHdSNGdz4KoJJ9wrm/ZuN7h32jcD6WcfQKdeDb84418yO8x6k+upr5VJi1tDaKdbu5jifGhESniSEexAP4qzKABgaAcvACqTjmJdKhGjHWev/lbeL+hNwdNSk5PY09rbZito+JO4Vc4XmWYnkqqNWPkKhngur+a03bGeO3S7inlkn4ceUj3jjglt7ByKkuwOzBeTPtOYby7zRbNU6hI0JVpQOjuwOvMBfA10Kt+A4XTwnLUmr1Fn3J9Lbtb3yvtu8K+Jc7xWhSr/sdwXeWEM4f0lJy6gcgnig8Ofr6RgbPKujkVF7T7Pxykt6D/AG15n7w5N7dfOr2nVSVmRJSne+vd8OnoU5GIO8pKt4g4PqPiPI187V28/DETgNxXWPI7rbpOX05HugjOmM5qRvNgzR/V4i/aQZPtTn7s1XJTv3iL/RRs5Hgz90ZHjjWva0ITSdk3dWZtw0KdSbvlZNvbb1tmWBdooeeV9YIHvGnxrIt0h5Ov4hUdXhFSsiteCe0vl+SU46/aX8Q/zrG19GPrA+rvH4ZqP3R4CvaWQ/opf9fL8m0+0fsqT5t3R+p+Fa0kjN6R08F0Ht6n315WS2t3k/Zoz+aju+1j3R76XtobFhqVP33f4+m/zMYFZrOzeVt2MZI9In0V+8f051NWPZQnBmb+BMgeovz92PXVjgtlRQqKFUcgBgD2VonWS0zN3NKWUcl8/Dp4+Ro7J2MsI0O859NiME+QHRfL86kQK9pUOTcndmUYqKshSlK8MhSlKAUpSgFaF9t+2gcJNcQxORvKskqIxGSMgMQSMg6+Vb9Un5S+yQuI0uo4klntssI2UMJov5yIgg5OMldNDy51nBJuz/XsDR7UX8dxtWxEUiSLHDcyncZWGWEcYJIJ8TXz2wvDFYXLjQiFwp8Cw3Qfewr57O2NmUS5tIYk4iaMiKrYPNTjkQRgjxFSG1Nmx3ELwyjKOMMASDoQRqNRqBXGY7G062MpzlFqMLJp65Sbf1ZbUqTjSaT1LN2c2aLezghAwI4UT2qoBJ8ycn21JVxuLYks94LXZ95fqIyDeym5keGJekaqT3pT4Z0xr1x2KNcADJOBjJ5nzPnXY8yqQVRX9rOzVn8fHYqnHldj6pSleHgNadxsqJyS8aMTjJKgtpy1xmtylE7HjV1ZkJL2ThPLfX7rkj3NmsB7HD+lf2qn6AVYqVtVaa3MezW3ybK5/wBjh/St+Fa+4+yCfWeRvaq/kufjVgpTtp9foOzXf5v1Iy37OwJyjDHxfLn+1nHsqRRMDA5dK+qVg5N6s9jCMdEKUpWJkKUpQClKUApSlAKUpQClKjtv7eis7d55zhEHIaszHRUQdWJ0A/Ia16k27IFH2nZfybf6aWd6+V+zDdHmvkkuMjwYHkK+L+9mupzY2JxJgG7n5rbIfzmYZ3V6c9MZGrtlLraETG/mWztWwRbpub+AQymadxo+RnCj41i2L2ee3Rm2ZtCQZcu6yGK4hdzjO+AoIJx6Wc1T1v7dLEqvUldrJ5Nw5tm3bPvtdPJve82HbKnyJetjpXZ/YENnAsEC4RdSTqzMfSd2+sx6n9ABUjVX7I9sTcs9vcoIbyIBpEBykiHQSwk6lCenNToatFXMm3ne9879e8hWtkKUpWIFKUoBSlKAUpSgFKUoBSlKAUpSgFKUoBSlKAUpSgFc+7ZPxtrWlu37OCB7zd6NJviKMkeK94j110GqB8oCfNr21vz+x3WtLpuiLIwaJz4LxAQT0yPGtdZTlRqKn7zjK3l9eneZ02lNX0uUftTetJdOGPdjYpGOgxjJA8ScnPhgdK09mXzQzLIh1BAYfaUkZU+OR7jg1be0XZIzSGWEqGbG+rZAJAADBgDg4AGMYOBy1zr7E7FusiyTlcKQyopLZI1G8SAAAdcDOcc+h3YfjPDY8MVOTWULOFs27Z+b38WaJ4PEvE8y63v3Eh2n+hms7tNHhuo0Y9WinPDkTzzkHyrp1cn7V7SjM8EDMBHE63l83MJDAd4Bv3pH3VUcyceIrbe7vdo/SPNJZWzaxQwkLcMvRppsEoSPqryB8daqcBUWH4fCeIlZXdr622SWut3433J9aDqVmoeJ02lcx/7Ibvehu76JxqGFw7g/eR8qw8qluzXa2aO4Wy2iVZ3z80uVG6k26MlHXkkoGuBoenTMrDY3D4p8tKWfRqz8NU/O5qqUZ01eSLxSlKlGkUpSgFKUoBSlKAUpSgFKUoBSlKAUpSgFKUoBWC9skmjaKVQ6OpV1YZBB5g1npTQHPX7E3tod2wmimt/qQ3RcPGPsxzqCSvQBhoB1rz+RNrzd3/Q7VTozhnuJB5om6Fz96uh0rTPDYec+0lTi5dbfVaPxRsVWaVkzlfaTstFbfMrNSzm5uzNeyyHeknNsjSBZD9nJGF5DHrJ+u2e2XhREjJVpN4lhzCru53T0JLDXoAeuCLB8pti/Ahu4lLPZzCZlHpNCQVmA89w5/hNQO3dmrfQRy27KxALRHPddWxlc9DoOfIrg41xFxbprG4arif8AErp305s7X7vd8F0RshzOjONP3v38lHhuXRt9HdW+0GOfbn0vUcirXt24Nzshp/RliHHRhpuy27HvL4Z3W9jVBw9mblm3eCy+JYqEHmWBOR6s1O7asv8AR4dlwHemuSEY9Vj3t6eZh0X0gPXgZxVjxirha9fDrDNOopp3jZ2gtbtbfa5FwMasIz7RNRtv1OqbPuuLFHJ9tFf8QB/WtiviKIKoUaAAADyGgr7ozIUpSvAKUpQClKUApSlAKUpQClKUApSlAKUpQClKUApSlAK512m7HmyWS62fMYFzvS27IJbdieZRd4GInrunHkKUrOMVN8kldPVNXQu1mil7A7b3t9OLdWggJO7xFhaQjzCtLj311rsv2Nist5wzzTyY488p3pHx0H2UHRR4DnilK34jC0cJLloQUU1nZffUdpKfvO5P0pSooFKUoBSlKAUpSgFKUoBSlKAUpSgFKUoBSlKA/9k="/>
          <p:cNvSpPr>
            <a:spLocks noChangeAspect="1" noChangeArrowheads="1"/>
          </p:cNvSpPr>
          <p:nvPr/>
        </p:nvSpPr>
        <p:spPr bwMode="auto">
          <a:xfrm>
            <a:off x="63500" y="-744538"/>
            <a:ext cx="128587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QSEBUTERQUFRQWFBgVEBcWFhYVFBgYFRkWGRgYFhUZGyYeGBojGRcXHy8gIycpLC0sFiAxOzAqNyYrLCkBCQoKDgwOGg8PGjUlHyUqLSwqKSopKTItNS0sNCwsLCwvLzUvLCosLDQ0NCw1KjUsLCwuLywuMiwpNSwqLCwsLP/AABEIAPUAzQMBIgACEQEDEQH/xAAcAAEAAgMBAQEAAAAAAAAAAAAABQYDBAcBAgj/xABMEAACAQMBBQQFCQMIBwkAAAABAgMABBEhBRITMUEGIlFhMnGBkaEHFCNCUnKSscEzYoIVQ1NzorLC0SQ0Y4OT4fAWJTVUdLPS4/H/xAAbAQEAAgMBAQAAAAAAAAAAAAAABAUCAwYBB//EADQRAAIBAgQDBQgBBQEBAAAAAAABAgMRBCExQQUSURNhgZHRIjJxobHB4fDxFBUzQlJyI//aAAwDAQACEQMRAD8A7jSlKAUpSgFKUoBSlKAUpSgFKUoBSlKAUpSgFKUoBSlKAUpSgFKUoBSlKAUpSgFKUoBSlKAUpSgFVPbHyo2FuxTjcaQc0t1Mze0r3QfImqP2/wC1j3l5LYpIY7eHuTqrbsk7/WB+twl5YHM+OmIW3tljXdRQo8FGP/2r3CcK7WKnUdr7Ip8bxSOHlyRV38i8yfLKh/Z2N2w/f4UfwLmvhPljP1rC4HjuvE3u1Gap1Ksv7Rh+/wAyr/vdb/lfP1L5b/LNZ/z0V3AOpkgJUe2Mt+VWPY/bOyusC3uYZCfqhgH/AANhvhXIK1brZcUn7SNWPjjDfiGtaKnBab9yTRIp8cf+8PJn6DpXBtnbRvLXHzS7kCjlFN9PFjwG93kH3TVt2Z8sZQY2hbNHjnNBmWH1lfTQfiqqr8Lr0s0rruLWhxChWyjKz6M6FFtSJpnhWRDLGFaRARvqG9EkdM/qPGtqvzvaXlw0x2lG25dyStMuTlTG2AsDjqm4FHlpXbOyHayPaFuJY+66ndniPpxuOanxHUHqPaBrxWBnh0pPR/U20MVTrOUYvNOxOUpSoBKFKUoBSlKAUpSgFKUoBSlKAUpXhNAe14TWptDayQrlzqfRUasxHgP15CqntHbck2hO4n2VOp+83M+oYHrrbCk5Z7GDlnaObNntZZbNusrcRpNIp3cxj6ZCOnFUgpjwJ9lc5veys8RJtJOJH0iuCDJjymUAZ9Yx51M3Q4EwkGkcmElHQN9R/wBD66n7fZcr8l3R4v3fcvpfAVNoYmWHTXNa3V5HmLw1JqLqZprLLfddcvDKz3OZTbaER3blJIGAJw65VsfYcaNW7Y7EurhQ5cWsZ1RdwSTEHqwJ3Uz4c66YeyyuMStvDqu4u77m3s1trsGLqGPmXf8AQgVvq8dTjaOvVL1sVFPAYenNyUG+6TVvv8zmzdinx3bybPmkTD8OB+da0vZu9T0JYJh4OrROfUVJX311P+Qofst+N/8A5VD7TsAs6pGzAcJmbUNrvKE9IE8g/u8q00uMSbspPxRMWEo1nydkvC34OaT7SaH/AFqGWH94jfi/4iZFbkMyuN5GDA8iCCPeKu72rfusDzHo5/MH4Vziw4bT3E8arHGz7kSrhVIj0L4GnebJq9wWOeIdvmip4nwuGGhzq6fR5+T/ACyTr4tL6WzuBd2urgbs8WcLPGPqnwcc1b8+VY3voxzkQet1H61hbbcA5zR/jU/kasKkYVIuMtCmw8q1KanTTv8AA7r2f2/Fe26TwNvIw66MrDmjjowOhH6YNSNfnrYHbxNn3XFgkEkUpAu4Fyd7/ax6YEg6/aHvH6BtrhZEV0OVZQynBGQwyNDqNDyNcZjMK8PO2qejO3w9btoKVrdzMlKUqEbxSlKAUpSgFKUoBSlad3teKKSKKSRVkmLLCpOrlRvNj1D8x4ivUm9AblRO2duCEbq4aQjRegH2m8BnpzPvIy7Z2oIUzzc6Rr4nxPkOZ/51S5JCzFmOWY5Y+J/Twx0rdSpc3tPQwd5PlXi/3cSyFmLOSzHmT+Q8B5CstnYvKe5oBozHkPID6x8vjWXZuzDKcnIjB1PIsRzCnoPE+weVkjjCgBQABoANAB5CscTi1T9mOv0NMp/6wyXX09f5NSz2THH03m6s2CfZ9keQrdpSqec5Td5O5glYUpSsQKrdy29czN9nciH8K75+MpHs99kxVUsZN5N/+kZ5B6pHZl/skVvorV+H75Flw6F6t+iM7KCCDyIwfbUBF2AsF5Wye0u35sasFKkxqTh7ra+DL2VOMveVyAPY61U5S2gI8DGhPsJHwPvFZYdmwj0YYh6o0BHr00qarXuLbOq4Dfn5H/PpUyli5P2ZvxK2vguX2qXl6enlY29ibY4HcI+i8hqnq8V8unTwq5xyBgCCCCMgjUEHqDXOVb2HqOoPnUx2f2vwmEbn6Nj3SfqMT/dJ9x9em2rT5vaWpU+5mtPp+Pp8C4UrwGvahm0UpSgFKUoBSlKA1NrbVjtoHnmYLHGpZyfAdAOpJwAOpIFcC25tmaeb+U5ARJHJHLbR50ihibeCethlm8z05VYu3XaX+ULngxnNnbP3iPRnnX8405eBOTqMYipIwwKnkQQfUdDXT8NwPLB1JrNr5HP8R4jyVFTp7NN+nqXq72n84fjD0WA4Xkh1X2nOT6/KvbKzMr7o0HNz4DyPieQ9p6VWOw94Ws1RvSgZoH/3Z7v9grV2vd602fPKv7VIJZSf30jZlHqGAPZ51S4uf9OnFa6IuJSXKox33/epI2l9CzNFFJGzRYWREdS0fgGUHK+2toH/AJ1SrLZ9ja3VlArCO7VNSsT71wskb74llC7pJdeJliSCnnUl2Qt5EkvlmlMzi7GXKKmQba1IG6ugCghfZVBJbmNktCbu9oxRY4sscefR33VM4543iM1mWUE4BBIAJAIzhs4OPA4OD5GqV2zubNNoW5v41ki+azhQ0LTgPxbfXcVGIO7va46461C7Gvrm1G/FEnDjsreSZZi6yLB85veFGgHKQQsPS0HDxjXT1QurnvLkdSpVRv8AtZPBcOJo4eCVuTBGrN86PzWNpOI4yV3JAjYwMjeTnk1jHaa74KAizMs8qrbTK7fNChjaV2Pe3yUCMmhG8WTlqB5yMcrLLtm4KW8rDRghCfeYbq/2iKh4ogqhRyUBR6gMCvJNrG4s4GYBWklCyqDlQ0DOZAp6rxIdD1BFa21tpC3geVgWCDRRzYkhVUeZYge2pFNWj4lzw2PLGU3+2NylQuydszNMYLqAQycPix7sglRlDBWG8AMMpZcj97NbG39rNbxKyR8V2ljiRN8R5aRt0d4gga1nYs+dW5iSpVch7WOCyT25imV4BucVZFZLiUQh1dR9VicrjoPHSxb4xnIx49NOdLHsZqWhr3UP1hzHPzH+Y/5Vg5jxB9xFb5YYzkY8elaMi7rY6HVf1A9v5+VT8NVuuR+BVYyjyy51o9fj18fr8S19mdp76cNj30HP7S9D5kcj7D1rc232ggs4xJdSrEhcIGbOCzZwNAegJ9hqn2N7wZFk6L6Xmp9L4a+tRVc+UXavzraQhGsVmne6q08o18jupj1EmpNLCdvWUVo9SmrVlh6cpS20+3odfgnV1DowZWAKspBUg8iCNCKyVx/5N9utZ3i2bE/NrjeNuDyimHeKqeiOM6fa5cznsFR8Vh5Yeo4M2UK0a9NVI6MUpSoxuFUD5T+1zRqLG2Yi4mXMrjnDCdC2ejtqq+06aVf6rm3Pk9sbuQyzwAynGZFZ43OAAMlGGcAAa+FSMPKnCopVFdI11FJxag7PqcltrZY0CIMKowB/11rJWO52esF/dwwtIYYnRIxI5cg7gZ9T+82PZWC9mk3oo4Qhklk3F387oABJJxrpiu3hVjKmqmitc4ephp9u6Kd3f8kt2FGNpvEfQlRbgeG9D3WA8zlSfVXUdoWSzQyRP6Mkbxtjnh1KnHsNco2NsW/F7bTC3QiGYCV45kI4cg3ZO62G9E568q6/XDcblGWIUoO6tt1/bHUYWM40kqmqy8im2kN/LJaJPAsaWsqtNLxUcTFYpIg8SDVVO+XIbB1A1wan9k2TpNdswwJZ1ePUHKi3t4yfLvRsNfCpOlUzlclNkVLYudoRzAfRrazRMcjO+8tuyjHPkja+VR23tiSym9KKDxrOGKLvAZdHuWYHJ00kTU+PlVmpXik0LnPT2duhdtJFaxLIJ7x/nTPGzSC4S4+bll9Lhxho1ZD4DAIyRhXsk5BnOzo1QTpIbAyQsr/QyxyyLn6JGLPGQNMiDOhYV0ilZ9oz3nZULa2aMQRPHFGY4Xdo4gqxxmaTKooUAHdVWXPU5PWsPaKGJ7Z0nYojlE3lzvKzOojIwDgiQoc8qkJX3p5m8HEa+qNR/jd6w39gk0TRSjeRxusOWnkRyIOCD0IqVol+950WEhagu/7kJsuW5hult7mRJ1eKR4ZQgjlHDaMOsijunIdTkeFffbQOYYRGVD/PLbhlgSobiDBYAgkZ6Vs7J7NpA5k4k80hXcDzyGRlTIJVdAACQCepwK3r2wWUIHz3JElXBx3ozvLnxGele3zN/I3BxKntrYMpieS6lV5JZLSAGJTEqRi6jPdOS28WcnOdMCsNxZRRNPbLE7x/OoDDbRlVR2NvxGVt84Efc3215oPGrpeWSyqFfOA6OMHHejdXX+0orQv+zUUpZt6RHZ0k343KurRoYwUONO4SpHXNEzCdHdfupUoLBnhRTbJKkV1dhrPirkLvADhk4D8IsRj/AGmmNK071PnGBHBLcRw2UPAaSZInhLcbMjbxH0gMajeHLg+etwPYuEKAj3EZDs6OkzCRTIFEgDnJw5UMc511r277GQOqKDLGqxCFhHIycSIEncl6uMlj495tdayjJJ3NE8POUWjHcbV4Nnx5sErCrvgghnKjQEaEFzgEaa1U9j2zJEC+sjkySnqXfU+7QeypntjYyyW0ZiUMkTrJNGNGdYxoF6HGp3euBUfbXKyIrocqwyD/ANda7LhsEot3zOH43Uk4wSWTzv8AY1NszGOMTL6cEkcyeuNwfyzX6GRsgEciMj1Gvz1twf6NN/Vt+Vd42C2bWAnmYYyfwLULjcc4P4m3gkm6Ul3m/SlK54vRSlfMjYBPgM+6gOAW8/EluZf6W7ncerfIHwWsmz03to24+xHNJ7SAg/OtHs5/qsZPM7zH+J2P61IbD/8AEx/6R/8A3Urt665cM0uhymEfPxFvvl9zqXZ4fRN/WHP4VqUqL7PH6I/1jfktSlfO8V/mkXy3+L+opSlRz0UpSgFfMkgUFmICgZYnQAdSTXkkoUFmIAAySdAAOpNQm2XZ4mLZUMRHAp0bekIUSOPtKCWC/V3cnvejlCPM0ursZxi2Q9jtVDGGbeUuWkO8kgH0jF8bxXBxvcxppmtqPaMTaLJGT4B1J92a30AAAGgAwPUOVeSxBhhgG+8AR8au5YaDeRIp8YlBKLjoYhry1pWI7GgznhRg9SFCn3rin8lJ0aVfVLKfgzEfCtbwvRkqPGof7QZlpWE7Ob6s0g+8I2/wA/GvPmsw/nI29cTD4iT9KxeFl1RIjxbDvW68DPStcicfUib1SMp9xTHx9tfPziQelA/8LRN/jB+FYf09Tob48Qw8tJmFev3m/vGqDYQiOS5iHox3LhB4K2GAHlqavkLEjJBUlm0OMjvHQ4JHuNUOwk35LmTo91KV+6pCj+7XT8Mv2j+Bx/F3F4VfFWMfaJ8WsvmuB/EQP1r9CWUG5GifZRV/CAP0rg4tOPc2lvzEt1Hvj9yM8R/gtd+qPxqd5xj3GHBYWoOXVilKVQl2KxXXoN90/kay14RQH527Of6pD9z9TW5YS7m0bcnlJHLFnzwHUe3Fa2xoDHG0J5wyyxN60kYV97TtWdAYzuyIwkhPg6aj2Hl7a7ycO1o2W6OLpVVh8a5S0UnfxudV7OSftF81b3jH+GpqqD2L7WxTSqueHMQUlhbR1bQ6A+kuRoR0bpV+r55j6Tp1nda/wdRld2+PnmKUpUECviSUKCzEAAZJOgAHU167gAkkAAZJJwABzJPQVoxqZWDsCEBzEhGMkcpHHPPVVPLmdcbvjaSuzZCDm7I9RDKQ7ghAcxoRrkcnkHj1C/V5nvejp7VbemjT7AaVvWcxp8DL+Gqht7aC3U6kL3o5BA6EsXRROAGEqru2U0jruDeOWVlwyEVObEMrKzzkGQuyEg5G7EzKoyAASDv5IABOTipeDpudVTe2xtxElTpOK3JKlV3tFapcXEdvP/q6wy3M6liituMiIHII7g3nY681HhWna7MEsKRpdb1nG85aWG476ooUwxtKDk7gZydeUaZq6uVSirFur0qfA1HdmLl5LS2kkOXeKNnJGCSVB3iPE8/bVA2Wtukdu1tLm6kWYXiLOznc4FwzGSPeITddYyNBrRysFC9zp9Kquyu1EnACm2fiCG2Num+p4qznho7MAeF3lYsDnA115Vml7WyBF3bV3kAma5jEi5jW3kEcm4cfStvHuqAMjwOlOZDkZZKZqFj7RE3PC4LcHitAs+8MGZELsnDxkLgMu9n0lIx1rS7R9toraY28iSaxK5kVd5FDkr3gO8BgHXWtlOLqO0TFxaPdrbR4FrJMeaRs4+8fRH4iB7aqOx7XhwRoeYXLfebvN8Sa2u0+2I7owQQOsiMeNOVII3Iz3VPhl+h17or5uJwis7clBZvUNavuH03GLm9yHxip7lCO38Invk12fxtqvKdVtIN0f1tx/wDWrD211+qb8lGxTBs5ZJBiW5Y3MvlxMbg9kYXToSauVc3j63a15S208i9wtHsaMYdEKUpUIkilKUBw7tFZ8Dat5FjAkZbmPzEy98/8RSK16uHywbGIEN+gzwTwrnA1MEh9L+B9f4j4VTg2RkajpXacOrKrQj1WTOO4tQdOu5bSz9TzYcW/tIH+itiwPUNI4A+AJrr1jdcSMN15MPBhzHv+GK5X2Lj3pruX/aRxD/dplvi9XXZd/wAJ9fQbR/I9G/Q+Xqrn+L0+2m7arT0L7DUuzw0Jd2fjn8iz18u4AJJAAGSToABzJPQUdwASSAAMkk4AA5knoK0QDMQzAiMEGNToWI1DuOg6qp9Z1wF5VtJXZLhBzdkADMQzDEYOUU6FiOTuOg6qp8idcBYPbe2lmLWqJOxwslxuKN9YklTP0ZdXlSQArmPOVY4ye6ZbtBs1ri3eJHCFsb2QSrqCC0bFSGCuAVJXUBjUBsXZKGSaKaL5s/E4lrFESqxqqIry20ygLl31ZVA+rvJqd7VzKXtPbYnqPKuVGnsK3cxmaYtJDApe3V3DoZxI5AiKvvcNN2FVWZd5W6KVIqwWsG4ipnO6oBPiQNT7Tk+2s+2Gzwoskln33JxkrDhsnAxniGL3mvmrvh8f/m5vd/T9ZWY6XtKPQgtusYZ47nhPLHwpLedY0MjhZGR0bhjVl3kZT/WDzqtFZVBWSyuPm8t1LNJDBEpJjEVuIY5FDBQpOSyg+lGVOda6FSp7jchqdtjFYXG+iPuNHvAHccbrr5MoJwR4VBbF2QI9nAcFUmNs6v3AshJDaMcZJJxzqxUr2xjexS9qWco3TuT8P5rZR3HBDcUokkxlRN3vbw3k3guu6TUZLZlbcKLS7jdXujZNGJOPFLJIHiV33iDGyOu8zEjKMCciuj0rFxM1UKXs7ZO5e4eCdpfnMk5mLzC1COGcMoD8Mybz8Pd3c8zWh2pf/vXT/wAmAfWsrZ/PFXu8uN0YHpH0fLxPsqg9pUxfwedtIvudT+tWHD0o1kacRF1KE5bJGvDZojFkRVLekQAM48cVrbXTeEYZHki4qG5WPHEMSnLKgJGScYrfrXnuSGWKNGlmkOIYk9Jj4/uqOrHQYNdHO3K7uyOdoSm6sXFczvkjsHZrtzZ3vdt5QJANYXHDlXHMcM8wPFcjzqw1SOwvydi1b51dFZbwjAI/ZwqRqkQ8cEgudTk+Jzd64Wuqam1Sd13neQcnFcyzFKUrQZilKUBjngV1ZHAZWBV1IyCCMEEdQRpXG9vdhLmwY/N43ubTOYwneuIR9gpzkUdCNfGu0VX+1/axbKNQqGW4lJW1hU952HMk/VReZbpUvC4mpQleHjfQ0V8PCvHkmrlC7MbHa22atzMDFxJZZJxL9GU35CqE72MAqq6HxB8awt22sg2784QnONA7Lr+8Fx8alI+zDXDifabi5m5qmotYv3YouR+82ScVr9vY1WzSNQFD3NugAAA/aKeQ0+rVcuPUa2KjRgnJylbmvZZvbJt28PuToYSVOm23ZJaE3ZXfeWOZsxrjcB5bwOgkPVRpu50B55wuJ26mKIzBWcqpIRcb7EDO6u8QMnlqRVJ2rdEYij/aSZ3fBV+s7eQ/OpfZN+0CLGSzooABOrjHn9YeXPw8KYzCOrJyp6rVenf1PFT7CmpPR6Le3X4dPHZEDJ2nEcxuYZpI45GC3EN2rrHHKAB6RyI8jAYISU0Yoy53b9bSsyKXUoxHeXeDbp8N5dD6/wAuVaQsoZnWdfTHdLoSpZR/Nyj666+i406YrfkkCqWbkAS3qAyfhVPU15bWZnHNXTyIaV9+4kPRAsQ9eN9/70Y/grJWvs8HhhmGGfMjjwaQlyPZvY9lbFdVSp9nBQ6I5+tPnm5ClKVtNQpSlAKxXNyEHiT6I6k/5edYp78DRO83I/ZHrPX1D4VpczknJPM/oPAeVZJbs3UqMqry06+n76HpJJJbUnn4eoeVVLtfpeWh8VuF9yoatyIWIVRlmOFA5n/rx6Vj7WfJvPcfNOA6I6PJ84lOu4siAdxfrYwQBpknJxrjfQrRpVYymyZXpqVGVCHS37+95S4llnmFtaJxJyMnOkcS/blb6o8uZ9oz1jsX2FisELZ4ty4+nnYd5v3UH1EH2R4DOdMb3ZjsrBYQ8KBTrrK7aySN1Z26n4DpUxWjG8QliHyxyiasHgYYaOWb3YpSlVhPFKUoBSlKAwX16kMTyyHdSNGdz4KoJJ9wrm/ZuN7h32jcD6WcfQKdeDb84418yO8x6k+upr5VJi1tDaKdbu5jifGhESniSEexAP4qzKABgaAcvACqTjmJdKhGjHWev/lbeL+hNwdNSk5PY09rbZito+JO4Vc4XmWYnkqqNWPkKhngur+a03bGeO3S7inlkn4ceUj3jjglt7ByKkuwOzBeTPtOYby7zRbNU6hI0JVpQOjuwOvMBfA10Kt+A4XTwnLUmr1Fn3J9Lbtb3yvtu8K+Jc7xWhSr/sdwXeWEM4f0lJy6gcgnig8Ofr6RgbPKujkVF7T7Pxykt6D/AG15n7w5N7dfOr2nVSVmRJSne+vd8OnoU5GIO8pKt4g4PqPiPI187V28/DETgNxXWPI7rbpOX05HugjOmM5qRvNgzR/V4i/aQZPtTn7s1XJTv3iL/RRs5Hgz90ZHjjWva0ITSdk3dWZtw0KdSbvlZNvbb1tmWBdooeeV9YIHvGnxrIt0h5Ov4hUdXhFSsiteCe0vl+SU46/aX8Q/zrG19GPrA+rvH4ZqP3R4CvaWQ/opf9fL8m0+0fsqT5t3R+p+Fa0kjN6R08F0Ht6n315WS2t3k/Zoz+aju+1j3R76XtobFhqVP33f4+m/zMYFZrOzeVt2MZI9In0V+8f051NWPZQnBmb+BMgeovz92PXVjgtlRQqKFUcgBgD2VonWS0zN3NKWUcl8/Dp4+Ro7J2MsI0O859NiME+QHRfL86kQK9pUOTcndmUYqKshSlK8MhSlKAUpSgFaF9t+2gcJNcQxORvKskqIxGSMgMQSMg6+Vb9Un5S+yQuI0uo4klntssI2UMJov5yIgg5OMldNDy51nBJuz/XsDR7UX8dxtWxEUiSLHDcyncZWGWEcYJIJ8TXz2wvDFYXLjQiFwp8Cw3Qfewr57O2NmUS5tIYk4iaMiKrYPNTjkQRgjxFSG1Nmx3ELwyjKOMMASDoQRqNRqBXGY7G062MpzlFqMLJp65Sbf1ZbUqTjSaT1LN2c2aLezghAwI4UT2qoBJ8ycn21JVxuLYks94LXZ95fqIyDeym5keGJekaqT3pT4Z0xr1x2KNcADJOBjJ5nzPnXY8yqQVRX9rOzVn8fHYqnHldj6pSleHgNadxsqJyS8aMTjJKgtpy1xmtylE7HjV1ZkJL2ThPLfX7rkj3NmsB7HD+lf2qn6AVYqVtVaa3MezW3ybK5/wBjh/St+Fa+4+yCfWeRvaq/kufjVgpTtp9foOzXf5v1Iy37OwJyjDHxfLn+1nHsqRRMDA5dK+qVg5N6s9jCMdEKUpWJkKUpQClKUApSlAKUpQClKjtv7eis7d55zhEHIaszHRUQdWJ0A/Ia16k27IFH2nZfybf6aWd6+V+zDdHmvkkuMjwYHkK+L+9mupzY2JxJgG7n5rbIfzmYZ3V6c9MZGrtlLraETG/mWztWwRbpub+AQymadxo+RnCj41i2L2ee3Rm2ZtCQZcu6yGK4hdzjO+AoIJx6Wc1T1v7dLEqvUldrJ5Nw5tm3bPvtdPJve82HbKnyJetjpXZ/YENnAsEC4RdSTqzMfSd2+sx6n9ABUjVX7I9sTcs9vcoIbyIBpEBykiHQSwk6lCenNToatFXMm3ne9879e8hWtkKUpWIFKUoBSlKAUpSgFKUoBSlKAUpSgFKUoBSlKAUpSgFc+7ZPxtrWlu37OCB7zd6NJviKMkeK94j110GqB8oCfNr21vz+x3WtLpuiLIwaJz4LxAQT0yPGtdZTlRqKn7zjK3l9eneZ02lNX0uUftTetJdOGPdjYpGOgxjJA8ScnPhgdK09mXzQzLIh1BAYfaUkZU+OR7jg1be0XZIzSGWEqGbG+rZAJAADBgDg4AGMYOBy1zr7E7FusiyTlcKQyopLZI1G8SAAAdcDOcc+h3YfjPDY8MVOTWULOFs27Z+b38WaJ4PEvE8y63v3Eh2n+hms7tNHhuo0Y9WinPDkTzzkHyrp1cn7V7SjM8EDMBHE63l83MJDAd4Bv3pH3VUcyceIrbe7vdo/SPNJZWzaxQwkLcMvRppsEoSPqryB8daqcBUWH4fCeIlZXdr622SWut3433J9aDqVmoeJ02lcx/7Ibvehu76JxqGFw7g/eR8qw8qluzXa2aO4Wy2iVZ3z80uVG6k26MlHXkkoGuBoenTMrDY3D4p8tKWfRqz8NU/O5qqUZ01eSLxSlKlGkUpSgFKUoBSlKAUpSgFKUoBSlKAUpSgFKUoBWC9skmjaKVQ6OpV1YZBB5g1npTQHPX7E3tod2wmimt/qQ3RcPGPsxzqCSvQBhoB1rz+RNrzd3/Q7VTozhnuJB5om6Fz96uh0rTPDYec+0lTi5dbfVaPxRsVWaVkzlfaTstFbfMrNSzm5uzNeyyHeknNsjSBZD9nJGF5DHrJ+u2e2XhREjJVpN4lhzCru53T0JLDXoAeuCLB8pti/Ahu4lLPZzCZlHpNCQVmA89w5/hNQO3dmrfQRy27KxALRHPddWxlc9DoOfIrg41xFxbprG4arif8AErp305s7X7vd8F0RshzOjONP3v38lHhuXRt9HdW+0GOfbn0vUcirXt24Nzshp/RliHHRhpuy27HvL4Z3W9jVBw9mblm3eCy+JYqEHmWBOR6s1O7asv8AR4dlwHemuSEY9Vj3t6eZh0X0gPXgZxVjxirha9fDrDNOopp3jZ2gtbtbfa5FwMasIz7RNRtv1OqbPuuLFHJ9tFf8QB/WtiviKIKoUaAAADyGgr7ozIUpSvAKUpQClKUApSlAKUpQClKUApSlAKUpQClKUApSlAK512m7HmyWS62fMYFzvS27IJbdieZRd4GInrunHkKUrOMVN8kldPVNXQu1mil7A7b3t9OLdWggJO7xFhaQjzCtLj311rsv2Nist5wzzTyY488p3pHx0H2UHRR4DnilK34jC0cJLloQUU1nZffUdpKfvO5P0pSooFKUoBSlKAUpSgFKUoBSlKAUpSgFKUoBSlKA/9k="/>
          <p:cNvSpPr>
            <a:spLocks noChangeAspect="1" noChangeArrowheads="1"/>
          </p:cNvSpPr>
          <p:nvPr/>
        </p:nvSpPr>
        <p:spPr bwMode="auto">
          <a:xfrm>
            <a:off x="63500" y="-744538"/>
            <a:ext cx="128587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AutoShape 12" descr="data:image/jpeg;base64,/9j/4AAQSkZJRgABAQAAAQABAAD/2wCEAAkGBhQSEBUTERQUFRQWFBgVEBcWFhYVFBgYFRkWGRgYFhUZGyYeGBojGRcXHy8gIycpLC0sFiAxOzAqNyYrLCkBCQoKDgwOGg8PGjUlHyUqLSwqKSopKTItNS0sNCwsLCwvLzUvLCosLDQ0NCw1KjUsLCwuLywuMiwpNSwqLCwsLP/AABEIAPUAzQMBIgACEQEDEQH/xAAcAAEAAgMBAQEAAAAAAAAAAAAABQYDBAcBAgj/xABMEAACAQMBBQQFCQMIBwkAAAABAgMABBEhBRITMUEGIlFhMnGBkaEHFCNCUnKSscEzYoIVQ1NzorLC0SQ0Y4OT4fAWJTVUdLPS4/H/xAAbAQEAAgMBAQAAAAAAAAAAAAAABAUCAwYBB//EADQRAAIBAgQDBQgBBQEBAAAAAAABAgMRBCExQQUSURNhgZHRIjJxobHB4fDxFBUzQlJyI//aAAwDAQACEQMRAD8A7jSlKAUpSgFKUoBSlKAUpSgFKUoBSlKAUpSgFKUoBSlKAUpSgFKUoBSlKAUpSgFKUoBSlKAUpSgFVPbHyo2FuxTjcaQc0t1Mze0r3QfImqP2/wC1j3l5LYpIY7eHuTqrbsk7/WB+twl5YHM+OmIW3tljXdRQo8FGP/2r3CcK7WKnUdr7Ip8bxSOHlyRV38i8yfLKh/Z2N2w/f4UfwLmvhPljP1rC4HjuvE3u1Gap1Ksv7Rh+/wAyr/vdb/lfP1L5b/LNZ/z0V3AOpkgJUe2Mt+VWPY/bOyusC3uYZCfqhgH/AANhvhXIK1brZcUn7SNWPjjDfiGtaKnBab9yTRIp8cf+8PJn6DpXBtnbRvLXHzS7kCjlFN9PFjwG93kH3TVt2Z8sZQY2hbNHjnNBmWH1lfTQfiqqr8Lr0s0rruLWhxChWyjKz6M6FFtSJpnhWRDLGFaRARvqG9EkdM/qPGtqvzvaXlw0x2lG25dyStMuTlTG2AsDjqm4FHlpXbOyHayPaFuJY+66ndniPpxuOanxHUHqPaBrxWBnh0pPR/U20MVTrOUYvNOxOUpSoBKFKUoBSlKAUpSgFKUoBSlKAUpXhNAe14TWptDayQrlzqfRUasxHgP15CqntHbck2hO4n2VOp+83M+oYHrrbCk5Z7GDlnaObNntZZbNusrcRpNIp3cxj6ZCOnFUgpjwJ9lc5veys8RJtJOJH0iuCDJjymUAZ9Yx51M3Q4EwkGkcmElHQN9R/wBD66n7fZcr8l3R4v3fcvpfAVNoYmWHTXNa3V5HmLw1JqLqZprLLfddcvDKz3OZTbaER3blJIGAJw65VsfYcaNW7Y7EurhQ5cWsZ1RdwSTEHqwJ3Uz4c66YeyyuMStvDqu4u77m3s1trsGLqGPmXf8AQgVvq8dTjaOvVL1sVFPAYenNyUG+6TVvv8zmzdinx3bybPmkTD8OB+da0vZu9T0JYJh4OrROfUVJX311P+Qofst+N/8A5VD7TsAs6pGzAcJmbUNrvKE9IE8g/u8q00uMSbspPxRMWEo1nydkvC34OaT7SaH/AFqGWH94jfi/4iZFbkMyuN5GDA8iCCPeKu72rfusDzHo5/MH4Vziw4bT3E8arHGz7kSrhVIj0L4GnebJq9wWOeIdvmip4nwuGGhzq6fR5+T/ACyTr4tL6WzuBd2urgbs8WcLPGPqnwcc1b8+VY3voxzkQet1H61hbbcA5zR/jU/kasKkYVIuMtCmw8q1KanTTv8AA7r2f2/Fe26TwNvIw66MrDmjjowOhH6YNSNfnrYHbxNn3XFgkEkUpAu4Fyd7/ax6YEg6/aHvH6BtrhZEV0OVZQynBGQwyNDqNDyNcZjMK8PO2qejO3w9btoKVrdzMlKUqEbxSlKAUpSgFKUoBSlad3teKKSKKSRVkmLLCpOrlRvNj1D8x4ivUm9AblRO2duCEbq4aQjRegH2m8BnpzPvIy7Z2oIUzzc6Rr4nxPkOZ/51S5JCzFmOWY5Y+J/Twx0rdSpc3tPQwd5PlXi/3cSyFmLOSzHmT+Q8B5CstnYvKe5oBozHkPID6x8vjWXZuzDKcnIjB1PIsRzCnoPE+weVkjjCgBQABoANAB5CscTi1T9mOv0NMp/6wyXX09f5NSz2THH03m6s2CfZ9keQrdpSqec5Td5O5glYUpSsQKrdy29czN9nciH8K75+MpHs99kxVUsZN5N/+kZ5B6pHZl/skVvorV+H75Flw6F6t+iM7KCCDyIwfbUBF2AsF5Wye0u35sasFKkxqTh7ra+DL2VOMveVyAPY61U5S2gI8DGhPsJHwPvFZYdmwj0YYh6o0BHr00qarXuLbOq4Dfn5H/PpUyli5P2ZvxK2vguX2qXl6enlY29ibY4HcI+i8hqnq8V8unTwq5xyBgCCCCMgjUEHqDXOVb2HqOoPnUx2f2vwmEbn6Nj3SfqMT/dJ9x9em2rT5vaWpU+5mtPp+Pp8C4UrwGvahm0UpSgFKUoBSlKA1NrbVjtoHnmYLHGpZyfAdAOpJwAOpIFcC25tmaeb+U5ARJHJHLbR50ihibeCethlm8z05VYu3XaX+ULngxnNnbP3iPRnnX8405eBOTqMYipIwwKnkQQfUdDXT8NwPLB1JrNr5HP8R4jyVFTp7NN+nqXq72n84fjD0WA4Xkh1X2nOT6/KvbKzMr7o0HNz4DyPieQ9p6VWOw94Ws1RvSgZoH/3Z7v9grV2vd602fPKv7VIJZSf30jZlHqGAPZ51S4uf9OnFa6IuJSXKox33/epI2l9CzNFFJGzRYWREdS0fgGUHK+2toH/AJ1SrLZ9ja3VlArCO7VNSsT71wskb74llC7pJdeJliSCnnUl2Qt5EkvlmlMzi7GXKKmQba1IG6ugCghfZVBJbmNktCbu9oxRY4sscefR33VM4543iM1mWUE4BBIAJAIzhs4OPA4OD5GqV2zubNNoW5v41ki+azhQ0LTgPxbfXcVGIO7va46461C7Gvrm1G/FEnDjsreSZZi6yLB85veFGgHKQQsPS0HDxjXT1QurnvLkdSpVRv8AtZPBcOJo4eCVuTBGrN86PzWNpOI4yV3JAjYwMjeTnk1jHaa74KAizMs8qrbTK7fNChjaV2Pe3yUCMmhG8WTlqB5yMcrLLtm4KW8rDRghCfeYbq/2iKh4ogqhRyUBR6gMCvJNrG4s4GYBWklCyqDlQ0DOZAp6rxIdD1BFa21tpC3geVgWCDRRzYkhVUeZYge2pFNWj4lzw2PLGU3+2NylQuydszNMYLqAQycPix7sglRlDBWG8AMMpZcj97NbG39rNbxKyR8V2ljiRN8R5aRt0d4gga1nYs+dW5iSpVch7WOCyT25imV4BucVZFZLiUQh1dR9VicrjoPHSxb4xnIx49NOdLHsZqWhr3UP1hzHPzH+Y/5Vg5jxB9xFb5YYzkY8elaMi7rY6HVf1A9v5+VT8NVuuR+BVYyjyy51o9fj18fr8S19mdp76cNj30HP7S9D5kcj7D1rc232ggs4xJdSrEhcIGbOCzZwNAegJ9hqn2N7wZFk6L6Xmp9L4a+tRVc+UXavzraQhGsVmne6q08o18jupj1EmpNLCdvWUVo9SmrVlh6cpS20+3odfgnV1DowZWAKspBUg8iCNCKyVx/5N9utZ3i2bE/NrjeNuDyimHeKqeiOM6fa5cznsFR8Vh5Yeo4M2UK0a9NVI6MUpSoxuFUD5T+1zRqLG2Yi4mXMrjnDCdC2ejtqq+06aVf6rm3Pk9sbuQyzwAynGZFZ43OAAMlGGcAAa+FSMPKnCopVFdI11FJxag7PqcltrZY0CIMKowB/11rJWO52esF/dwwtIYYnRIxI5cg7gZ9T+82PZWC9mk3oo4Qhklk3F387oABJJxrpiu3hVjKmqmitc4ephp9u6Kd3f8kt2FGNpvEfQlRbgeG9D3WA8zlSfVXUdoWSzQyRP6Mkbxtjnh1KnHsNco2NsW/F7bTC3QiGYCV45kI4cg3ZO62G9E568q6/XDcblGWIUoO6tt1/bHUYWM40kqmqy8im2kN/LJaJPAsaWsqtNLxUcTFYpIg8SDVVO+XIbB1A1wan9k2TpNdswwJZ1ePUHKi3t4yfLvRsNfCpOlUzlclNkVLYudoRzAfRrazRMcjO+8tuyjHPkja+VR23tiSym9KKDxrOGKLvAZdHuWYHJ00kTU+PlVmpXik0LnPT2duhdtJFaxLIJ7x/nTPGzSC4S4+bll9Lhxho1ZD4DAIyRhXsk5BnOzo1QTpIbAyQsr/QyxyyLn6JGLPGQNMiDOhYV0ilZ9oz3nZULa2aMQRPHFGY4Xdo4gqxxmaTKooUAHdVWXPU5PWsPaKGJ7Z0nYojlE3lzvKzOojIwDgiQoc8qkJX3p5m8HEa+qNR/jd6w39gk0TRSjeRxusOWnkRyIOCD0IqVol+950WEhagu/7kJsuW5hult7mRJ1eKR4ZQgjlHDaMOsijunIdTkeFffbQOYYRGVD/PLbhlgSobiDBYAgkZ6Vs7J7NpA5k4k80hXcDzyGRlTIJVdAACQCepwK3r2wWUIHz3JElXBx3ozvLnxGele3zN/I3BxKntrYMpieS6lV5JZLSAGJTEqRi6jPdOS28WcnOdMCsNxZRRNPbLE7x/OoDDbRlVR2NvxGVt84Efc3215oPGrpeWSyqFfOA6OMHHejdXX+0orQv+zUUpZt6RHZ0k343KurRoYwUONO4SpHXNEzCdHdfupUoLBnhRTbJKkV1dhrPirkLvADhk4D8IsRj/AGmmNK071PnGBHBLcRw2UPAaSZInhLcbMjbxH0gMajeHLg+etwPYuEKAj3EZDs6OkzCRTIFEgDnJw5UMc511r277GQOqKDLGqxCFhHIycSIEncl6uMlj495tdayjJJ3NE8POUWjHcbV4Nnx5sErCrvgghnKjQEaEFzgEaa1U9j2zJEC+sjkySnqXfU+7QeypntjYyyW0ZiUMkTrJNGNGdYxoF6HGp3euBUfbXKyIrocqwyD/ANda7LhsEot3zOH43Uk4wSWTzv8AY1NszGOMTL6cEkcyeuNwfyzX6GRsgEciMj1Gvz1twf6NN/Vt+Vd42C2bWAnmYYyfwLULjcc4P4m3gkm6Ul3m/SlK54vRSlfMjYBPgM+6gOAW8/EluZf6W7ncerfIHwWsmz03to24+xHNJ7SAg/OtHs5/qsZPM7zH+J2P61IbD/8AEx/6R/8A3Urt665cM0uhymEfPxFvvl9zqXZ4fRN/WHP4VqUqL7PH6I/1jfktSlfO8V/mkXy3+L+opSlRz0UpSgFfMkgUFmICgZYnQAdSTXkkoUFmIAAySdAAOpNQm2XZ4mLZUMRHAp0bekIUSOPtKCWC/V3cnvejlCPM0ursZxi2Q9jtVDGGbeUuWkO8kgH0jF8bxXBxvcxppmtqPaMTaLJGT4B1J92a30AAAGgAwPUOVeSxBhhgG+8AR8au5YaDeRIp8YlBKLjoYhry1pWI7GgznhRg9SFCn3rin8lJ0aVfVLKfgzEfCtbwvRkqPGof7QZlpWE7Ob6s0g+8I2/wA/GvPmsw/nI29cTD4iT9KxeFl1RIjxbDvW68DPStcicfUib1SMp9xTHx9tfPziQelA/8LRN/jB+FYf09Tob48Qw8tJmFev3m/vGqDYQiOS5iHox3LhB4K2GAHlqavkLEjJBUlm0OMjvHQ4JHuNUOwk35LmTo91KV+6pCj+7XT8Mv2j+Bx/F3F4VfFWMfaJ8WsvmuB/EQP1r9CWUG5GifZRV/CAP0rg4tOPc2lvzEt1Hvj9yM8R/gtd+qPxqd5xj3GHBYWoOXVilKVQl2KxXXoN90/kay14RQH527Of6pD9z9TW5YS7m0bcnlJHLFnzwHUe3Fa2xoDHG0J5wyyxN60kYV97TtWdAYzuyIwkhPg6aj2Hl7a7ycO1o2W6OLpVVh8a5S0UnfxudV7OSftF81b3jH+GpqqD2L7WxTSqueHMQUlhbR1bQ6A+kuRoR0bpV+r55j6Tp1nda/wdRld2+PnmKUpUECviSUKCzEAAZJOgAHU167gAkkAAZJJwABzJPQVoxqZWDsCEBzEhGMkcpHHPPVVPLmdcbvjaSuzZCDm7I9RDKQ7ghAcxoRrkcnkHj1C/V5nvejp7VbemjT7AaVvWcxp8DL+Gqht7aC3U6kL3o5BA6EsXRROAGEqru2U0jruDeOWVlwyEVObEMrKzzkGQuyEg5G7EzKoyAASDv5IABOTipeDpudVTe2xtxElTpOK3JKlV3tFapcXEdvP/q6wy3M6liituMiIHII7g3nY681HhWna7MEsKRpdb1nG85aWG476ooUwxtKDk7gZydeUaZq6uVSirFur0qfA1HdmLl5LS2kkOXeKNnJGCSVB3iPE8/bVA2Wtukdu1tLm6kWYXiLOznc4FwzGSPeITddYyNBrRysFC9zp9Kquyu1EnACm2fiCG2Num+p4qznho7MAeF3lYsDnA115Vml7WyBF3bV3kAma5jEi5jW3kEcm4cfStvHuqAMjwOlOZDkZZKZqFj7RE3PC4LcHitAs+8MGZELsnDxkLgMu9n0lIx1rS7R9toraY28iSaxK5kVd5FDkr3gO8BgHXWtlOLqO0TFxaPdrbR4FrJMeaRs4+8fRH4iB7aqOx7XhwRoeYXLfebvN8Sa2u0+2I7owQQOsiMeNOVII3Iz3VPhl+h17or5uJwis7clBZvUNavuH03GLm9yHxip7lCO38Invk12fxtqvKdVtIN0f1tx/wDWrD211+qb8lGxTBs5ZJBiW5Y3MvlxMbg9kYXToSauVc3j63a15S208i9wtHsaMYdEKUpUIkilKUBw7tFZ8Dat5FjAkZbmPzEy98/8RSK16uHywbGIEN+gzwTwrnA1MEh9L+B9f4j4VTg2RkajpXacOrKrQj1WTOO4tQdOu5bSz9TzYcW/tIH+itiwPUNI4A+AJrr1jdcSMN15MPBhzHv+GK5X2Lj3pruX/aRxD/dplvi9XXZd/wAJ9fQbR/I9G/Q+Xqrn+L0+2m7arT0L7DUuzw0Jd2fjn8iz18u4AJJAAGSToABzJPQUdwASSAAMkk4AA5knoK0QDMQzAiMEGNToWI1DuOg6qp9Z1wF5VtJXZLhBzdkADMQzDEYOUU6FiOTuOg6qp8idcBYPbe2lmLWqJOxwslxuKN9YklTP0ZdXlSQArmPOVY4ye6ZbtBs1ri3eJHCFsb2QSrqCC0bFSGCuAVJXUBjUBsXZKGSaKaL5s/E4lrFESqxqqIry20ygLl31ZVA+rvJqd7VzKXtPbYnqPKuVGnsK3cxmaYtJDApe3V3DoZxI5AiKvvcNN2FVWZd5W6KVIqwWsG4ipnO6oBPiQNT7Tk+2s+2Gzwoskln33JxkrDhsnAxniGL3mvmrvh8f/m5vd/T9ZWY6XtKPQgtusYZ47nhPLHwpLedY0MjhZGR0bhjVl3kZT/WDzqtFZVBWSyuPm8t1LNJDBEpJjEVuIY5FDBQpOSyg+lGVOda6FSp7jchqdtjFYXG+iPuNHvAHccbrr5MoJwR4VBbF2QI9nAcFUmNs6v3AshJDaMcZJJxzqxUr2xjexS9qWco3TuT8P5rZR3HBDcUokkxlRN3vbw3k3guu6TUZLZlbcKLS7jdXujZNGJOPFLJIHiV33iDGyOu8zEjKMCciuj0rFxM1UKXs7ZO5e4eCdpfnMk5mLzC1COGcMoD8Mybz8Pd3c8zWh2pf/vXT/wAmAfWsrZ/PFXu8uN0YHpH0fLxPsqg9pUxfwedtIvudT+tWHD0o1kacRF1KE5bJGvDZojFkRVLekQAM48cVrbXTeEYZHki4qG5WPHEMSnLKgJGScYrfrXnuSGWKNGlmkOIYk9Jj4/uqOrHQYNdHO3K7uyOdoSm6sXFczvkjsHZrtzZ3vdt5QJANYXHDlXHMcM8wPFcjzqw1SOwvydi1b51dFZbwjAI/ZwqRqkQ8cEgudTk+Jzd64Wuqam1Sd13neQcnFcyzFKUrQZilKUBjngV1ZHAZWBV1IyCCMEEdQRpXG9vdhLmwY/N43ubTOYwneuIR9gpzkUdCNfGu0VX+1/axbKNQqGW4lJW1hU952HMk/VReZbpUvC4mpQleHjfQ0V8PCvHkmrlC7MbHa22atzMDFxJZZJxL9GU35CqE72MAqq6HxB8awt22sg2784QnONA7Lr+8Fx8alI+zDXDifabi5m5qmotYv3YouR+82ScVr9vY1WzSNQFD3NugAAA/aKeQ0+rVcuPUa2KjRgnJylbmvZZvbJt28PuToYSVOm23ZJaE3ZXfeWOZsxrjcB5bwOgkPVRpu50B55wuJ26mKIzBWcqpIRcb7EDO6u8QMnlqRVJ2rdEYij/aSZ3fBV+s7eQ/OpfZN+0CLGSzooABOrjHn9YeXPw8KYzCOrJyp6rVenf1PFT7CmpPR6Le3X4dPHZEDJ2nEcxuYZpI45GC3EN2rrHHKAB6RyI8jAYISU0Yoy53b9bSsyKXUoxHeXeDbp8N5dD6/wAuVaQsoZnWdfTHdLoSpZR/Nyj666+i406YrfkkCqWbkAS3qAyfhVPU15bWZnHNXTyIaV9+4kPRAsQ9eN9/70Y/grJWvs8HhhmGGfMjjwaQlyPZvY9lbFdVSp9nBQ6I5+tPnm5ClKVtNQpSlAKxXNyEHiT6I6k/5edYp78DRO83I/ZHrPX1D4VpczknJPM/oPAeVZJbs3UqMqry06+n76HpJJJbUnn4eoeVVLtfpeWh8VuF9yoatyIWIVRlmOFA5n/rx6Vj7WfJvPcfNOA6I6PJ84lOu4siAdxfrYwQBpknJxrjfQrRpVYymyZXpqVGVCHS37+95S4llnmFtaJxJyMnOkcS/blb6o8uZ9oz1jsX2FisELZ4ty4+nnYd5v3UH1EH2R4DOdMb3ZjsrBYQ8KBTrrK7aySN1Z26n4DpUxWjG8QliHyxyiasHgYYaOWb3YpSlVhPFKUoBSlKAwX16kMTyyHdSNGdz4KoJJ9wrm/ZuN7h32jcD6WcfQKdeDb84418yO8x6k+upr5VJi1tDaKdbu5jifGhESniSEexAP4qzKABgaAcvACqTjmJdKhGjHWev/lbeL+hNwdNSk5PY09rbZito+JO4Vc4XmWYnkqqNWPkKhngur+a03bGeO3S7inlkn4ceUj3jjglt7ByKkuwOzBeTPtOYby7zRbNU6hI0JVpQOjuwOvMBfA10Kt+A4XTwnLUmr1Fn3J9Lbtb3yvtu8K+Jc7xWhSr/sdwXeWEM4f0lJy6gcgnig8Ofr6RgbPKujkVF7T7Pxykt6D/AG15n7w5N7dfOr2nVSVmRJSne+vd8OnoU5GIO8pKt4g4PqPiPI187V28/DETgNxXWPI7rbpOX05HugjOmM5qRvNgzR/V4i/aQZPtTn7s1XJTv3iL/RRs5Hgz90ZHjjWva0ITSdk3dWZtw0KdSbvlZNvbb1tmWBdooeeV9YIHvGnxrIt0h5Ov4hUdXhFSsiteCe0vl+SU46/aX8Q/zrG19GPrA+rvH4ZqP3R4CvaWQ/opf9fL8m0+0fsqT5t3R+p+Fa0kjN6R08F0Ht6n315WS2t3k/Zoz+aju+1j3R76XtobFhqVP33f4+m/zMYFZrOzeVt2MZI9In0V+8f051NWPZQnBmb+BMgeovz92PXVjgtlRQqKFUcgBgD2VonWS0zN3NKWUcl8/Dp4+Ro7J2MsI0O859NiME+QHRfL86kQK9pUOTcndmUYqKshSlK8MhSlKAUpSgFaF9t+2gcJNcQxORvKskqIxGSMgMQSMg6+Vb9Un5S+yQuI0uo4klntssI2UMJov5yIgg5OMldNDy51nBJuz/XsDR7UX8dxtWxEUiSLHDcyncZWGWEcYJIJ8TXz2wvDFYXLjQiFwp8Cw3Qfewr57O2NmUS5tIYk4iaMiKrYPNTjkQRgjxFSG1Nmx3ELwyjKOMMASDoQRqNRqBXGY7G062MpzlFqMLJp65Sbf1ZbUqTjSaT1LN2c2aLezghAwI4UT2qoBJ8ycn21JVxuLYks94LXZ95fqIyDeym5keGJekaqT3pT4Z0xr1x2KNcADJOBjJ5nzPnXY8yqQVRX9rOzVn8fHYqnHldj6pSleHgNadxsqJyS8aMTjJKgtpy1xmtylE7HjV1ZkJL2ThPLfX7rkj3NmsB7HD+lf2qn6AVYqVtVaa3MezW3ybK5/wBjh/St+Fa+4+yCfWeRvaq/kufjVgpTtp9foOzXf5v1Iy37OwJyjDHxfLn+1nHsqRRMDA5dK+qVg5N6s9jCMdEKUpWJkKUpQClKUApSlAKUpQClKjtv7eis7d55zhEHIaszHRUQdWJ0A/Ia16k27IFH2nZfybf6aWd6+V+zDdHmvkkuMjwYHkK+L+9mupzY2JxJgG7n5rbIfzmYZ3V6c9MZGrtlLraETG/mWztWwRbpub+AQymadxo+RnCj41i2L2ee3Rm2ZtCQZcu6yGK4hdzjO+AoIJx6Wc1T1v7dLEqvUldrJ5Nw5tm3bPvtdPJve82HbKnyJetjpXZ/YENnAsEC4RdSTqzMfSd2+sx6n9ABUjVX7I9sTcs9vcoIbyIBpEBykiHQSwk6lCenNToatFXMm3ne9879e8hWtkKUpWIFKUoBSlKAUpSgFKUoBSlKAUpSgFKUoBSlKAUpSgFc+7ZPxtrWlu37OCB7zd6NJviKMkeK94j110GqB8oCfNr21vz+x3WtLpuiLIwaJz4LxAQT0yPGtdZTlRqKn7zjK3l9eneZ02lNX0uUftTetJdOGPdjYpGOgxjJA8ScnPhgdK09mXzQzLIh1BAYfaUkZU+OR7jg1be0XZIzSGWEqGbG+rZAJAADBgDg4AGMYOBy1zr7E7FusiyTlcKQyopLZI1G8SAAAdcDOcc+h3YfjPDY8MVOTWULOFs27Z+b38WaJ4PEvE8y63v3Eh2n+hms7tNHhuo0Y9WinPDkTzzkHyrp1cn7V7SjM8EDMBHE63l83MJDAd4Bv3pH3VUcyceIrbe7vdo/SPNJZWzaxQwkLcMvRppsEoSPqryB8daqcBUWH4fCeIlZXdr622SWut3433J9aDqVmoeJ02lcx/7Ibvehu76JxqGFw7g/eR8qw8qluzXa2aO4Wy2iVZ3z80uVG6k26MlHXkkoGuBoenTMrDY3D4p8tKWfRqz8NU/O5qqUZ01eSLxSlKlGkUpSgFKUoBSlKAUpSgFKUoBSlKAUpSgFKUoBWC9skmjaKVQ6OpV1YZBB5g1npTQHPX7E3tod2wmimt/qQ3RcPGPsxzqCSvQBhoB1rz+RNrzd3/Q7VTozhnuJB5om6Fz96uh0rTPDYec+0lTi5dbfVaPxRsVWaVkzlfaTstFbfMrNSzm5uzNeyyHeknNsjSBZD9nJGF5DHrJ+u2e2XhREjJVpN4lhzCru53T0JLDXoAeuCLB8pti/Ahu4lLPZzCZlHpNCQVmA89w5/hNQO3dmrfQRy27KxALRHPddWxlc9DoOfIrg41xFxbprG4arif8AErp305s7X7vd8F0RshzOjONP3v38lHhuXRt9HdW+0GOfbn0vUcirXt24Nzshp/RliHHRhpuy27HvL4Z3W9jVBw9mblm3eCy+JYqEHmWBOR6s1O7asv8AR4dlwHemuSEY9Vj3t6eZh0X0gPXgZxVjxirha9fDrDNOopp3jZ2gtbtbfa5FwMasIz7RNRtv1OqbPuuLFHJ9tFf8QB/WtiviKIKoUaAAADyGgr7ozIUpSvAKUpQClKUApSlAKUpQClKUApSlAKUpQClKUApSlAK512m7HmyWS62fMYFzvS27IJbdieZRd4GInrunHkKUrOMVN8kldPVNXQu1mil7A7b3t9OLdWggJO7xFhaQjzCtLj311rsv2Nist5wzzTyY488p3pHx0H2UHRR4DnilK34jC0cJLloQUU1nZffUdpKfvO5P0pSooFKUoBSlKAUpSgFKUoBSlKAUpSgFKUoBSlKA/9k="/>
          <p:cNvSpPr>
            <a:spLocks noChangeAspect="1" noChangeArrowheads="1"/>
          </p:cNvSpPr>
          <p:nvPr/>
        </p:nvSpPr>
        <p:spPr bwMode="auto">
          <a:xfrm>
            <a:off x="63500" y="-744538"/>
            <a:ext cx="1285875" cy="15335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http://www.the-simple-homeschool.com/image-files/cellcyclecontrol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1219200"/>
            <a:ext cx="4271249" cy="5105400"/>
          </a:xfrm>
          <a:prstGeom prst="rect">
            <a:avLst/>
          </a:prstGeom>
          <a:noFill/>
        </p:spPr>
      </p:pic>
      <p:sp>
        <p:nvSpPr>
          <p:cNvPr id="12" name="5-Point Star 11"/>
          <p:cNvSpPr/>
          <p:nvPr/>
        </p:nvSpPr>
        <p:spPr>
          <a:xfrm>
            <a:off x="5410200" y="16764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5791200" y="49530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181600" y="47244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191000" y="838200"/>
            <a:ext cx="457200" cy="3810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Cancer?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76400"/>
            <a:ext cx="8007350" cy="4191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8000"/>
              </a:lnSpc>
            </a:pPr>
            <a:r>
              <a:rPr lang="en-GB" sz="3200" dirty="0" smtClean="0">
                <a:latin typeface="+mj-lt"/>
              </a:rPr>
              <a:t>Abnormal cell growth (</a:t>
            </a:r>
            <a:r>
              <a:rPr lang="en-GB" sz="3200" b="1" dirty="0" err="1" smtClean="0">
                <a:latin typeface="+mj-lt"/>
              </a:rPr>
              <a:t>neoplasia</a:t>
            </a:r>
            <a:r>
              <a:rPr lang="en-GB" sz="3200" dirty="0" smtClean="0">
                <a:latin typeface="+mj-lt"/>
              </a:rPr>
              <a:t>)</a:t>
            </a:r>
          </a:p>
          <a:p>
            <a:pPr eaLnBrk="1" hangingPunct="1">
              <a:lnSpc>
                <a:spcPct val="98000"/>
              </a:lnSpc>
            </a:pPr>
            <a:r>
              <a:rPr lang="en-GB" sz="3200" b="1" dirty="0" smtClean="0">
                <a:latin typeface="+mj-lt"/>
              </a:rPr>
              <a:t>Benign:</a:t>
            </a:r>
            <a:r>
              <a:rPr lang="en-GB" sz="3200" dirty="0" smtClean="0">
                <a:latin typeface="+mj-lt"/>
              </a:rPr>
              <a:t> slow growth, non-invasive, no metastasis (spread of cancer)</a:t>
            </a:r>
          </a:p>
          <a:p>
            <a:pPr eaLnBrk="1" hangingPunct="1">
              <a:lnSpc>
                <a:spcPct val="98000"/>
              </a:lnSpc>
            </a:pPr>
            <a:r>
              <a:rPr lang="en-GB" sz="3200" b="1" dirty="0" smtClean="0">
                <a:latin typeface="+mj-lt"/>
              </a:rPr>
              <a:t>Malignant:</a:t>
            </a:r>
            <a:r>
              <a:rPr lang="en-GB" sz="3200" dirty="0" smtClean="0">
                <a:latin typeface="+mj-lt"/>
              </a:rPr>
              <a:t> rapid growth, </a:t>
            </a:r>
            <a:r>
              <a:rPr lang="en-GB" sz="3200" b="1" dirty="0" smtClean="0">
                <a:latin typeface="+mj-lt"/>
              </a:rPr>
              <a:t>invasive</a:t>
            </a:r>
            <a:r>
              <a:rPr lang="en-GB" sz="3200" dirty="0" smtClean="0">
                <a:latin typeface="+mj-lt"/>
              </a:rPr>
              <a:t>, potential for metastasis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sz="5500" b="1" dirty="0"/>
              <a:t>Cancer cells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410200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>
                <a:solidFill>
                  <a:srgbClr val="FFFF00"/>
                </a:solidFill>
              </a:rPr>
              <a:t>Cancer cells have escaped internal and/or external control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Lose contact inhibition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 smtClean="0"/>
              <a:t>divide </a:t>
            </a:r>
            <a:r>
              <a:rPr lang="en-US" sz="2400" b="1" dirty="0"/>
              <a:t>indefinitely if have continual supply of nutrients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b="1" dirty="0"/>
              <a:t>Cancer cells may be “immortal</a:t>
            </a:r>
            <a:r>
              <a:rPr lang="en-US" sz="2400" b="1" dirty="0" smtClean="0"/>
              <a:t>” – can replace telomeres</a:t>
            </a:r>
            <a:endParaRPr lang="en-US" sz="2400" b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/>
              <a:t>Usually immune system recognizes (by surface proteins) and  destroys transformed cells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b="1" dirty="0"/>
              <a:t>Cells that evade destruction multiply to form a tumor, a mass of abnormal cells</a:t>
            </a: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  <a:p>
            <a:pPr eaLnBrk="1" hangingPunct="1">
              <a:lnSpc>
                <a:spcPct val="80000"/>
              </a:lnSpc>
              <a:defRPr/>
            </a:pPr>
            <a:endParaRPr lang="en-US" sz="2800" dirty="0"/>
          </a:p>
        </p:txBody>
      </p:sp>
      <p:pic>
        <p:nvPicPr>
          <p:cNvPr id="46083" name="Picture 4" descr="cancer cel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152400"/>
            <a:ext cx="38417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05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5500" b="1" dirty="0"/>
              <a:t>Cancer cells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14400"/>
            <a:ext cx="91440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Benign tumors</a:t>
            </a:r>
          </a:p>
          <a:p>
            <a:pPr lvl="1" eaLnBrk="1" hangingPunct="1">
              <a:defRPr/>
            </a:pPr>
            <a:r>
              <a:rPr lang="en-US" b="1" dirty="0"/>
              <a:t>Abnormal cells remain at originating site as a lump</a:t>
            </a:r>
          </a:p>
          <a:p>
            <a:pPr lvl="1" eaLnBrk="1" hangingPunct="1">
              <a:defRPr/>
            </a:pPr>
            <a:r>
              <a:rPr lang="en-US" b="1" dirty="0"/>
              <a:t>Do not invade other tissues but may push them aside</a:t>
            </a:r>
          </a:p>
          <a:p>
            <a:pPr lvl="1" eaLnBrk="1" hangingPunct="1">
              <a:defRPr/>
            </a:pPr>
            <a:r>
              <a:rPr lang="en-US" b="1" dirty="0"/>
              <a:t>Most do not cause serious problems and can be removed by surgery</a:t>
            </a:r>
          </a:p>
          <a:p>
            <a:pPr eaLnBrk="1" hangingPunct="1">
              <a:defRPr/>
            </a:pPr>
            <a:r>
              <a:rPr lang="en-US" b="1" dirty="0">
                <a:solidFill>
                  <a:srgbClr val="FFFF00"/>
                </a:solidFill>
              </a:rPr>
              <a:t>Malignant tumors</a:t>
            </a:r>
          </a:p>
          <a:p>
            <a:pPr lvl="1" eaLnBrk="1" hangingPunct="1">
              <a:defRPr/>
            </a:pPr>
            <a:r>
              <a:rPr lang="en-US" b="1" dirty="0"/>
              <a:t>Grow into and invade other tissues</a:t>
            </a:r>
          </a:p>
          <a:p>
            <a:pPr lvl="1" eaLnBrk="1" hangingPunct="1">
              <a:defRPr/>
            </a:pPr>
            <a:r>
              <a:rPr lang="en-US" b="1" dirty="0"/>
              <a:t>Cells lose attachment to nearby cells &amp; are carried by the blood &amp; lymph system to other tissue - </a:t>
            </a:r>
            <a:r>
              <a:rPr lang="en-US" b="1" dirty="0">
                <a:solidFill>
                  <a:srgbClr val="FFFF00"/>
                </a:solidFill>
              </a:rPr>
              <a:t>metastasize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US" sz="2800" b="1" dirty="0"/>
          </a:p>
          <a:p>
            <a:pPr eaLnBrk="1" hangingPunct="1">
              <a:defRPr/>
            </a:pPr>
            <a:endParaRPr lang="en-US" b="1" dirty="0"/>
          </a:p>
          <a:p>
            <a:pPr lvl="1" eaLnBrk="1" hangingPunct="1">
              <a:defRPr/>
            </a:pPr>
            <a:endParaRPr lang="en-US" b="1" dirty="0"/>
          </a:p>
          <a:p>
            <a:pPr lvl="1" eaLnBrk="1" hangingPunct="1">
              <a:defRPr/>
            </a:pP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495800" y="152400"/>
            <a:ext cx="4114800" cy="990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800" b="1" dirty="0"/>
              <a:t>Cancer cells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762000"/>
            <a:ext cx="8763000" cy="6096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4000" b="1" dirty="0">
                <a:solidFill>
                  <a:srgbClr val="FFFF00"/>
                </a:solidFill>
              </a:rPr>
              <a:t>Treatments: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Chemotherapy: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targets </a:t>
            </a:r>
            <a:r>
              <a:rPr lang="en-US" b="1" dirty="0"/>
              <a:t>rapidly dividing cells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/>
              <a:t>Interferes with enzyme production in control of cell cycle or DNA replication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Surgery: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removes </a:t>
            </a:r>
            <a:r>
              <a:rPr lang="en-US" b="1" dirty="0"/>
              <a:t>tumor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Radiation: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Kills </a:t>
            </a:r>
            <a:r>
              <a:rPr lang="en-US" b="1" dirty="0"/>
              <a:t>cells in tumor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b="1" dirty="0" smtClean="0"/>
              <a:t>Prevention: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 smtClean="0"/>
              <a:t>modify </a:t>
            </a:r>
            <a:r>
              <a:rPr lang="en-US" b="1" dirty="0"/>
              <a:t>behavior to eliminate risk factors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b="1" dirty="0"/>
              <a:t>Known carcinogens, smoking, sunburn, diet and exercise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2400" y="0"/>
            <a:ext cx="9296400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2"/>
          <p:cNvSpPr>
            <a:spLocks noChangeShapeType="1"/>
          </p:cNvSpPr>
          <p:nvPr/>
        </p:nvSpPr>
        <p:spPr bwMode="auto">
          <a:xfrm>
            <a:off x="949325" y="1230313"/>
            <a:ext cx="6791325" cy="1587"/>
          </a:xfrm>
          <a:prstGeom prst="line">
            <a:avLst/>
          </a:prstGeom>
          <a:noFill/>
          <a:ln w="2844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357313" y="1374775"/>
            <a:ext cx="944562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defTabSz="407988" eaLnBrk="1">
              <a:lnSpc>
                <a:spcPct val="93000"/>
              </a:lnSpc>
              <a:spcBef>
                <a:spcPts val="9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500" b="1"/>
              <a:t>Rank</a:t>
            </a: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1963738" y="1374775"/>
            <a:ext cx="1797050" cy="298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defTabSz="407988" eaLnBrk="1">
              <a:lnSpc>
                <a:spcPct val="93000"/>
              </a:lnSpc>
              <a:spcBef>
                <a:spcPts val="9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500" b="1"/>
              <a:t>Cause of Death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5105400" y="1219200"/>
            <a:ext cx="942975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defTabSz="407988" eaLnBrk="1">
              <a:lnSpc>
                <a:spcPct val="93000"/>
              </a:lnSpc>
              <a:spcBef>
                <a:spcPts val="9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500" b="1"/>
              <a:t>No. of deaths</a:t>
            </a: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6172200" y="1219200"/>
            <a:ext cx="1112838" cy="511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defTabSz="407988" eaLnBrk="1">
              <a:lnSpc>
                <a:spcPct val="93000"/>
              </a:lnSpc>
              <a:spcBef>
                <a:spcPts val="913"/>
              </a:spcBef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500" b="1"/>
              <a:t>% of all deaths</a:t>
            </a:r>
          </a:p>
        </p:txBody>
      </p:sp>
      <p:sp>
        <p:nvSpPr>
          <p:cNvPr id="8199" name="Rectangle 8"/>
          <p:cNvSpPr>
            <a:spLocks noChangeArrowheads="1"/>
          </p:cNvSpPr>
          <p:nvPr/>
        </p:nvSpPr>
        <p:spPr bwMode="auto">
          <a:xfrm>
            <a:off x="1247775" y="2039938"/>
            <a:ext cx="6083300" cy="339725"/>
          </a:xfrm>
          <a:prstGeom prst="rect">
            <a:avLst/>
          </a:prstGeom>
          <a:noFill/>
          <a:ln w="9398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1371600" y="304800"/>
            <a:ext cx="6151563" cy="6921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 anchor="b"/>
          <a:lstStyle/>
          <a:p>
            <a:pPr algn="ctr" defTabSz="407988" eaLnBrk="1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3600"/>
              <a:t>US </a:t>
            </a:r>
            <a:r>
              <a:rPr lang="en-GB" sz="3600" b="1"/>
              <a:t>Mortality</a:t>
            </a:r>
            <a:r>
              <a:rPr lang="en-GB" sz="3600"/>
              <a:t>, 2003</a:t>
            </a:r>
          </a:p>
        </p:txBody>
      </p:sp>
      <p:sp>
        <p:nvSpPr>
          <p:cNvPr id="8201" name="Text Box 3"/>
          <p:cNvSpPr txBox="1">
            <a:spLocks noChangeArrowheads="1"/>
          </p:cNvSpPr>
          <p:nvPr/>
        </p:nvSpPr>
        <p:spPr bwMode="auto">
          <a:xfrm>
            <a:off x="1593850" y="1516063"/>
            <a:ext cx="7245350" cy="5341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/>
          <a:lstStyle/>
          <a:p>
            <a:pPr marL="447675" indent="-447675" defTabSz="407988" eaLnBrk="1">
              <a:lnSpc>
                <a:spcPct val="93000"/>
              </a:lnSpc>
              <a:buClr>
                <a:srgbClr val="000000"/>
              </a:buClr>
              <a:buSzPct val="100000"/>
              <a:buFont typeface="FrutigerBold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endParaRPr lang="en-GB" sz="1500">
              <a:solidFill>
                <a:srgbClr val="000000"/>
              </a:solidFill>
              <a:latin typeface="Bitstream Vera Sans" pitchFamily="16" charset="0"/>
            </a:endParaRP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/>
              <a:t>1.	Heart Diseases			      685,089	 28.0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	 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 b="1"/>
              <a:t>2.	Cancer</a:t>
            </a:r>
            <a:r>
              <a:rPr lang="en-GB" sz="1500"/>
              <a:t>				      </a:t>
            </a:r>
            <a:r>
              <a:rPr lang="en-GB" sz="1500" b="1"/>
              <a:t>556,902	 22.7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endParaRPr lang="en-GB" sz="1500">
              <a:cs typeface="Arial" charset="0"/>
            </a:endParaRP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3.	Cerebrovascular diseases	     157,689	  6.4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	 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4.	Chronic lower respiratory diseases  126,382          5.2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	 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5.	Accidents (Unintentional injuries)	     109,277 	  4.5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	 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6.	Diabetes mellitus			       74,219	  3.0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	 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7.	Influenza and pneumonia		       65,163	  2.7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	 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8.	Alzheimer disease		        63,457	  2.6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	 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Arial" charset="0"/>
              </a:rPr>
              <a:t>9.     Nephritis				       42,453	  1.7</a:t>
            </a: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StarSymbo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endParaRPr lang="en-GB" sz="1500">
              <a:cs typeface="Arial" charset="0"/>
            </a:endParaRPr>
          </a:p>
          <a:p>
            <a:pPr marL="447675" indent="-447675" defTabSz="407988" eaLnBrk="1">
              <a:lnSpc>
                <a:spcPct val="89000"/>
              </a:lnSpc>
              <a:buClr>
                <a:srgbClr val="000000"/>
              </a:buClr>
              <a:buSzPct val="100000"/>
              <a:buFont typeface="Arial" charset="0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500">
                <a:cs typeface="Times New Roman" pitchFamily="18" charset="0"/>
              </a:rPr>
              <a:t>10.	Septicemia			      34,069	  1.4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151563" cy="830263"/>
          </a:xfrm>
        </p:spPr>
        <p:txBody>
          <a:bodyPr lIns="0" tIns="0" rIns="0" bIns="0" anchor="b"/>
          <a:lstStyle/>
          <a:p>
            <a:pPr defTabSz="449263" eaLnBrk="1" hangingPunct="1">
              <a:lnSpc>
                <a:spcPct val="93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</a:tabLst>
            </a:pPr>
            <a:r>
              <a:rPr lang="en-GB" sz="2800" smtClean="0"/>
              <a:t>2006 Estimated US Cancer Cases*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030288" y="5903913"/>
            <a:ext cx="5924550" cy="368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81639" tIns="42452" rIns="81639" bIns="42452">
            <a:spAutoFit/>
          </a:bodyPr>
          <a:lstStyle/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000" b="1"/>
              <a:t>*Excludes basal and squamous cell skin cancers and in situ carcinomas except urinary bladder.</a:t>
            </a:r>
          </a:p>
          <a:p>
            <a:pPr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</a:tabLst>
            </a:pPr>
            <a:r>
              <a:rPr lang="en-GB" sz="1000" b="1"/>
              <a:t>Source: American Cancer Society, 2006.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565525" y="1135063"/>
            <a:ext cx="1160463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</a:tabLst>
            </a:pPr>
            <a:r>
              <a:rPr lang="en-GB" sz="1600" b="1">
                <a:solidFill>
                  <a:srgbClr val="000000"/>
                </a:solidFill>
              </a:rPr>
              <a:t>Men</a:t>
            </a:r>
            <a:br>
              <a:rPr lang="en-GB" sz="1600" b="1">
                <a:solidFill>
                  <a:srgbClr val="000000"/>
                </a:solidFill>
              </a:rPr>
            </a:br>
            <a:r>
              <a:rPr lang="en-GB" sz="1600" b="1">
                <a:solidFill>
                  <a:srgbClr val="000000"/>
                </a:solidFill>
              </a:rPr>
              <a:t>720,280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4598988" y="1135063"/>
            <a:ext cx="1384300" cy="582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 algn="ctr" defTabSz="407988">
              <a:lnSpc>
                <a:spcPct val="93000"/>
              </a:lnSpc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657225" algn="l"/>
                <a:tab pos="1312863" algn="l"/>
              </a:tabLst>
            </a:pPr>
            <a:r>
              <a:rPr lang="en-GB" sz="1600" b="1">
                <a:solidFill>
                  <a:srgbClr val="000000"/>
                </a:solidFill>
              </a:rPr>
              <a:t>Women</a:t>
            </a:r>
            <a:br>
              <a:rPr lang="en-GB" sz="1600" b="1">
                <a:solidFill>
                  <a:srgbClr val="000000"/>
                </a:solidFill>
              </a:rPr>
            </a:br>
            <a:r>
              <a:rPr lang="en-GB" sz="1600" b="1">
                <a:solidFill>
                  <a:srgbClr val="000000"/>
                </a:solidFill>
              </a:rPr>
              <a:t>679,510</a:t>
            </a:r>
          </a:p>
        </p:txBody>
      </p:sp>
      <p:sp>
        <p:nvSpPr>
          <p:cNvPr id="9222" name="Freeform 6"/>
          <p:cNvSpPr>
            <a:spLocks noChangeArrowheads="1"/>
          </p:cNvSpPr>
          <p:nvPr/>
        </p:nvSpPr>
        <p:spPr bwMode="auto">
          <a:xfrm>
            <a:off x="5019675" y="1870075"/>
            <a:ext cx="604838" cy="3643313"/>
          </a:xfrm>
          <a:custGeom>
            <a:avLst/>
            <a:gdLst>
              <a:gd name="T0" fmla="*/ 2147483647 w 1691"/>
              <a:gd name="T1" fmla="*/ 2147483647 h 10252"/>
              <a:gd name="T2" fmla="*/ 2147483647 w 1691"/>
              <a:gd name="T3" fmla="*/ 2147483647 h 10252"/>
              <a:gd name="T4" fmla="*/ 2147483647 w 1691"/>
              <a:gd name="T5" fmla="*/ 2147483647 h 10252"/>
              <a:gd name="T6" fmla="*/ 2147483647 w 1691"/>
              <a:gd name="T7" fmla="*/ 2147483647 h 10252"/>
              <a:gd name="T8" fmla="*/ 2147483647 w 1691"/>
              <a:gd name="T9" fmla="*/ 2147483647 h 10252"/>
              <a:gd name="T10" fmla="*/ 2147483647 w 1691"/>
              <a:gd name="T11" fmla="*/ 2147483647 h 10252"/>
              <a:gd name="T12" fmla="*/ 2147483647 w 1691"/>
              <a:gd name="T13" fmla="*/ 2147483647 h 10252"/>
              <a:gd name="T14" fmla="*/ 2147483647 w 1691"/>
              <a:gd name="T15" fmla="*/ 2147483647 h 10252"/>
              <a:gd name="T16" fmla="*/ 2147483647 w 1691"/>
              <a:gd name="T17" fmla="*/ 2147483647 h 10252"/>
              <a:gd name="T18" fmla="*/ 2147483647 w 1691"/>
              <a:gd name="T19" fmla="*/ 2147483647 h 10252"/>
              <a:gd name="T20" fmla="*/ 2147483647 w 1691"/>
              <a:gd name="T21" fmla="*/ 2147483647 h 10252"/>
              <a:gd name="T22" fmla="*/ 2147483647 w 1691"/>
              <a:gd name="T23" fmla="*/ 2147483647 h 10252"/>
              <a:gd name="T24" fmla="*/ 2147483647 w 1691"/>
              <a:gd name="T25" fmla="*/ 2147483647 h 10252"/>
              <a:gd name="T26" fmla="*/ 2147483647 w 1691"/>
              <a:gd name="T27" fmla="*/ 2147483647 h 10252"/>
              <a:gd name="T28" fmla="*/ 2147483647 w 1691"/>
              <a:gd name="T29" fmla="*/ 2147483647 h 10252"/>
              <a:gd name="T30" fmla="*/ 2147483647 w 1691"/>
              <a:gd name="T31" fmla="*/ 2147483647 h 10252"/>
              <a:gd name="T32" fmla="*/ 2147483647 w 1691"/>
              <a:gd name="T33" fmla="*/ 2147483647 h 10252"/>
              <a:gd name="T34" fmla="*/ 2147483647 w 1691"/>
              <a:gd name="T35" fmla="*/ 2147483647 h 10252"/>
              <a:gd name="T36" fmla="*/ 2147483647 w 1691"/>
              <a:gd name="T37" fmla="*/ 2147483647 h 10252"/>
              <a:gd name="T38" fmla="*/ 2147483647 w 1691"/>
              <a:gd name="T39" fmla="*/ 2147483647 h 10252"/>
              <a:gd name="T40" fmla="*/ 2147483647 w 1691"/>
              <a:gd name="T41" fmla="*/ 2147483647 h 10252"/>
              <a:gd name="T42" fmla="*/ 2147483647 w 1691"/>
              <a:gd name="T43" fmla="*/ 2147483647 h 10252"/>
              <a:gd name="T44" fmla="*/ 2147483647 w 1691"/>
              <a:gd name="T45" fmla="*/ 2147483647 h 10252"/>
              <a:gd name="T46" fmla="*/ 2147483647 w 1691"/>
              <a:gd name="T47" fmla="*/ 2147483647 h 10252"/>
              <a:gd name="T48" fmla="*/ 2147483647 w 1691"/>
              <a:gd name="T49" fmla="*/ 2147483647 h 10252"/>
              <a:gd name="T50" fmla="*/ 2147483647 w 1691"/>
              <a:gd name="T51" fmla="*/ 2147483647 h 10252"/>
              <a:gd name="T52" fmla="*/ 2147483647 w 1691"/>
              <a:gd name="T53" fmla="*/ 2147483647 h 10252"/>
              <a:gd name="T54" fmla="*/ 2147483647 w 1691"/>
              <a:gd name="T55" fmla="*/ 2147483647 h 10252"/>
              <a:gd name="T56" fmla="*/ 2147483647 w 1691"/>
              <a:gd name="T57" fmla="*/ 2147483647 h 10252"/>
              <a:gd name="T58" fmla="*/ 2147483647 w 1691"/>
              <a:gd name="T59" fmla="*/ 2147483647 h 10252"/>
              <a:gd name="T60" fmla="*/ 2147483647 w 1691"/>
              <a:gd name="T61" fmla="*/ 2147483647 h 10252"/>
              <a:gd name="T62" fmla="*/ 2147483647 w 1691"/>
              <a:gd name="T63" fmla="*/ 2147483647 h 10252"/>
              <a:gd name="T64" fmla="*/ 2147483647 w 1691"/>
              <a:gd name="T65" fmla="*/ 2147483647 h 10252"/>
              <a:gd name="T66" fmla="*/ 2147483647 w 1691"/>
              <a:gd name="T67" fmla="*/ 2147483647 h 10252"/>
              <a:gd name="T68" fmla="*/ 2147483647 w 1691"/>
              <a:gd name="T69" fmla="*/ 2147483647 h 10252"/>
              <a:gd name="T70" fmla="*/ 2147483647 w 1691"/>
              <a:gd name="T71" fmla="*/ 2147483647 h 10252"/>
              <a:gd name="T72" fmla="*/ 2147483647 w 1691"/>
              <a:gd name="T73" fmla="*/ 2147483647 h 10252"/>
              <a:gd name="T74" fmla="*/ 2147483647 w 1691"/>
              <a:gd name="T75" fmla="*/ 2147483647 h 10252"/>
              <a:gd name="T76" fmla="*/ 2147483647 w 1691"/>
              <a:gd name="T77" fmla="*/ 2147483647 h 10252"/>
              <a:gd name="T78" fmla="*/ 2147483647 w 1691"/>
              <a:gd name="T79" fmla="*/ 2147483647 h 10252"/>
              <a:gd name="T80" fmla="*/ 2147483647 w 1691"/>
              <a:gd name="T81" fmla="*/ 2147483647 h 10252"/>
              <a:gd name="T82" fmla="*/ 2147483647 w 1691"/>
              <a:gd name="T83" fmla="*/ 2147483647 h 10252"/>
              <a:gd name="T84" fmla="*/ 1052524763 w 1691"/>
              <a:gd name="T85" fmla="*/ 2147483647 h 10252"/>
              <a:gd name="T86" fmla="*/ 823648550 w 1691"/>
              <a:gd name="T87" fmla="*/ 2147483647 h 10252"/>
              <a:gd name="T88" fmla="*/ 2147483647 w 1691"/>
              <a:gd name="T89" fmla="*/ 2147483647 h 10252"/>
              <a:gd name="T90" fmla="*/ 2147483647 w 1691"/>
              <a:gd name="T91" fmla="*/ 2147483647 h 10252"/>
              <a:gd name="T92" fmla="*/ 2147483647 w 1691"/>
              <a:gd name="T93" fmla="*/ 2147483647 h 10252"/>
              <a:gd name="T94" fmla="*/ 2147483647 w 1691"/>
              <a:gd name="T95" fmla="*/ 2147483647 h 10252"/>
              <a:gd name="T96" fmla="*/ 2147483647 w 1691"/>
              <a:gd name="T97" fmla="*/ 2147483647 h 10252"/>
              <a:gd name="T98" fmla="*/ 2147483647 w 1691"/>
              <a:gd name="T99" fmla="*/ 2147483647 h 10252"/>
              <a:gd name="T100" fmla="*/ 2147483647 w 1691"/>
              <a:gd name="T101" fmla="*/ 2147483647 h 10252"/>
              <a:gd name="T102" fmla="*/ 2147483647 w 1691"/>
              <a:gd name="T103" fmla="*/ 2147483647 h 10252"/>
              <a:gd name="T104" fmla="*/ 2147483647 w 1691"/>
              <a:gd name="T105" fmla="*/ 2147483647 h 10252"/>
              <a:gd name="T106" fmla="*/ 1281273641 w 1691"/>
              <a:gd name="T107" fmla="*/ 2147483647 h 10252"/>
              <a:gd name="T108" fmla="*/ 2147483647 w 1691"/>
              <a:gd name="T109" fmla="*/ 2147483647 h 10252"/>
              <a:gd name="T110" fmla="*/ 2147483647 w 1691"/>
              <a:gd name="T111" fmla="*/ 2147483647 h 10252"/>
              <a:gd name="T112" fmla="*/ 2147483647 w 1691"/>
              <a:gd name="T113" fmla="*/ 2147483647 h 10252"/>
              <a:gd name="T114" fmla="*/ 2147483647 w 1691"/>
              <a:gd name="T115" fmla="*/ 2147483647 h 10252"/>
              <a:gd name="T116" fmla="*/ 2147483647 w 1691"/>
              <a:gd name="T117" fmla="*/ 134627374 h 10252"/>
              <a:gd name="T118" fmla="*/ 2147483647 w 1691"/>
              <a:gd name="T119" fmla="*/ 2147483647 h 10252"/>
              <a:gd name="T120" fmla="*/ 2147483647 w 1691"/>
              <a:gd name="T121" fmla="*/ 2147483647 h 10252"/>
              <a:gd name="T122" fmla="*/ 2147483647 w 1691"/>
              <a:gd name="T123" fmla="*/ 2147483647 h 1025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91"/>
              <a:gd name="T187" fmla="*/ 0 h 10252"/>
              <a:gd name="T188" fmla="*/ 1691 w 1691"/>
              <a:gd name="T189" fmla="*/ 10252 h 1025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91" h="10252">
                <a:moveTo>
                  <a:pt x="1380" y="723"/>
                </a:moveTo>
                <a:lnTo>
                  <a:pt x="1367" y="773"/>
                </a:lnTo>
                <a:lnTo>
                  <a:pt x="1358" y="822"/>
                </a:lnTo>
                <a:lnTo>
                  <a:pt x="1359" y="870"/>
                </a:lnTo>
                <a:lnTo>
                  <a:pt x="1376" y="920"/>
                </a:lnTo>
                <a:lnTo>
                  <a:pt x="1403" y="956"/>
                </a:lnTo>
                <a:lnTo>
                  <a:pt x="1437" y="991"/>
                </a:lnTo>
                <a:lnTo>
                  <a:pt x="1463" y="1026"/>
                </a:lnTo>
                <a:lnTo>
                  <a:pt x="1453" y="1071"/>
                </a:lnTo>
                <a:lnTo>
                  <a:pt x="1427" y="1100"/>
                </a:lnTo>
                <a:lnTo>
                  <a:pt x="1393" y="1109"/>
                </a:lnTo>
                <a:lnTo>
                  <a:pt x="1369" y="1100"/>
                </a:lnTo>
                <a:lnTo>
                  <a:pt x="1356" y="1097"/>
                </a:lnTo>
                <a:lnTo>
                  <a:pt x="1341" y="1097"/>
                </a:lnTo>
                <a:lnTo>
                  <a:pt x="1325" y="1131"/>
                </a:lnTo>
                <a:lnTo>
                  <a:pt x="1313" y="1167"/>
                </a:lnTo>
                <a:lnTo>
                  <a:pt x="1304" y="1206"/>
                </a:lnTo>
                <a:lnTo>
                  <a:pt x="1299" y="1243"/>
                </a:lnTo>
                <a:lnTo>
                  <a:pt x="1293" y="1280"/>
                </a:lnTo>
                <a:lnTo>
                  <a:pt x="1287" y="1317"/>
                </a:lnTo>
                <a:lnTo>
                  <a:pt x="1279" y="1350"/>
                </a:lnTo>
                <a:lnTo>
                  <a:pt x="1268" y="1381"/>
                </a:lnTo>
                <a:lnTo>
                  <a:pt x="1252" y="1407"/>
                </a:lnTo>
                <a:lnTo>
                  <a:pt x="1230" y="1431"/>
                </a:lnTo>
                <a:lnTo>
                  <a:pt x="1201" y="1448"/>
                </a:lnTo>
                <a:lnTo>
                  <a:pt x="1152" y="1457"/>
                </a:lnTo>
                <a:lnTo>
                  <a:pt x="1092" y="1462"/>
                </a:lnTo>
                <a:lnTo>
                  <a:pt x="1043" y="1483"/>
                </a:lnTo>
                <a:lnTo>
                  <a:pt x="1018" y="1509"/>
                </a:lnTo>
                <a:lnTo>
                  <a:pt x="1000" y="1539"/>
                </a:lnTo>
                <a:lnTo>
                  <a:pt x="989" y="1572"/>
                </a:lnTo>
                <a:lnTo>
                  <a:pt x="982" y="1608"/>
                </a:lnTo>
                <a:lnTo>
                  <a:pt x="978" y="1648"/>
                </a:lnTo>
                <a:lnTo>
                  <a:pt x="974" y="1688"/>
                </a:lnTo>
                <a:lnTo>
                  <a:pt x="970" y="1731"/>
                </a:lnTo>
                <a:lnTo>
                  <a:pt x="965" y="1774"/>
                </a:lnTo>
                <a:lnTo>
                  <a:pt x="956" y="1816"/>
                </a:lnTo>
                <a:lnTo>
                  <a:pt x="973" y="1851"/>
                </a:lnTo>
                <a:lnTo>
                  <a:pt x="991" y="1884"/>
                </a:lnTo>
                <a:lnTo>
                  <a:pt x="1009" y="1917"/>
                </a:lnTo>
                <a:lnTo>
                  <a:pt x="1027" y="1950"/>
                </a:lnTo>
                <a:lnTo>
                  <a:pt x="1045" y="1983"/>
                </a:lnTo>
                <a:lnTo>
                  <a:pt x="1063" y="2016"/>
                </a:lnTo>
                <a:lnTo>
                  <a:pt x="1081" y="2049"/>
                </a:lnTo>
                <a:lnTo>
                  <a:pt x="1101" y="2082"/>
                </a:lnTo>
                <a:lnTo>
                  <a:pt x="1119" y="2115"/>
                </a:lnTo>
                <a:lnTo>
                  <a:pt x="1138" y="2149"/>
                </a:lnTo>
                <a:lnTo>
                  <a:pt x="1156" y="2182"/>
                </a:lnTo>
                <a:lnTo>
                  <a:pt x="1175" y="2215"/>
                </a:lnTo>
                <a:lnTo>
                  <a:pt x="1195" y="2248"/>
                </a:lnTo>
                <a:lnTo>
                  <a:pt x="1213" y="2281"/>
                </a:lnTo>
                <a:lnTo>
                  <a:pt x="1232" y="2314"/>
                </a:lnTo>
                <a:lnTo>
                  <a:pt x="1250" y="2347"/>
                </a:lnTo>
                <a:lnTo>
                  <a:pt x="1269" y="2380"/>
                </a:lnTo>
                <a:lnTo>
                  <a:pt x="1287" y="2413"/>
                </a:lnTo>
                <a:lnTo>
                  <a:pt x="1307" y="2447"/>
                </a:lnTo>
                <a:lnTo>
                  <a:pt x="1325" y="2480"/>
                </a:lnTo>
                <a:lnTo>
                  <a:pt x="1343" y="2514"/>
                </a:lnTo>
                <a:lnTo>
                  <a:pt x="1361" y="2547"/>
                </a:lnTo>
                <a:lnTo>
                  <a:pt x="1379" y="2581"/>
                </a:lnTo>
                <a:lnTo>
                  <a:pt x="1397" y="2614"/>
                </a:lnTo>
                <a:lnTo>
                  <a:pt x="1415" y="2648"/>
                </a:lnTo>
                <a:lnTo>
                  <a:pt x="1434" y="2683"/>
                </a:lnTo>
                <a:lnTo>
                  <a:pt x="1451" y="2716"/>
                </a:lnTo>
                <a:lnTo>
                  <a:pt x="1468" y="2751"/>
                </a:lnTo>
                <a:lnTo>
                  <a:pt x="1485" y="2785"/>
                </a:lnTo>
                <a:lnTo>
                  <a:pt x="1502" y="2819"/>
                </a:lnTo>
                <a:lnTo>
                  <a:pt x="1519" y="2853"/>
                </a:lnTo>
                <a:lnTo>
                  <a:pt x="1535" y="2889"/>
                </a:lnTo>
                <a:lnTo>
                  <a:pt x="1551" y="2924"/>
                </a:lnTo>
                <a:lnTo>
                  <a:pt x="1563" y="2976"/>
                </a:lnTo>
                <a:lnTo>
                  <a:pt x="1563" y="3030"/>
                </a:lnTo>
                <a:lnTo>
                  <a:pt x="1551" y="3082"/>
                </a:lnTo>
                <a:lnTo>
                  <a:pt x="1533" y="3125"/>
                </a:lnTo>
                <a:lnTo>
                  <a:pt x="1510" y="3165"/>
                </a:lnTo>
                <a:lnTo>
                  <a:pt x="1485" y="3203"/>
                </a:lnTo>
                <a:lnTo>
                  <a:pt x="1459" y="3238"/>
                </a:lnTo>
                <a:lnTo>
                  <a:pt x="1434" y="3273"/>
                </a:lnTo>
                <a:lnTo>
                  <a:pt x="1411" y="3308"/>
                </a:lnTo>
                <a:lnTo>
                  <a:pt x="1393" y="3346"/>
                </a:lnTo>
                <a:lnTo>
                  <a:pt x="1382" y="3379"/>
                </a:lnTo>
                <a:lnTo>
                  <a:pt x="1378" y="3416"/>
                </a:lnTo>
                <a:lnTo>
                  <a:pt x="1378" y="3458"/>
                </a:lnTo>
                <a:lnTo>
                  <a:pt x="1382" y="3502"/>
                </a:lnTo>
                <a:lnTo>
                  <a:pt x="1388" y="3544"/>
                </a:lnTo>
                <a:lnTo>
                  <a:pt x="1392" y="3587"/>
                </a:lnTo>
                <a:lnTo>
                  <a:pt x="1393" y="3627"/>
                </a:lnTo>
                <a:lnTo>
                  <a:pt x="1399" y="3671"/>
                </a:lnTo>
                <a:lnTo>
                  <a:pt x="1405" y="3717"/>
                </a:lnTo>
                <a:lnTo>
                  <a:pt x="1408" y="3762"/>
                </a:lnTo>
                <a:lnTo>
                  <a:pt x="1409" y="3807"/>
                </a:lnTo>
                <a:lnTo>
                  <a:pt x="1410" y="3853"/>
                </a:lnTo>
                <a:lnTo>
                  <a:pt x="1411" y="3898"/>
                </a:lnTo>
                <a:lnTo>
                  <a:pt x="1411" y="3943"/>
                </a:lnTo>
                <a:lnTo>
                  <a:pt x="1411" y="3952"/>
                </a:lnTo>
                <a:lnTo>
                  <a:pt x="1411" y="3969"/>
                </a:lnTo>
                <a:lnTo>
                  <a:pt x="1411" y="3978"/>
                </a:lnTo>
                <a:lnTo>
                  <a:pt x="1420" y="4023"/>
                </a:lnTo>
                <a:lnTo>
                  <a:pt x="1429" y="4066"/>
                </a:lnTo>
                <a:lnTo>
                  <a:pt x="1440" y="4107"/>
                </a:lnTo>
                <a:lnTo>
                  <a:pt x="1452" y="4148"/>
                </a:lnTo>
                <a:lnTo>
                  <a:pt x="1462" y="4190"/>
                </a:lnTo>
                <a:lnTo>
                  <a:pt x="1472" y="4233"/>
                </a:lnTo>
                <a:lnTo>
                  <a:pt x="1480" y="4277"/>
                </a:lnTo>
                <a:lnTo>
                  <a:pt x="1489" y="4316"/>
                </a:lnTo>
                <a:lnTo>
                  <a:pt x="1495" y="4356"/>
                </a:lnTo>
                <a:lnTo>
                  <a:pt x="1501" y="4396"/>
                </a:lnTo>
                <a:lnTo>
                  <a:pt x="1504" y="4435"/>
                </a:lnTo>
                <a:lnTo>
                  <a:pt x="1506" y="4475"/>
                </a:lnTo>
                <a:lnTo>
                  <a:pt x="1507" y="4514"/>
                </a:lnTo>
                <a:lnTo>
                  <a:pt x="1506" y="4554"/>
                </a:lnTo>
                <a:lnTo>
                  <a:pt x="1504" y="4593"/>
                </a:lnTo>
                <a:lnTo>
                  <a:pt x="1501" y="4633"/>
                </a:lnTo>
                <a:lnTo>
                  <a:pt x="1495" y="4672"/>
                </a:lnTo>
                <a:lnTo>
                  <a:pt x="1489" y="4712"/>
                </a:lnTo>
                <a:lnTo>
                  <a:pt x="1480" y="4751"/>
                </a:lnTo>
                <a:lnTo>
                  <a:pt x="1472" y="4794"/>
                </a:lnTo>
                <a:lnTo>
                  <a:pt x="1463" y="4837"/>
                </a:lnTo>
                <a:lnTo>
                  <a:pt x="1455" y="4877"/>
                </a:lnTo>
                <a:lnTo>
                  <a:pt x="1447" y="4919"/>
                </a:lnTo>
                <a:lnTo>
                  <a:pt x="1441" y="4959"/>
                </a:lnTo>
                <a:lnTo>
                  <a:pt x="1434" y="5000"/>
                </a:lnTo>
                <a:lnTo>
                  <a:pt x="1426" y="5041"/>
                </a:lnTo>
                <a:lnTo>
                  <a:pt x="1419" y="5082"/>
                </a:lnTo>
                <a:lnTo>
                  <a:pt x="1411" y="5124"/>
                </a:lnTo>
                <a:lnTo>
                  <a:pt x="1403" y="5164"/>
                </a:lnTo>
                <a:lnTo>
                  <a:pt x="1393" y="5207"/>
                </a:lnTo>
                <a:lnTo>
                  <a:pt x="1387" y="5249"/>
                </a:lnTo>
                <a:lnTo>
                  <a:pt x="1383" y="5289"/>
                </a:lnTo>
                <a:lnTo>
                  <a:pt x="1381" y="5329"/>
                </a:lnTo>
                <a:lnTo>
                  <a:pt x="1382" y="5369"/>
                </a:lnTo>
                <a:lnTo>
                  <a:pt x="1383" y="5408"/>
                </a:lnTo>
                <a:lnTo>
                  <a:pt x="1387" y="5447"/>
                </a:lnTo>
                <a:lnTo>
                  <a:pt x="1391" y="5486"/>
                </a:lnTo>
                <a:lnTo>
                  <a:pt x="1396" y="5524"/>
                </a:lnTo>
                <a:lnTo>
                  <a:pt x="1402" y="5563"/>
                </a:lnTo>
                <a:lnTo>
                  <a:pt x="1408" y="5601"/>
                </a:lnTo>
                <a:lnTo>
                  <a:pt x="1413" y="5639"/>
                </a:lnTo>
                <a:lnTo>
                  <a:pt x="1419" y="5677"/>
                </a:lnTo>
                <a:lnTo>
                  <a:pt x="1424" y="5714"/>
                </a:lnTo>
                <a:lnTo>
                  <a:pt x="1428" y="5752"/>
                </a:lnTo>
                <a:lnTo>
                  <a:pt x="1428" y="5791"/>
                </a:lnTo>
                <a:lnTo>
                  <a:pt x="1428" y="5831"/>
                </a:lnTo>
                <a:lnTo>
                  <a:pt x="1427" y="5870"/>
                </a:lnTo>
                <a:lnTo>
                  <a:pt x="1426" y="5910"/>
                </a:lnTo>
                <a:lnTo>
                  <a:pt x="1425" y="5949"/>
                </a:lnTo>
                <a:lnTo>
                  <a:pt x="1422" y="5989"/>
                </a:lnTo>
                <a:lnTo>
                  <a:pt x="1418" y="6028"/>
                </a:lnTo>
                <a:lnTo>
                  <a:pt x="1413" y="6068"/>
                </a:lnTo>
                <a:lnTo>
                  <a:pt x="1406" y="6107"/>
                </a:lnTo>
                <a:lnTo>
                  <a:pt x="1398" y="6147"/>
                </a:lnTo>
                <a:lnTo>
                  <a:pt x="1388" y="6186"/>
                </a:lnTo>
                <a:lnTo>
                  <a:pt x="1376" y="6226"/>
                </a:lnTo>
                <a:lnTo>
                  <a:pt x="1365" y="6262"/>
                </a:lnTo>
                <a:lnTo>
                  <a:pt x="1355" y="6299"/>
                </a:lnTo>
                <a:lnTo>
                  <a:pt x="1345" y="6336"/>
                </a:lnTo>
                <a:lnTo>
                  <a:pt x="1335" y="6372"/>
                </a:lnTo>
                <a:lnTo>
                  <a:pt x="1326" y="6409"/>
                </a:lnTo>
                <a:lnTo>
                  <a:pt x="1316" y="6445"/>
                </a:lnTo>
                <a:lnTo>
                  <a:pt x="1308" y="6481"/>
                </a:lnTo>
                <a:lnTo>
                  <a:pt x="1299" y="6518"/>
                </a:lnTo>
                <a:lnTo>
                  <a:pt x="1291" y="6554"/>
                </a:lnTo>
                <a:lnTo>
                  <a:pt x="1282" y="6591"/>
                </a:lnTo>
                <a:lnTo>
                  <a:pt x="1275" y="6628"/>
                </a:lnTo>
                <a:lnTo>
                  <a:pt x="1266" y="6664"/>
                </a:lnTo>
                <a:lnTo>
                  <a:pt x="1259" y="6700"/>
                </a:lnTo>
                <a:lnTo>
                  <a:pt x="1250" y="6738"/>
                </a:lnTo>
                <a:lnTo>
                  <a:pt x="1243" y="6774"/>
                </a:lnTo>
                <a:lnTo>
                  <a:pt x="1235" y="6811"/>
                </a:lnTo>
                <a:lnTo>
                  <a:pt x="1228" y="6848"/>
                </a:lnTo>
                <a:lnTo>
                  <a:pt x="1220" y="6885"/>
                </a:lnTo>
                <a:lnTo>
                  <a:pt x="1213" y="6922"/>
                </a:lnTo>
                <a:lnTo>
                  <a:pt x="1204" y="6960"/>
                </a:lnTo>
                <a:lnTo>
                  <a:pt x="1197" y="6997"/>
                </a:lnTo>
                <a:lnTo>
                  <a:pt x="1189" y="7034"/>
                </a:lnTo>
                <a:lnTo>
                  <a:pt x="1181" y="7072"/>
                </a:lnTo>
                <a:lnTo>
                  <a:pt x="1173" y="7109"/>
                </a:lnTo>
                <a:lnTo>
                  <a:pt x="1165" y="7147"/>
                </a:lnTo>
                <a:lnTo>
                  <a:pt x="1157" y="7184"/>
                </a:lnTo>
                <a:lnTo>
                  <a:pt x="1149" y="7222"/>
                </a:lnTo>
                <a:lnTo>
                  <a:pt x="1139" y="7260"/>
                </a:lnTo>
                <a:lnTo>
                  <a:pt x="1131" y="7298"/>
                </a:lnTo>
                <a:lnTo>
                  <a:pt x="1121" y="7352"/>
                </a:lnTo>
                <a:lnTo>
                  <a:pt x="1120" y="7406"/>
                </a:lnTo>
                <a:lnTo>
                  <a:pt x="1113" y="7456"/>
                </a:lnTo>
                <a:lnTo>
                  <a:pt x="1104" y="7493"/>
                </a:lnTo>
                <a:lnTo>
                  <a:pt x="1087" y="7561"/>
                </a:lnTo>
                <a:lnTo>
                  <a:pt x="1078" y="7597"/>
                </a:lnTo>
                <a:lnTo>
                  <a:pt x="1061" y="7632"/>
                </a:lnTo>
                <a:lnTo>
                  <a:pt x="1045" y="7668"/>
                </a:lnTo>
                <a:lnTo>
                  <a:pt x="1030" y="7704"/>
                </a:lnTo>
                <a:lnTo>
                  <a:pt x="1015" y="7741"/>
                </a:lnTo>
                <a:lnTo>
                  <a:pt x="1002" y="7778"/>
                </a:lnTo>
                <a:lnTo>
                  <a:pt x="991" y="7815"/>
                </a:lnTo>
                <a:lnTo>
                  <a:pt x="980" y="7852"/>
                </a:lnTo>
                <a:lnTo>
                  <a:pt x="970" y="7891"/>
                </a:lnTo>
                <a:lnTo>
                  <a:pt x="962" y="7928"/>
                </a:lnTo>
                <a:lnTo>
                  <a:pt x="954" y="7967"/>
                </a:lnTo>
                <a:lnTo>
                  <a:pt x="949" y="8005"/>
                </a:lnTo>
                <a:lnTo>
                  <a:pt x="944" y="8044"/>
                </a:lnTo>
                <a:lnTo>
                  <a:pt x="941" y="8082"/>
                </a:lnTo>
                <a:lnTo>
                  <a:pt x="938" y="8121"/>
                </a:lnTo>
                <a:lnTo>
                  <a:pt x="937" y="8159"/>
                </a:lnTo>
                <a:lnTo>
                  <a:pt x="937" y="8184"/>
                </a:lnTo>
                <a:lnTo>
                  <a:pt x="936" y="8215"/>
                </a:lnTo>
                <a:lnTo>
                  <a:pt x="933" y="8248"/>
                </a:lnTo>
                <a:lnTo>
                  <a:pt x="929" y="8274"/>
                </a:lnTo>
                <a:lnTo>
                  <a:pt x="924" y="8308"/>
                </a:lnTo>
                <a:lnTo>
                  <a:pt x="920" y="8335"/>
                </a:lnTo>
                <a:lnTo>
                  <a:pt x="912" y="8388"/>
                </a:lnTo>
                <a:lnTo>
                  <a:pt x="908" y="8439"/>
                </a:lnTo>
                <a:lnTo>
                  <a:pt x="903" y="8486"/>
                </a:lnTo>
                <a:lnTo>
                  <a:pt x="894" y="8528"/>
                </a:lnTo>
                <a:lnTo>
                  <a:pt x="892" y="8566"/>
                </a:lnTo>
                <a:lnTo>
                  <a:pt x="885" y="8604"/>
                </a:lnTo>
                <a:lnTo>
                  <a:pt x="881" y="8634"/>
                </a:lnTo>
                <a:lnTo>
                  <a:pt x="877" y="8684"/>
                </a:lnTo>
                <a:lnTo>
                  <a:pt x="871" y="8734"/>
                </a:lnTo>
                <a:lnTo>
                  <a:pt x="864" y="8774"/>
                </a:lnTo>
                <a:lnTo>
                  <a:pt x="854" y="8815"/>
                </a:lnTo>
                <a:lnTo>
                  <a:pt x="849" y="8855"/>
                </a:lnTo>
                <a:lnTo>
                  <a:pt x="842" y="8898"/>
                </a:lnTo>
                <a:lnTo>
                  <a:pt x="837" y="8941"/>
                </a:lnTo>
                <a:lnTo>
                  <a:pt x="833" y="8983"/>
                </a:lnTo>
                <a:lnTo>
                  <a:pt x="828" y="9026"/>
                </a:lnTo>
                <a:lnTo>
                  <a:pt x="822" y="9068"/>
                </a:lnTo>
                <a:lnTo>
                  <a:pt x="816" y="9108"/>
                </a:lnTo>
                <a:lnTo>
                  <a:pt x="816" y="9119"/>
                </a:lnTo>
                <a:lnTo>
                  <a:pt x="816" y="9148"/>
                </a:lnTo>
                <a:lnTo>
                  <a:pt x="816" y="9192"/>
                </a:lnTo>
                <a:lnTo>
                  <a:pt x="816" y="9245"/>
                </a:lnTo>
                <a:lnTo>
                  <a:pt x="816" y="9306"/>
                </a:lnTo>
                <a:lnTo>
                  <a:pt x="816" y="9368"/>
                </a:lnTo>
                <a:lnTo>
                  <a:pt x="816" y="9428"/>
                </a:lnTo>
                <a:lnTo>
                  <a:pt x="816" y="9482"/>
                </a:lnTo>
                <a:lnTo>
                  <a:pt x="816" y="9525"/>
                </a:lnTo>
                <a:lnTo>
                  <a:pt x="816" y="9555"/>
                </a:lnTo>
                <a:lnTo>
                  <a:pt x="816" y="9565"/>
                </a:lnTo>
                <a:lnTo>
                  <a:pt x="829" y="9600"/>
                </a:lnTo>
                <a:lnTo>
                  <a:pt x="844" y="9632"/>
                </a:lnTo>
                <a:lnTo>
                  <a:pt x="858" y="9662"/>
                </a:lnTo>
                <a:lnTo>
                  <a:pt x="878" y="9690"/>
                </a:lnTo>
                <a:lnTo>
                  <a:pt x="899" y="9718"/>
                </a:lnTo>
                <a:lnTo>
                  <a:pt x="922" y="9744"/>
                </a:lnTo>
                <a:lnTo>
                  <a:pt x="947" y="9767"/>
                </a:lnTo>
                <a:lnTo>
                  <a:pt x="973" y="9791"/>
                </a:lnTo>
                <a:lnTo>
                  <a:pt x="1000" y="9812"/>
                </a:lnTo>
                <a:lnTo>
                  <a:pt x="1029" y="9832"/>
                </a:lnTo>
                <a:lnTo>
                  <a:pt x="1060" y="9852"/>
                </a:lnTo>
                <a:lnTo>
                  <a:pt x="1091" y="9871"/>
                </a:lnTo>
                <a:lnTo>
                  <a:pt x="1123" y="9888"/>
                </a:lnTo>
                <a:lnTo>
                  <a:pt x="1156" y="9905"/>
                </a:lnTo>
                <a:lnTo>
                  <a:pt x="1190" y="9921"/>
                </a:lnTo>
                <a:lnTo>
                  <a:pt x="1224" y="9937"/>
                </a:lnTo>
                <a:lnTo>
                  <a:pt x="1259" y="9953"/>
                </a:lnTo>
                <a:lnTo>
                  <a:pt x="1293" y="9968"/>
                </a:lnTo>
                <a:lnTo>
                  <a:pt x="1328" y="9983"/>
                </a:lnTo>
                <a:lnTo>
                  <a:pt x="1363" y="9998"/>
                </a:lnTo>
                <a:lnTo>
                  <a:pt x="1397" y="10012"/>
                </a:lnTo>
                <a:lnTo>
                  <a:pt x="1431" y="10027"/>
                </a:lnTo>
                <a:lnTo>
                  <a:pt x="1466" y="10042"/>
                </a:lnTo>
                <a:lnTo>
                  <a:pt x="1499" y="10057"/>
                </a:lnTo>
                <a:lnTo>
                  <a:pt x="1535" y="10076"/>
                </a:lnTo>
                <a:lnTo>
                  <a:pt x="1571" y="10098"/>
                </a:lnTo>
                <a:lnTo>
                  <a:pt x="1607" y="10123"/>
                </a:lnTo>
                <a:lnTo>
                  <a:pt x="1642" y="10151"/>
                </a:lnTo>
                <a:lnTo>
                  <a:pt x="1669" y="10182"/>
                </a:lnTo>
                <a:lnTo>
                  <a:pt x="1691" y="10216"/>
                </a:lnTo>
                <a:lnTo>
                  <a:pt x="1655" y="10223"/>
                </a:lnTo>
                <a:lnTo>
                  <a:pt x="1620" y="10231"/>
                </a:lnTo>
                <a:lnTo>
                  <a:pt x="1584" y="10236"/>
                </a:lnTo>
                <a:lnTo>
                  <a:pt x="1549" y="10241"/>
                </a:lnTo>
                <a:lnTo>
                  <a:pt x="1511" y="10245"/>
                </a:lnTo>
                <a:lnTo>
                  <a:pt x="1475" y="10248"/>
                </a:lnTo>
                <a:lnTo>
                  <a:pt x="1438" y="10250"/>
                </a:lnTo>
                <a:lnTo>
                  <a:pt x="1402" y="10251"/>
                </a:lnTo>
                <a:lnTo>
                  <a:pt x="1364" y="10252"/>
                </a:lnTo>
                <a:lnTo>
                  <a:pt x="1326" y="10252"/>
                </a:lnTo>
                <a:lnTo>
                  <a:pt x="1288" y="10251"/>
                </a:lnTo>
                <a:lnTo>
                  <a:pt x="1251" y="10250"/>
                </a:lnTo>
                <a:lnTo>
                  <a:pt x="1213" y="10249"/>
                </a:lnTo>
                <a:lnTo>
                  <a:pt x="1175" y="10248"/>
                </a:lnTo>
                <a:lnTo>
                  <a:pt x="1137" y="10246"/>
                </a:lnTo>
                <a:lnTo>
                  <a:pt x="1100" y="10244"/>
                </a:lnTo>
                <a:lnTo>
                  <a:pt x="1061" y="10243"/>
                </a:lnTo>
                <a:lnTo>
                  <a:pt x="1024" y="10240"/>
                </a:lnTo>
                <a:lnTo>
                  <a:pt x="985" y="10238"/>
                </a:lnTo>
                <a:lnTo>
                  <a:pt x="948" y="10236"/>
                </a:lnTo>
                <a:lnTo>
                  <a:pt x="910" y="10235"/>
                </a:lnTo>
                <a:lnTo>
                  <a:pt x="872" y="10234"/>
                </a:lnTo>
                <a:lnTo>
                  <a:pt x="836" y="10233"/>
                </a:lnTo>
                <a:lnTo>
                  <a:pt x="799" y="10233"/>
                </a:lnTo>
                <a:lnTo>
                  <a:pt x="761" y="10233"/>
                </a:lnTo>
                <a:lnTo>
                  <a:pt x="723" y="10234"/>
                </a:lnTo>
                <a:lnTo>
                  <a:pt x="685" y="10234"/>
                </a:lnTo>
                <a:lnTo>
                  <a:pt x="645" y="10235"/>
                </a:lnTo>
                <a:lnTo>
                  <a:pt x="606" y="10236"/>
                </a:lnTo>
                <a:lnTo>
                  <a:pt x="567" y="10236"/>
                </a:lnTo>
                <a:lnTo>
                  <a:pt x="528" y="10235"/>
                </a:lnTo>
                <a:lnTo>
                  <a:pt x="488" y="10234"/>
                </a:lnTo>
                <a:lnTo>
                  <a:pt x="449" y="10232"/>
                </a:lnTo>
                <a:lnTo>
                  <a:pt x="409" y="10228"/>
                </a:lnTo>
                <a:lnTo>
                  <a:pt x="371" y="10223"/>
                </a:lnTo>
                <a:lnTo>
                  <a:pt x="331" y="10216"/>
                </a:lnTo>
                <a:lnTo>
                  <a:pt x="294" y="10208"/>
                </a:lnTo>
                <a:lnTo>
                  <a:pt x="256" y="10198"/>
                </a:lnTo>
                <a:lnTo>
                  <a:pt x="227" y="10178"/>
                </a:lnTo>
                <a:lnTo>
                  <a:pt x="209" y="10136"/>
                </a:lnTo>
                <a:lnTo>
                  <a:pt x="203" y="10092"/>
                </a:lnTo>
                <a:lnTo>
                  <a:pt x="204" y="10052"/>
                </a:lnTo>
                <a:lnTo>
                  <a:pt x="210" y="10011"/>
                </a:lnTo>
                <a:lnTo>
                  <a:pt x="216" y="9968"/>
                </a:lnTo>
                <a:lnTo>
                  <a:pt x="225" y="9925"/>
                </a:lnTo>
                <a:lnTo>
                  <a:pt x="235" y="9883"/>
                </a:lnTo>
                <a:lnTo>
                  <a:pt x="247" y="9840"/>
                </a:lnTo>
                <a:lnTo>
                  <a:pt x="260" y="9798"/>
                </a:lnTo>
                <a:lnTo>
                  <a:pt x="274" y="9759"/>
                </a:lnTo>
                <a:lnTo>
                  <a:pt x="284" y="9718"/>
                </a:lnTo>
                <a:lnTo>
                  <a:pt x="291" y="9677"/>
                </a:lnTo>
                <a:lnTo>
                  <a:pt x="293" y="9634"/>
                </a:lnTo>
                <a:lnTo>
                  <a:pt x="293" y="9591"/>
                </a:lnTo>
                <a:lnTo>
                  <a:pt x="290" y="9548"/>
                </a:lnTo>
                <a:lnTo>
                  <a:pt x="286" y="9507"/>
                </a:lnTo>
                <a:lnTo>
                  <a:pt x="280" y="9465"/>
                </a:lnTo>
                <a:lnTo>
                  <a:pt x="274" y="9424"/>
                </a:lnTo>
                <a:lnTo>
                  <a:pt x="270" y="9386"/>
                </a:lnTo>
                <a:lnTo>
                  <a:pt x="266" y="9348"/>
                </a:lnTo>
                <a:lnTo>
                  <a:pt x="262" y="9309"/>
                </a:lnTo>
                <a:lnTo>
                  <a:pt x="258" y="9272"/>
                </a:lnTo>
                <a:lnTo>
                  <a:pt x="254" y="9234"/>
                </a:lnTo>
                <a:lnTo>
                  <a:pt x="248" y="9196"/>
                </a:lnTo>
                <a:lnTo>
                  <a:pt x="244" y="9159"/>
                </a:lnTo>
                <a:lnTo>
                  <a:pt x="240" y="9121"/>
                </a:lnTo>
                <a:lnTo>
                  <a:pt x="234" y="9084"/>
                </a:lnTo>
                <a:lnTo>
                  <a:pt x="229" y="9048"/>
                </a:lnTo>
                <a:lnTo>
                  <a:pt x="224" y="9010"/>
                </a:lnTo>
                <a:lnTo>
                  <a:pt x="219" y="8973"/>
                </a:lnTo>
                <a:lnTo>
                  <a:pt x="214" y="8936"/>
                </a:lnTo>
                <a:lnTo>
                  <a:pt x="209" y="8899"/>
                </a:lnTo>
                <a:lnTo>
                  <a:pt x="203" y="8863"/>
                </a:lnTo>
                <a:lnTo>
                  <a:pt x="198" y="8825"/>
                </a:lnTo>
                <a:lnTo>
                  <a:pt x="193" y="8788"/>
                </a:lnTo>
                <a:lnTo>
                  <a:pt x="187" y="8752"/>
                </a:lnTo>
                <a:lnTo>
                  <a:pt x="182" y="8714"/>
                </a:lnTo>
                <a:lnTo>
                  <a:pt x="178" y="8677"/>
                </a:lnTo>
                <a:lnTo>
                  <a:pt x="172" y="8641"/>
                </a:lnTo>
                <a:lnTo>
                  <a:pt x="167" y="8603"/>
                </a:lnTo>
                <a:lnTo>
                  <a:pt x="163" y="8566"/>
                </a:lnTo>
                <a:lnTo>
                  <a:pt x="158" y="8528"/>
                </a:lnTo>
                <a:lnTo>
                  <a:pt x="153" y="8491"/>
                </a:lnTo>
                <a:lnTo>
                  <a:pt x="149" y="8453"/>
                </a:lnTo>
                <a:lnTo>
                  <a:pt x="145" y="8415"/>
                </a:lnTo>
                <a:lnTo>
                  <a:pt x="140" y="8377"/>
                </a:lnTo>
                <a:lnTo>
                  <a:pt x="137" y="8338"/>
                </a:lnTo>
                <a:lnTo>
                  <a:pt x="133" y="8300"/>
                </a:lnTo>
                <a:lnTo>
                  <a:pt x="133" y="8255"/>
                </a:lnTo>
                <a:lnTo>
                  <a:pt x="134" y="8209"/>
                </a:lnTo>
                <a:lnTo>
                  <a:pt x="134" y="8164"/>
                </a:lnTo>
                <a:lnTo>
                  <a:pt x="136" y="8119"/>
                </a:lnTo>
                <a:lnTo>
                  <a:pt x="139" y="8074"/>
                </a:lnTo>
                <a:lnTo>
                  <a:pt x="145" y="8029"/>
                </a:lnTo>
                <a:lnTo>
                  <a:pt x="151" y="7984"/>
                </a:lnTo>
                <a:lnTo>
                  <a:pt x="154" y="7970"/>
                </a:lnTo>
                <a:lnTo>
                  <a:pt x="161" y="7944"/>
                </a:lnTo>
                <a:lnTo>
                  <a:pt x="164" y="7930"/>
                </a:lnTo>
                <a:lnTo>
                  <a:pt x="185" y="7808"/>
                </a:lnTo>
                <a:lnTo>
                  <a:pt x="190" y="7795"/>
                </a:lnTo>
                <a:lnTo>
                  <a:pt x="199" y="7758"/>
                </a:lnTo>
                <a:lnTo>
                  <a:pt x="213" y="7708"/>
                </a:lnTo>
                <a:lnTo>
                  <a:pt x="230" y="7650"/>
                </a:lnTo>
                <a:lnTo>
                  <a:pt x="246" y="7592"/>
                </a:lnTo>
                <a:lnTo>
                  <a:pt x="260" y="7541"/>
                </a:lnTo>
                <a:lnTo>
                  <a:pt x="270" y="7505"/>
                </a:lnTo>
                <a:lnTo>
                  <a:pt x="274" y="7492"/>
                </a:lnTo>
                <a:lnTo>
                  <a:pt x="280" y="7448"/>
                </a:lnTo>
                <a:lnTo>
                  <a:pt x="280" y="7400"/>
                </a:lnTo>
                <a:lnTo>
                  <a:pt x="275" y="7349"/>
                </a:lnTo>
                <a:lnTo>
                  <a:pt x="266" y="7298"/>
                </a:lnTo>
                <a:lnTo>
                  <a:pt x="256" y="7246"/>
                </a:lnTo>
                <a:lnTo>
                  <a:pt x="254" y="7209"/>
                </a:lnTo>
                <a:lnTo>
                  <a:pt x="251" y="7171"/>
                </a:lnTo>
                <a:lnTo>
                  <a:pt x="249" y="7134"/>
                </a:lnTo>
                <a:lnTo>
                  <a:pt x="247" y="7096"/>
                </a:lnTo>
                <a:lnTo>
                  <a:pt x="245" y="7059"/>
                </a:lnTo>
                <a:lnTo>
                  <a:pt x="242" y="7021"/>
                </a:lnTo>
                <a:lnTo>
                  <a:pt x="240" y="6983"/>
                </a:lnTo>
                <a:lnTo>
                  <a:pt x="238" y="6945"/>
                </a:lnTo>
                <a:lnTo>
                  <a:pt x="235" y="6907"/>
                </a:lnTo>
                <a:lnTo>
                  <a:pt x="232" y="6869"/>
                </a:lnTo>
                <a:lnTo>
                  <a:pt x="230" y="6832"/>
                </a:lnTo>
                <a:lnTo>
                  <a:pt x="228" y="6793"/>
                </a:lnTo>
                <a:lnTo>
                  <a:pt x="226" y="6755"/>
                </a:lnTo>
                <a:lnTo>
                  <a:pt x="225" y="6717"/>
                </a:lnTo>
                <a:lnTo>
                  <a:pt x="223" y="6679"/>
                </a:lnTo>
                <a:lnTo>
                  <a:pt x="220" y="6640"/>
                </a:lnTo>
                <a:lnTo>
                  <a:pt x="219" y="6603"/>
                </a:lnTo>
                <a:lnTo>
                  <a:pt x="218" y="6565"/>
                </a:lnTo>
                <a:lnTo>
                  <a:pt x="217" y="6527"/>
                </a:lnTo>
                <a:lnTo>
                  <a:pt x="216" y="6489"/>
                </a:lnTo>
                <a:lnTo>
                  <a:pt x="216" y="6451"/>
                </a:lnTo>
                <a:lnTo>
                  <a:pt x="216" y="6414"/>
                </a:lnTo>
                <a:lnTo>
                  <a:pt x="216" y="6376"/>
                </a:lnTo>
                <a:lnTo>
                  <a:pt x="217" y="6338"/>
                </a:lnTo>
                <a:lnTo>
                  <a:pt x="217" y="6301"/>
                </a:lnTo>
                <a:lnTo>
                  <a:pt x="219" y="6263"/>
                </a:lnTo>
                <a:lnTo>
                  <a:pt x="220" y="6226"/>
                </a:lnTo>
                <a:lnTo>
                  <a:pt x="222" y="6188"/>
                </a:lnTo>
                <a:lnTo>
                  <a:pt x="224" y="6147"/>
                </a:lnTo>
                <a:lnTo>
                  <a:pt x="227" y="6105"/>
                </a:lnTo>
                <a:lnTo>
                  <a:pt x="230" y="6064"/>
                </a:lnTo>
                <a:lnTo>
                  <a:pt x="232" y="6021"/>
                </a:lnTo>
                <a:lnTo>
                  <a:pt x="235" y="5979"/>
                </a:lnTo>
                <a:lnTo>
                  <a:pt x="236" y="5938"/>
                </a:lnTo>
                <a:lnTo>
                  <a:pt x="236" y="5898"/>
                </a:lnTo>
                <a:lnTo>
                  <a:pt x="233" y="5859"/>
                </a:lnTo>
                <a:lnTo>
                  <a:pt x="229" y="5822"/>
                </a:lnTo>
                <a:lnTo>
                  <a:pt x="220" y="5787"/>
                </a:lnTo>
                <a:lnTo>
                  <a:pt x="208" y="5759"/>
                </a:lnTo>
                <a:lnTo>
                  <a:pt x="188" y="5730"/>
                </a:lnTo>
                <a:lnTo>
                  <a:pt x="167" y="5699"/>
                </a:lnTo>
                <a:lnTo>
                  <a:pt x="143" y="5667"/>
                </a:lnTo>
                <a:lnTo>
                  <a:pt x="118" y="5633"/>
                </a:lnTo>
                <a:lnTo>
                  <a:pt x="94" y="5599"/>
                </a:lnTo>
                <a:lnTo>
                  <a:pt x="71" y="5563"/>
                </a:lnTo>
                <a:lnTo>
                  <a:pt x="52" y="5526"/>
                </a:lnTo>
                <a:lnTo>
                  <a:pt x="37" y="5490"/>
                </a:lnTo>
                <a:lnTo>
                  <a:pt x="28" y="5453"/>
                </a:lnTo>
                <a:lnTo>
                  <a:pt x="23" y="5440"/>
                </a:lnTo>
                <a:lnTo>
                  <a:pt x="16" y="5414"/>
                </a:lnTo>
                <a:lnTo>
                  <a:pt x="10" y="5400"/>
                </a:lnTo>
                <a:lnTo>
                  <a:pt x="5" y="5359"/>
                </a:lnTo>
                <a:lnTo>
                  <a:pt x="2" y="5316"/>
                </a:lnTo>
                <a:lnTo>
                  <a:pt x="0" y="5273"/>
                </a:lnTo>
                <a:lnTo>
                  <a:pt x="0" y="5230"/>
                </a:lnTo>
                <a:lnTo>
                  <a:pt x="1" y="5185"/>
                </a:lnTo>
                <a:lnTo>
                  <a:pt x="4" y="5141"/>
                </a:lnTo>
                <a:lnTo>
                  <a:pt x="9" y="5099"/>
                </a:lnTo>
                <a:lnTo>
                  <a:pt x="18" y="5057"/>
                </a:lnTo>
                <a:lnTo>
                  <a:pt x="28" y="5015"/>
                </a:lnTo>
                <a:lnTo>
                  <a:pt x="42" y="4976"/>
                </a:lnTo>
                <a:lnTo>
                  <a:pt x="58" y="4938"/>
                </a:lnTo>
                <a:lnTo>
                  <a:pt x="75" y="4901"/>
                </a:lnTo>
                <a:lnTo>
                  <a:pt x="92" y="4863"/>
                </a:lnTo>
                <a:lnTo>
                  <a:pt x="110" y="4826"/>
                </a:lnTo>
                <a:lnTo>
                  <a:pt x="128" y="4790"/>
                </a:lnTo>
                <a:lnTo>
                  <a:pt x="145" y="4752"/>
                </a:lnTo>
                <a:lnTo>
                  <a:pt x="161" y="4715"/>
                </a:lnTo>
                <a:lnTo>
                  <a:pt x="177" y="4679"/>
                </a:lnTo>
                <a:lnTo>
                  <a:pt x="192" y="4641"/>
                </a:lnTo>
                <a:lnTo>
                  <a:pt x="204" y="4604"/>
                </a:lnTo>
                <a:lnTo>
                  <a:pt x="216" y="4566"/>
                </a:lnTo>
                <a:lnTo>
                  <a:pt x="226" y="4529"/>
                </a:lnTo>
                <a:lnTo>
                  <a:pt x="233" y="4491"/>
                </a:lnTo>
                <a:lnTo>
                  <a:pt x="239" y="4452"/>
                </a:lnTo>
                <a:lnTo>
                  <a:pt x="243" y="4414"/>
                </a:lnTo>
                <a:lnTo>
                  <a:pt x="246" y="4374"/>
                </a:lnTo>
                <a:lnTo>
                  <a:pt x="249" y="4335"/>
                </a:lnTo>
                <a:lnTo>
                  <a:pt x="252" y="4296"/>
                </a:lnTo>
                <a:lnTo>
                  <a:pt x="256" y="4257"/>
                </a:lnTo>
                <a:lnTo>
                  <a:pt x="258" y="4218"/>
                </a:lnTo>
                <a:lnTo>
                  <a:pt x="260" y="4180"/>
                </a:lnTo>
                <a:lnTo>
                  <a:pt x="262" y="4141"/>
                </a:lnTo>
                <a:lnTo>
                  <a:pt x="263" y="4102"/>
                </a:lnTo>
                <a:lnTo>
                  <a:pt x="264" y="4063"/>
                </a:lnTo>
                <a:lnTo>
                  <a:pt x="264" y="4025"/>
                </a:lnTo>
                <a:lnTo>
                  <a:pt x="264" y="3986"/>
                </a:lnTo>
                <a:lnTo>
                  <a:pt x="264" y="3948"/>
                </a:lnTo>
                <a:lnTo>
                  <a:pt x="264" y="3910"/>
                </a:lnTo>
                <a:lnTo>
                  <a:pt x="263" y="3871"/>
                </a:lnTo>
                <a:lnTo>
                  <a:pt x="262" y="3833"/>
                </a:lnTo>
                <a:lnTo>
                  <a:pt x="260" y="3794"/>
                </a:lnTo>
                <a:lnTo>
                  <a:pt x="258" y="3756"/>
                </a:lnTo>
                <a:lnTo>
                  <a:pt x="256" y="3717"/>
                </a:lnTo>
                <a:lnTo>
                  <a:pt x="252" y="3678"/>
                </a:lnTo>
                <a:lnTo>
                  <a:pt x="249" y="3639"/>
                </a:lnTo>
                <a:lnTo>
                  <a:pt x="246" y="3600"/>
                </a:lnTo>
                <a:lnTo>
                  <a:pt x="243" y="3560"/>
                </a:lnTo>
                <a:lnTo>
                  <a:pt x="239" y="3521"/>
                </a:lnTo>
                <a:lnTo>
                  <a:pt x="233" y="3482"/>
                </a:lnTo>
                <a:lnTo>
                  <a:pt x="228" y="3443"/>
                </a:lnTo>
                <a:lnTo>
                  <a:pt x="223" y="3404"/>
                </a:lnTo>
                <a:lnTo>
                  <a:pt x="216" y="3366"/>
                </a:lnTo>
                <a:lnTo>
                  <a:pt x="209" y="3328"/>
                </a:lnTo>
                <a:lnTo>
                  <a:pt x="202" y="3289"/>
                </a:lnTo>
                <a:lnTo>
                  <a:pt x="195" y="3252"/>
                </a:lnTo>
                <a:lnTo>
                  <a:pt x="187" y="3214"/>
                </a:lnTo>
                <a:lnTo>
                  <a:pt x="180" y="3177"/>
                </a:lnTo>
                <a:lnTo>
                  <a:pt x="172" y="3140"/>
                </a:lnTo>
                <a:lnTo>
                  <a:pt x="165" y="3102"/>
                </a:lnTo>
                <a:lnTo>
                  <a:pt x="158" y="3065"/>
                </a:lnTo>
                <a:lnTo>
                  <a:pt x="150" y="3027"/>
                </a:lnTo>
                <a:lnTo>
                  <a:pt x="144" y="2990"/>
                </a:lnTo>
                <a:lnTo>
                  <a:pt x="137" y="2953"/>
                </a:lnTo>
                <a:lnTo>
                  <a:pt x="132" y="2914"/>
                </a:lnTo>
                <a:lnTo>
                  <a:pt x="127" y="2877"/>
                </a:lnTo>
                <a:lnTo>
                  <a:pt x="122" y="2840"/>
                </a:lnTo>
                <a:lnTo>
                  <a:pt x="119" y="2801"/>
                </a:lnTo>
                <a:lnTo>
                  <a:pt x="116" y="2763"/>
                </a:lnTo>
                <a:lnTo>
                  <a:pt x="115" y="2724"/>
                </a:lnTo>
                <a:lnTo>
                  <a:pt x="114" y="2686"/>
                </a:lnTo>
                <a:lnTo>
                  <a:pt x="114" y="2647"/>
                </a:lnTo>
                <a:lnTo>
                  <a:pt x="116" y="2608"/>
                </a:lnTo>
                <a:lnTo>
                  <a:pt x="116" y="2569"/>
                </a:lnTo>
                <a:lnTo>
                  <a:pt x="119" y="2532"/>
                </a:lnTo>
                <a:lnTo>
                  <a:pt x="122" y="2495"/>
                </a:lnTo>
                <a:lnTo>
                  <a:pt x="127" y="2457"/>
                </a:lnTo>
                <a:lnTo>
                  <a:pt x="133" y="2421"/>
                </a:lnTo>
                <a:lnTo>
                  <a:pt x="140" y="2385"/>
                </a:lnTo>
                <a:lnTo>
                  <a:pt x="149" y="2348"/>
                </a:lnTo>
                <a:lnTo>
                  <a:pt x="159" y="2312"/>
                </a:lnTo>
                <a:lnTo>
                  <a:pt x="169" y="2277"/>
                </a:lnTo>
                <a:lnTo>
                  <a:pt x="180" y="2241"/>
                </a:lnTo>
                <a:lnTo>
                  <a:pt x="193" y="2205"/>
                </a:lnTo>
                <a:lnTo>
                  <a:pt x="206" y="2170"/>
                </a:lnTo>
                <a:lnTo>
                  <a:pt x="218" y="2135"/>
                </a:lnTo>
                <a:lnTo>
                  <a:pt x="233" y="2099"/>
                </a:lnTo>
                <a:lnTo>
                  <a:pt x="248" y="2065"/>
                </a:lnTo>
                <a:lnTo>
                  <a:pt x="263" y="2030"/>
                </a:lnTo>
                <a:lnTo>
                  <a:pt x="279" y="1995"/>
                </a:lnTo>
                <a:lnTo>
                  <a:pt x="295" y="1960"/>
                </a:lnTo>
                <a:lnTo>
                  <a:pt x="311" y="1923"/>
                </a:lnTo>
                <a:lnTo>
                  <a:pt x="327" y="1888"/>
                </a:lnTo>
                <a:lnTo>
                  <a:pt x="344" y="1853"/>
                </a:lnTo>
                <a:lnTo>
                  <a:pt x="361" y="1816"/>
                </a:lnTo>
                <a:lnTo>
                  <a:pt x="363" y="1783"/>
                </a:lnTo>
                <a:lnTo>
                  <a:pt x="346" y="1757"/>
                </a:lnTo>
                <a:lnTo>
                  <a:pt x="326" y="1747"/>
                </a:lnTo>
                <a:lnTo>
                  <a:pt x="289" y="1750"/>
                </a:lnTo>
                <a:lnTo>
                  <a:pt x="250" y="1748"/>
                </a:lnTo>
                <a:lnTo>
                  <a:pt x="211" y="1742"/>
                </a:lnTo>
                <a:lnTo>
                  <a:pt x="171" y="1730"/>
                </a:lnTo>
                <a:lnTo>
                  <a:pt x="135" y="1714"/>
                </a:lnTo>
                <a:lnTo>
                  <a:pt x="103" y="1694"/>
                </a:lnTo>
                <a:lnTo>
                  <a:pt x="76" y="1668"/>
                </a:lnTo>
                <a:lnTo>
                  <a:pt x="56" y="1639"/>
                </a:lnTo>
                <a:lnTo>
                  <a:pt x="46" y="1606"/>
                </a:lnTo>
                <a:lnTo>
                  <a:pt x="33" y="1563"/>
                </a:lnTo>
                <a:lnTo>
                  <a:pt x="24" y="1518"/>
                </a:lnTo>
                <a:lnTo>
                  <a:pt x="21" y="1473"/>
                </a:lnTo>
                <a:lnTo>
                  <a:pt x="28" y="1430"/>
                </a:lnTo>
                <a:lnTo>
                  <a:pt x="47" y="1395"/>
                </a:lnTo>
                <a:lnTo>
                  <a:pt x="68" y="1359"/>
                </a:lnTo>
                <a:lnTo>
                  <a:pt x="89" y="1323"/>
                </a:lnTo>
                <a:lnTo>
                  <a:pt x="112" y="1285"/>
                </a:lnTo>
                <a:lnTo>
                  <a:pt x="132" y="1244"/>
                </a:lnTo>
                <a:lnTo>
                  <a:pt x="151" y="1201"/>
                </a:lnTo>
                <a:lnTo>
                  <a:pt x="158" y="1160"/>
                </a:lnTo>
                <a:lnTo>
                  <a:pt x="155" y="1114"/>
                </a:lnTo>
                <a:lnTo>
                  <a:pt x="146" y="1068"/>
                </a:lnTo>
                <a:lnTo>
                  <a:pt x="133" y="1026"/>
                </a:lnTo>
                <a:lnTo>
                  <a:pt x="126" y="989"/>
                </a:lnTo>
                <a:lnTo>
                  <a:pt x="118" y="951"/>
                </a:lnTo>
                <a:lnTo>
                  <a:pt x="111" y="914"/>
                </a:lnTo>
                <a:lnTo>
                  <a:pt x="103" y="878"/>
                </a:lnTo>
                <a:lnTo>
                  <a:pt x="96" y="840"/>
                </a:lnTo>
                <a:lnTo>
                  <a:pt x="89" y="804"/>
                </a:lnTo>
                <a:lnTo>
                  <a:pt x="84" y="768"/>
                </a:lnTo>
                <a:lnTo>
                  <a:pt x="79" y="731"/>
                </a:lnTo>
                <a:lnTo>
                  <a:pt x="75" y="695"/>
                </a:lnTo>
                <a:lnTo>
                  <a:pt x="72" y="660"/>
                </a:lnTo>
                <a:lnTo>
                  <a:pt x="71" y="624"/>
                </a:lnTo>
                <a:lnTo>
                  <a:pt x="72" y="588"/>
                </a:lnTo>
                <a:lnTo>
                  <a:pt x="73" y="553"/>
                </a:lnTo>
                <a:lnTo>
                  <a:pt x="78" y="517"/>
                </a:lnTo>
                <a:lnTo>
                  <a:pt x="83" y="481"/>
                </a:lnTo>
                <a:lnTo>
                  <a:pt x="91" y="446"/>
                </a:lnTo>
                <a:lnTo>
                  <a:pt x="101" y="411"/>
                </a:lnTo>
                <a:lnTo>
                  <a:pt x="114" y="376"/>
                </a:lnTo>
                <a:lnTo>
                  <a:pt x="129" y="341"/>
                </a:lnTo>
                <a:lnTo>
                  <a:pt x="147" y="305"/>
                </a:lnTo>
                <a:lnTo>
                  <a:pt x="168" y="270"/>
                </a:lnTo>
                <a:lnTo>
                  <a:pt x="190" y="239"/>
                </a:lnTo>
                <a:lnTo>
                  <a:pt x="212" y="210"/>
                </a:lnTo>
                <a:lnTo>
                  <a:pt x="235" y="184"/>
                </a:lnTo>
                <a:lnTo>
                  <a:pt x="260" y="159"/>
                </a:lnTo>
                <a:lnTo>
                  <a:pt x="286" y="137"/>
                </a:lnTo>
                <a:lnTo>
                  <a:pt x="312" y="115"/>
                </a:lnTo>
                <a:lnTo>
                  <a:pt x="339" y="97"/>
                </a:lnTo>
                <a:lnTo>
                  <a:pt x="368" y="80"/>
                </a:lnTo>
                <a:lnTo>
                  <a:pt x="397" y="65"/>
                </a:lnTo>
                <a:lnTo>
                  <a:pt x="425" y="51"/>
                </a:lnTo>
                <a:lnTo>
                  <a:pt x="456" y="39"/>
                </a:lnTo>
                <a:lnTo>
                  <a:pt x="487" y="30"/>
                </a:lnTo>
                <a:lnTo>
                  <a:pt x="518" y="21"/>
                </a:lnTo>
                <a:lnTo>
                  <a:pt x="550" y="14"/>
                </a:lnTo>
                <a:lnTo>
                  <a:pt x="582" y="8"/>
                </a:lnTo>
                <a:lnTo>
                  <a:pt x="615" y="4"/>
                </a:lnTo>
                <a:lnTo>
                  <a:pt x="648" y="2"/>
                </a:lnTo>
                <a:lnTo>
                  <a:pt x="681" y="0"/>
                </a:lnTo>
                <a:lnTo>
                  <a:pt x="714" y="0"/>
                </a:lnTo>
                <a:lnTo>
                  <a:pt x="749" y="1"/>
                </a:lnTo>
                <a:lnTo>
                  <a:pt x="782" y="3"/>
                </a:lnTo>
                <a:lnTo>
                  <a:pt x="816" y="7"/>
                </a:lnTo>
                <a:lnTo>
                  <a:pt x="849" y="12"/>
                </a:lnTo>
                <a:lnTo>
                  <a:pt x="882" y="17"/>
                </a:lnTo>
                <a:lnTo>
                  <a:pt x="915" y="23"/>
                </a:lnTo>
                <a:lnTo>
                  <a:pt x="948" y="30"/>
                </a:lnTo>
                <a:lnTo>
                  <a:pt x="981" y="38"/>
                </a:lnTo>
                <a:lnTo>
                  <a:pt x="1014" y="47"/>
                </a:lnTo>
                <a:lnTo>
                  <a:pt x="1046" y="56"/>
                </a:lnTo>
                <a:lnTo>
                  <a:pt x="1078" y="66"/>
                </a:lnTo>
                <a:lnTo>
                  <a:pt x="1109" y="77"/>
                </a:lnTo>
                <a:lnTo>
                  <a:pt x="1140" y="88"/>
                </a:lnTo>
                <a:lnTo>
                  <a:pt x="1171" y="100"/>
                </a:lnTo>
                <a:lnTo>
                  <a:pt x="1201" y="112"/>
                </a:lnTo>
                <a:lnTo>
                  <a:pt x="1236" y="132"/>
                </a:lnTo>
                <a:lnTo>
                  <a:pt x="1267" y="155"/>
                </a:lnTo>
                <a:lnTo>
                  <a:pt x="1295" y="179"/>
                </a:lnTo>
                <a:lnTo>
                  <a:pt x="1319" y="206"/>
                </a:lnTo>
                <a:lnTo>
                  <a:pt x="1341" y="236"/>
                </a:lnTo>
                <a:lnTo>
                  <a:pt x="1359" y="266"/>
                </a:lnTo>
                <a:lnTo>
                  <a:pt x="1374" y="299"/>
                </a:lnTo>
                <a:lnTo>
                  <a:pt x="1386" y="332"/>
                </a:lnTo>
                <a:lnTo>
                  <a:pt x="1395" y="367"/>
                </a:lnTo>
                <a:lnTo>
                  <a:pt x="1403" y="402"/>
                </a:lnTo>
                <a:lnTo>
                  <a:pt x="1408" y="440"/>
                </a:lnTo>
                <a:lnTo>
                  <a:pt x="1410" y="477"/>
                </a:lnTo>
                <a:lnTo>
                  <a:pt x="1411" y="515"/>
                </a:lnTo>
                <a:lnTo>
                  <a:pt x="1410" y="553"/>
                </a:lnTo>
                <a:lnTo>
                  <a:pt x="1408" y="590"/>
                </a:lnTo>
                <a:lnTo>
                  <a:pt x="1404" y="628"/>
                </a:lnTo>
                <a:lnTo>
                  <a:pt x="1397" y="666"/>
                </a:lnTo>
                <a:lnTo>
                  <a:pt x="1393" y="680"/>
                </a:lnTo>
                <a:lnTo>
                  <a:pt x="1384" y="708"/>
                </a:lnTo>
                <a:lnTo>
                  <a:pt x="1380" y="723"/>
                </a:lnTo>
              </a:path>
            </a:pathLst>
          </a:custGeom>
          <a:solidFill>
            <a:srgbClr val="0038A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Freeform 7"/>
          <p:cNvSpPr>
            <a:spLocks noChangeArrowheads="1"/>
          </p:cNvSpPr>
          <p:nvPr/>
        </p:nvSpPr>
        <p:spPr bwMode="auto">
          <a:xfrm>
            <a:off x="3835400" y="1825625"/>
            <a:ext cx="573088" cy="3673475"/>
          </a:xfrm>
          <a:custGeom>
            <a:avLst/>
            <a:gdLst>
              <a:gd name="T0" fmla="*/ 2147483647 w 1514"/>
              <a:gd name="T1" fmla="*/ 444159776 h 10708"/>
              <a:gd name="T2" fmla="*/ 2147483647 w 1514"/>
              <a:gd name="T3" fmla="*/ 2147483647 h 10708"/>
              <a:gd name="T4" fmla="*/ 2147483647 w 1514"/>
              <a:gd name="T5" fmla="*/ 2147483647 h 10708"/>
              <a:gd name="T6" fmla="*/ 2147483647 w 1514"/>
              <a:gd name="T7" fmla="*/ 2147483647 h 10708"/>
              <a:gd name="T8" fmla="*/ 2147483647 w 1514"/>
              <a:gd name="T9" fmla="*/ 2147483647 h 10708"/>
              <a:gd name="T10" fmla="*/ 2147483647 w 1514"/>
              <a:gd name="T11" fmla="*/ 2147483647 h 10708"/>
              <a:gd name="T12" fmla="*/ 2147483647 w 1514"/>
              <a:gd name="T13" fmla="*/ 2147483647 h 10708"/>
              <a:gd name="T14" fmla="*/ 2147483647 w 1514"/>
              <a:gd name="T15" fmla="*/ 2147483647 h 10708"/>
              <a:gd name="T16" fmla="*/ 2147483647 w 1514"/>
              <a:gd name="T17" fmla="*/ 2147483647 h 10708"/>
              <a:gd name="T18" fmla="*/ 2147483647 w 1514"/>
              <a:gd name="T19" fmla="*/ 2147483647 h 10708"/>
              <a:gd name="T20" fmla="*/ 2147483647 w 1514"/>
              <a:gd name="T21" fmla="*/ 2147483647 h 10708"/>
              <a:gd name="T22" fmla="*/ 2147483647 w 1514"/>
              <a:gd name="T23" fmla="*/ 2147483647 h 10708"/>
              <a:gd name="T24" fmla="*/ 2147483647 w 1514"/>
              <a:gd name="T25" fmla="*/ 2147483647 h 10708"/>
              <a:gd name="T26" fmla="*/ 2147483647 w 1514"/>
              <a:gd name="T27" fmla="*/ 2147483647 h 10708"/>
              <a:gd name="T28" fmla="*/ 2147483647 w 1514"/>
              <a:gd name="T29" fmla="*/ 2147483647 h 10708"/>
              <a:gd name="T30" fmla="*/ 2147483647 w 1514"/>
              <a:gd name="T31" fmla="*/ 2147483647 h 10708"/>
              <a:gd name="T32" fmla="*/ 2147483647 w 1514"/>
              <a:gd name="T33" fmla="*/ 2147483647 h 10708"/>
              <a:gd name="T34" fmla="*/ 2147483647 w 1514"/>
              <a:gd name="T35" fmla="*/ 2147483647 h 10708"/>
              <a:gd name="T36" fmla="*/ 2147483647 w 1514"/>
              <a:gd name="T37" fmla="*/ 2147483647 h 10708"/>
              <a:gd name="T38" fmla="*/ 2147483647 w 1514"/>
              <a:gd name="T39" fmla="*/ 2147483647 h 10708"/>
              <a:gd name="T40" fmla="*/ 2147483647 w 1514"/>
              <a:gd name="T41" fmla="*/ 2147483647 h 10708"/>
              <a:gd name="T42" fmla="*/ 2147483647 w 1514"/>
              <a:gd name="T43" fmla="*/ 2147483647 h 10708"/>
              <a:gd name="T44" fmla="*/ 2147483647 w 1514"/>
              <a:gd name="T45" fmla="*/ 2147483647 h 10708"/>
              <a:gd name="T46" fmla="*/ 2147483647 w 1514"/>
              <a:gd name="T47" fmla="*/ 2147483647 h 10708"/>
              <a:gd name="T48" fmla="*/ 2147483647 w 1514"/>
              <a:gd name="T49" fmla="*/ 2147483647 h 10708"/>
              <a:gd name="T50" fmla="*/ 2147483647 w 1514"/>
              <a:gd name="T51" fmla="*/ 2147483647 h 10708"/>
              <a:gd name="T52" fmla="*/ 2147483647 w 1514"/>
              <a:gd name="T53" fmla="*/ 2147483647 h 10708"/>
              <a:gd name="T54" fmla="*/ 2147483647 w 1514"/>
              <a:gd name="T55" fmla="*/ 2147483647 h 10708"/>
              <a:gd name="T56" fmla="*/ 2147483647 w 1514"/>
              <a:gd name="T57" fmla="*/ 2147483647 h 10708"/>
              <a:gd name="T58" fmla="*/ 2147483647 w 1514"/>
              <a:gd name="T59" fmla="*/ 2147483647 h 10708"/>
              <a:gd name="T60" fmla="*/ 2147483647 w 1514"/>
              <a:gd name="T61" fmla="*/ 2147483647 h 10708"/>
              <a:gd name="T62" fmla="*/ 2147483647 w 1514"/>
              <a:gd name="T63" fmla="*/ 2147483647 h 10708"/>
              <a:gd name="T64" fmla="*/ 2147483647 w 1514"/>
              <a:gd name="T65" fmla="*/ 2147483647 h 10708"/>
              <a:gd name="T66" fmla="*/ 2147483647 w 1514"/>
              <a:gd name="T67" fmla="*/ 2147483647 h 10708"/>
              <a:gd name="T68" fmla="*/ 2147483647 w 1514"/>
              <a:gd name="T69" fmla="*/ 2147483647 h 10708"/>
              <a:gd name="T70" fmla="*/ 2147483647 w 1514"/>
              <a:gd name="T71" fmla="*/ 2147483647 h 10708"/>
              <a:gd name="T72" fmla="*/ 2147483647 w 1514"/>
              <a:gd name="T73" fmla="*/ 2147483647 h 10708"/>
              <a:gd name="T74" fmla="*/ 2147483647 w 1514"/>
              <a:gd name="T75" fmla="*/ 2147483647 h 10708"/>
              <a:gd name="T76" fmla="*/ 2147483647 w 1514"/>
              <a:gd name="T77" fmla="*/ 2147483647 h 10708"/>
              <a:gd name="T78" fmla="*/ 2147483647 w 1514"/>
              <a:gd name="T79" fmla="*/ 2147483647 h 10708"/>
              <a:gd name="T80" fmla="*/ 2147483647 w 1514"/>
              <a:gd name="T81" fmla="*/ 2147483647 h 10708"/>
              <a:gd name="T82" fmla="*/ 2147483647 w 1514"/>
              <a:gd name="T83" fmla="*/ 2147483647 h 10708"/>
              <a:gd name="T84" fmla="*/ 2147483647 w 1514"/>
              <a:gd name="T85" fmla="*/ 2147483647 h 10708"/>
              <a:gd name="T86" fmla="*/ 2147483647 w 1514"/>
              <a:gd name="T87" fmla="*/ 2147483647 h 10708"/>
              <a:gd name="T88" fmla="*/ 2147483647 w 1514"/>
              <a:gd name="T89" fmla="*/ 2147483647 h 10708"/>
              <a:gd name="T90" fmla="*/ 2147483647 w 1514"/>
              <a:gd name="T91" fmla="*/ 2147483647 h 10708"/>
              <a:gd name="T92" fmla="*/ 2147483647 w 1514"/>
              <a:gd name="T93" fmla="*/ 2147483647 h 10708"/>
              <a:gd name="T94" fmla="*/ 2147483647 w 1514"/>
              <a:gd name="T95" fmla="*/ 2147483647 h 10708"/>
              <a:gd name="T96" fmla="*/ 2147483647 w 1514"/>
              <a:gd name="T97" fmla="*/ 2147483647 h 10708"/>
              <a:gd name="T98" fmla="*/ 2147483647 w 1514"/>
              <a:gd name="T99" fmla="*/ 2147483647 h 10708"/>
              <a:gd name="T100" fmla="*/ 2147483647 w 1514"/>
              <a:gd name="T101" fmla="*/ 2147483647 h 10708"/>
              <a:gd name="T102" fmla="*/ 2147483647 w 1514"/>
              <a:gd name="T103" fmla="*/ 2147483647 h 10708"/>
              <a:gd name="T104" fmla="*/ 2147483647 w 1514"/>
              <a:gd name="T105" fmla="*/ 2147483647 h 10708"/>
              <a:gd name="T106" fmla="*/ 2147483647 w 1514"/>
              <a:gd name="T107" fmla="*/ 2147483647 h 10708"/>
              <a:gd name="T108" fmla="*/ 2147483647 w 1514"/>
              <a:gd name="T109" fmla="*/ 2147483647 h 10708"/>
              <a:gd name="T110" fmla="*/ 2147483647 w 1514"/>
              <a:gd name="T111" fmla="*/ 2147483647 h 10708"/>
              <a:gd name="T112" fmla="*/ 2147483647 w 1514"/>
              <a:gd name="T113" fmla="*/ 2147483647 h 10708"/>
              <a:gd name="T114" fmla="*/ 2147483647 w 1514"/>
              <a:gd name="T115" fmla="*/ 2147483647 h 10708"/>
              <a:gd name="T116" fmla="*/ 2147483647 w 1514"/>
              <a:gd name="T117" fmla="*/ 2147483647 h 10708"/>
              <a:gd name="T118" fmla="*/ 2147483647 w 1514"/>
              <a:gd name="T119" fmla="*/ 2147483647 h 10708"/>
              <a:gd name="T120" fmla="*/ 2147483647 w 1514"/>
              <a:gd name="T121" fmla="*/ 888201539 h 1070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514"/>
              <a:gd name="T184" fmla="*/ 0 h 10708"/>
              <a:gd name="T185" fmla="*/ 1514 w 1514"/>
              <a:gd name="T186" fmla="*/ 10708 h 10708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514" h="10708">
                <a:moveTo>
                  <a:pt x="591" y="22"/>
                </a:moveTo>
                <a:lnTo>
                  <a:pt x="632" y="17"/>
                </a:lnTo>
                <a:lnTo>
                  <a:pt x="676" y="6"/>
                </a:lnTo>
                <a:lnTo>
                  <a:pt x="716" y="0"/>
                </a:lnTo>
                <a:lnTo>
                  <a:pt x="769" y="0"/>
                </a:lnTo>
                <a:lnTo>
                  <a:pt x="824" y="0"/>
                </a:lnTo>
                <a:lnTo>
                  <a:pt x="878" y="1"/>
                </a:lnTo>
                <a:lnTo>
                  <a:pt x="928" y="4"/>
                </a:lnTo>
                <a:lnTo>
                  <a:pt x="975" y="11"/>
                </a:lnTo>
                <a:lnTo>
                  <a:pt x="1019" y="23"/>
                </a:lnTo>
                <a:lnTo>
                  <a:pt x="1064" y="39"/>
                </a:lnTo>
                <a:lnTo>
                  <a:pt x="1107" y="57"/>
                </a:lnTo>
                <a:lnTo>
                  <a:pt x="1151" y="75"/>
                </a:lnTo>
                <a:lnTo>
                  <a:pt x="1194" y="94"/>
                </a:lnTo>
                <a:lnTo>
                  <a:pt x="1232" y="117"/>
                </a:lnTo>
                <a:lnTo>
                  <a:pt x="1266" y="144"/>
                </a:lnTo>
                <a:lnTo>
                  <a:pt x="1296" y="173"/>
                </a:lnTo>
                <a:lnTo>
                  <a:pt x="1321" y="204"/>
                </a:lnTo>
                <a:lnTo>
                  <a:pt x="1342" y="236"/>
                </a:lnTo>
                <a:lnTo>
                  <a:pt x="1361" y="272"/>
                </a:lnTo>
                <a:lnTo>
                  <a:pt x="1376" y="308"/>
                </a:lnTo>
                <a:lnTo>
                  <a:pt x="1388" y="345"/>
                </a:lnTo>
                <a:lnTo>
                  <a:pt x="1397" y="384"/>
                </a:lnTo>
                <a:lnTo>
                  <a:pt x="1403" y="423"/>
                </a:lnTo>
                <a:lnTo>
                  <a:pt x="1407" y="464"/>
                </a:lnTo>
                <a:lnTo>
                  <a:pt x="1408" y="504"/>
                </a:lnTo>
                <a:lnTo>
                  <a:pt x="1409" y="544"/>
                </a:lnTo>
                <a:lnTo>
                  <a:pt x="1408" y="584"/>
                </a:lnTo>
                <a:lnTo>
                  <a:pt x="1405" y="623"/>
                </a:lnTo>
                <a:lnTo>
                  <a:pt x="1400" y="663"/>
                </a:lnTo>
                <a:lnTo>
                  <a:pt x="1394" y="701"/>
                </a:lnTo>
                <a:lnTo>
                  <a:pt x="1385" y="740"/>
                </a:lnTo>
                <a:lnTo>
                  <a:pt x="1376" y="778"/>
                </a:lnTo>
                <a:lnTo>
                  <a:pt x="1365" y="817"/>
                </a:lnTo>
                <a:lnTo>
                  <a:pt x="1352" y="855"/>
                </a:lnTo>
                <a:lnTo>
                  <a:pt x="1339" y="891"/>
                </a:lnTo>
                <a:lnTo>
                  <a:pt x="1325" y="929"/>
                </a:lnTo>
                <a:lnTo>
                  <a:pt x="1310" y="967"/>
                </a:lnTo>
                <a:lnTo>
                  <a:pt x="1296" y="1004"/>
                </a:lnTo>
                <a:lnTo>
                  <a:pt x="1280" y="1042"/>
                </a:lnTo>
                <a:lnTo>
                  <a:pt x="1264" y="1079"/>
                </a:lnTo>
                <a:lnTo>
                  <a:pt x="1249" y="1117"/>
                </a:lnTo>
                <a:lnTo>
                  <a:pt x="1233" y="1153"/>
                </a:lnTo>
                <a:lnTo>
                  <a:pt x="1219" y="1191"/>
                </a:lnTo>
                <a:lnTo>
                  <a:pt x="1204" y="1229"/>
                </a:lnTo>
                <a:lnTo>
                  <a:pt x="1190" y="1267"/>
                </a:lnTo>
                <a:lnTo>
                  <a:pt x="1176" y="1305"/>
                </a:lnTo>
                <a:lnTo>
                  <a:pt x="1163" y="1344"/>
                </a:lnTo>
                <a:lnTo>
                  <a:pt x="1152" y="1383"/>
                </a:lnTo>
                <a:lnTo>
                  <a:pt x="1142" y="1422"/>
                </a:lnTo>
                <a:lnTo>
                  <a:pt x="1135" y="1460"/>
                </a:lnTo>
                <a:lnTo>
                  <a:pt x="1131" y="1499"/>
                </a:lnTo>
                <a:lnTo>
                  <a:pt x="1130" y="1538"/>
                </a:lnTo>
                <a:lnTo>
                  <a:pt x="1132" y="1577"/>
                </a:lnTo>
                <a:lnTo>
                  <a:pt x="1137" y="1616"/>
                </a:lnTo>
                <a:lnTo>
                  <a:pt x="1146" y="1655"/>
                </a:lnTo>
                <a:lnTo>
                  <a:pt x="1160" y="1694"/>
                </a:lnTo>
                <a:lnTo>
                  <a:pt x="1176" y="1733"/>
                </a:lnTo>
                <a:lnTo>
                  <a:pt x="1198" y="1772"/>
                </a:lnTo>
                <a:lnTo>
                  <a:pt x="1220" y="1810"/>
                </a:lnTo>
                <a:lnTo>
                  <a:pt x="1242" y="1847"/>
                </a:lnTo>
                <a:lnTo>
                  <a:pt x="1266" y="1885"/>
                </a:lnTo>
                <a:lnTo>
                  <a:pt x="1289" y="1924"/>
                </a:lnTo>
                <a:lnTo>
                  <a:pt x="1311" y="1966"/>
                </a:lnTo>
                <a:lnTo>
                  <a:pt x="1333" y="2008"/>
                </a:lnTo>
                <a:lnTo>
                  <a:pt x="1355" y="2052"/>
                </a:lnTo>
                <a:lnTo>
                  <a:pt x="1360" y="2076"/>
                </a:lnTo>
                <a:lnTo>
                  <a:pt x="1371" y="2102"/>
                </a:lnTo>
                <a:lnTo>
                  <a:pt x="1381" y="2124"/>
                </a:lnTo>
                <a:lnTo>
                  <a:pt x="1397" y="2167"/>
                </a:lnTo>
                <a:lnTo>
                  <a:pt x="1410" y="2200"/>
                </a:lnTo>
                <a:lnTo>
                  <a:pt x="1426" y="2231"/>
                </a:lnTo>
                <a:lnTo>
                  <a:pt x="1437" y="2270"/>
                </a:lnTo>
                <a:lnTo>
                  <a:pt x="1447" y="2308"/>
                </a:lnTo>
                <a:lnTo>
                  <a:pt x="1457" y="2347"/>
                </a:lnTo>
                <a:lnTo>
                  <a:pt x="1465" y="2386"/>
                </a:lnTo>
                <a:lnTo>
                  <a:pt x="1473" y="2425"/>
                </a:lnTo>
                <a:lnTo>
                  <a:pt x="1481" y="2464"/>
                </a:lnTo>
                <a:lnTo>
                  <a:pt x="1486" y="2503"/>
                </a:lnTo>
                <a:lnTo>
                  <a:pt x="1492" y="2542"/>
                </a:lnTo>
                <a:lnTo>
                  <a:pt x="1496" y="2581"/>
                </a:lnTo>
                <a:lnTo>
                  <a:pt x="1501" y="2620"/>
                </a:lnTo>
                <a:lnTo>
                  <a:pt x="1504" y="2660"/>
                </a:lnTo>
                <a:lnTo>
                  <a:pt x="1507" y="2699"/>
                </a:lnTo>
                <a:lnTo>
                  <a:pt x="1510" y="2739"/>
                </a:lnTo>
                <a:lnTo>
                  <a:pt x="1512" y="2780"/>
                </a:lnTo>
                <a:lnTo>
                  <a:pt x="1513" y="2820"/>
                </a:lnTo>
                <a:lnTo>
                  <a:pt x="1514" y="2861"/>
                </a:lnTo>
                <a:lnTo>
                  <a:pt x="1514" y="2902"/>
                </a:lnTo>
                <a:lnTo>
                  <a:pt x="1514" y="2944"/>
                </a:lnTo>
                <a:lnTo>
                  <a:pt x="1513" y="2982"/>
                </a:lnTo>
                <a:lnTo>
                  <a:pt x="1511" y="3020"/>
                </a:lnTo>
                <a:lnTo>
                  <a:pt x="1508" y="3059"/>
                </a:lnTo>
                <a:lnTo>
                  <a:pt x="1505" y="3097"/>
                </a:lnTo>
                <a:lnTo>
                  <a:pt x="1502" y="3134"/>
                </a:lnTo>
                <a:lnTo>
                  <a:pt x="1497" y="3172"/>
                </a:lnTo>
                <a:lnTo>
                  <a:pt x="1493" y="3210"/>
                </a:lnTo>
                <a:lnTo>
                  <a:pt x="1488" y="3249"/>
                </a:lnTo>
                <a:lnTo>
                  <a:pt x="1483" y="3287"/>
                </a:lnTo>
                <a:lnTo>
                  <a:pt x="1477" y="3325"/>
                </a:lnTo>
                <a:lnTo>
                  <a:pt x="1472" y="3363"/>
                </a:lnTo>
                <a:lnTo>
                  <a:pt x="1466" y="3401"/>
                </a:lnTo>
                <a:lnTo>
                  <a:pt x="1459" y="3439"/>
                </a:lnTo>
                <a:lnTo>
                  <a:pt x="1453" y="3476"/>
                </a:lnTo>
                <a:lnTo>
                  <a:pt x="1446" y="3514"/>
                </a:lnTo>
                <a:lnTo>
                  <a:pt x="1439" y="3552"/>
                </a:lnTo>
                <a:lnTo>
                  <a:pt x="1433" y="3589"/>
                </a:lnTo>
                <a:lnTo>
                  <a:pt x="1425" y="3627"/>
                </a:lnTo>
                <a:lnTo>
                  <a:pt x="1418" y="3665"/>
                </a:lnTo>
                <a:lnTo>
                  <a:pt x="1411" y="3703"/>
                </a:lnTo>
                <a:lnTo>
                  <a:pt x="1404" y="3741"/>
                </a:lnTo>
                <a:lnTo>
                  <a:pt x="1397" y="3778"/>
                </a:lnTo>
                <a:lnTo>
                  <a:pt x="1390" y="3816"/>
                </a:lnTo>
                <a:lnTo>
                  <a:pt x="1383" y="3854"/>
                </a:lnTo>
                <a:lnTo>
                  <a:pt x="1376" y="3892"/>
                </a:lnTo>
                <a:lnTo>
                  <a:pt x="1369" y="3929"/>
                </a:lnTo>
                <a:lnTo>
                  <a:pt x="1364" y="3967"/>
                </a:lnTo>
                <a:lnTo>
                  <a:pt x="1357" y="4005"/>
                </a:lnTo>
                <a:lnTo>
                  <a:pt x="1351" y="4043"/>
                </a:lnTo>
                <a:lnTo>
                  <a:pt x="1346" y="4080"/>
                </a:lnTo>
                <a:lnTo>
                  <a:pt x="1340" y="4118"/>
                </a:lnTo>
                <a:lnTo>
                  <a:pt x="1336" y="4156"/>
                </a:lnTo>
                <a:lnTo>
                  <a:pt x="1330" y="4194"/>
                </a:lnTo>
                <a:lnTo>
                  <a:pt x="1327" y="4232"/>
                </a:lnTo>
                <a:lnTo>
                  <a:pt x="1322" y="4270"/>
                </a:lnTo>
                <a:lnTo>
                  <a:pt x="1319" y="4308"/>
                </a:lnTo>
                <a:lnTo>
                  <a:pt x="1317" y="4346"/>
                </a:lnTo>
                <a:lnTo>
                  <a:pt x="1315" y="4383"/>
                </a:lnTo>
                <a:lnTo>
                  <a:pt x="1312" y="4421"/>
                </a:lnTo>
                <a:lnTo>
                  <a:pt x="1311" y="4459"/>
                </a:lnTo>
                <a:lnTo>
                  <a:pt x="1311" y="4498"/>
                </a:lnTo>
                <a:lnTo>
                  <a:pt x="1311" y="4536"/>
                </a:lnTo>
                <a:lnTo>
                  <a:pt x="1312" y="4574"/>
                </a:lnTo>
                <a:lnTo>
                  <a:pt x="1313" y="4612"/>
                </a:lnTo>
                <a:lnTo>
                  <a:pt x="1316" y="4651"/>
                </a:lnTo>
                <a:lnTo>
                  <a:pt x="1319" y="4689"/>
                </a:lnTo>
                <a:lnTo>
                  <a:pt x="1322" y="4721"/>
                </a:lnTo>
                <a:lnTo>
                  <a:pt x="1327" y="4753"/>
                </a:lnTo>
                <a:lnTo>
                  <a:pt x="1332" y="4786"/>
                </a:lnTo>
                <a:lnTo>
                  <a:pt x="1339" y="4819"/>
                </a:lnTo>
                <a:lnTo>
                  <a:pt x="1347" y="4853"/>
                </a:lnTo>
                <a:lnTo>
                  <a:pt x="1355" y="4887"/>
                </a:lnTo>
                <a:lnTo>
                  <a:pt x="1362" y="4922"/>
                </a:lnTo>
                <a:lnTo>
                  <a:pt x="1372" y="4955"/>
                </a:lnTo>
                <a:lnTo>
                  <a:pt x="1381" y="4991"/>
                </a:lnTo>
                <a:lnTo>
                  <a:pt x="1391" y="5025"/>
                </a:lnTo>
                <a:lnTo>
                  <a:pt x="1401" y="5060"/>
                </a:lnTo>
                <a:lnTo>
                  <a:pt x="1411" y="5095"/>
                </a:lnTo>
                <a:lnTo>
                  <a:pt x="1421" y="5131"/>
                </a:lnTo>
                <a:lnTo>
                  <a:pt x="1432" y="5166"/>
                </a:lnTo>
                <a:lnTo>
                  <a:pt x="1440" y="5201"/>
                </a:lnTo>
                <a:lnTo>
                  <a:pt x="1450" y="5237"/>
                </a:lnTo>
                <a:lnTo>
                  <a:pt x="1459" y="5273"/>
                </a:lnTo>
                <a:lnTo>
                  <a:pt x="1467" y="5308"/>
                </a:lnTo>
                <a:lnTo>
                  <a:pt x="1475" y="5343"/>
                </a:lnTo>
                <a:lnTo>
                  <a:pt x="1482" y="5377"/>
                </a:lnTo>
                <a:lnTo>
                  <a:pt x="1488" y="5413"/>
                </a:lnTo>
                <a:lnTo>
                  <a:pt x="1493" y="5448"/>
                </a:lnTo>
                <a:lnTo>
                  <a:pt x="1497" y="5482"/>
                </a:lnTo>
                <a:lnTo>
                  <a:pt x="1501" y="5517"/>
                </a:lnTo>
                <a:lnTo>
                  <a:pt x="1502" y="5551"/>
                </a:lnTo>
                <a:lnTo>
                  <a:pt x="1502" y="5586"/>
                </a:lnTo>
                <a:lnTo>
                  <a:pt x="1501" y="5619"/>
                </a:lnTo>
                <a:lnTo>
                  <a:pt x="1497" y="5653"/>
                </a:lnTo>
                <a:lnTo>
                  <a:pt x="1493" y="5686"/>
                </a:lnTo>
                <a:lnTo>
                  <a:pt x="1487" y="5718"/>
                </a:lnTo>
                <a:lnTo>
                  <a:pt x="1478" y="5751"/>
                </a:lnTo>
                <a:lnTo>
                  <a:pt x="1468" y="5783"/>
                </a:lnTo>
                <a:lnTo>
                  <a:pt x="1456" y="5814"/>
                </a:lnTo>
                <a:lnTo>
                  <a:pt x="1442" y="5845"/>
                </a:lnTo>
                <a:lnTo>
                  <a:pt x="1425" y="5875"/>
                </a:lnTo>
                <a:lnTo>
                  <a:pt x="1406" y="5906"/>
                </a:lnTo>
                <a:lnTo>
                  <a:pt x="1384" y="5935"/>
                </a:lnTo>
                <a:lnTo>
                  <a:pt x="1384" y="5981"/>
                </a:lnTo>
                <a:lnTo>
                  <a:pt x="1384" y="6026"/>
                </a:lnTo>
                <a:lnTo>
                  <a:pt x="1381" y="6069"/>
                </a:lnTo>
                <a:lnTo>
                  <a:pt x="1379" y="6112"/>
                </a:lnTo>
                <a:lnTo>
                  <a:pt x="1376" y="6153"/>
                </a:lnTo>
                <a:lnTo>
                  <a:pt x="1372" y="6195"/>
                </a:lnTo>
                <a:lnTo>
                  <a:pt x="1368" y="6238"/>
                </a:lnTo>
                <a:lnTo>
                  <a:pt x="1364" y="6279"/>
                </a:lnTo>
                <a:lnTo>
                  <a:pt x="1361" y="6321"/>
                </a:lnTo>
                <a:lnTo>
                  <a:pt x="1359" y="6365"/>
                </a:lnTo>
                <a:lnTo>
                  <a:pt x="1357" y="6409"/>
                </a:lnTo>
                <a:lnTo>
                  <a:pt x="1356" y="6455"/>
                </a:lnTo>
                <a:lnTo>
                  <a:pt x="1355" y="6501"/>
                </a:lnTo>
                <a:lnTo>
                  <a:pt x="1355" y="6547"/>
                </a:lnTo>
                <a:lnTo>
                  <a:pt x="1355" y="6594"/>
                </a:lnTo>
                <a:lnTo>
                  <a:pt x="1355" y="6633"/>
                </a:lnTo>
                <a:lnTo>
                  <a:pt x="1355" y="6673"/>
                </a:lnTo>
                <a:lnTo>
                  <a:pt x="1355" y="6713"/>
                </a:lnTo>
                <a:lnTo>
                  <a:pt x="1354" y="6753"/>
                </a:lnTo>
                <a:lnTo>
                  <a:pt x="1354" y="6795"/>
                </a:lnTo>
                <a:lnTo>
                  <a:pt x="1354" y="6835"/>
                </a:lnTo>
                <a:lnTo>
                  <a:pt x="1352" y="6876"/>
                </a:lnTo>
                <a:lnTo>
                  <a:pt x="1351" y="6917"/>
                </a:lnTo>
                <a:lnTo>
                  <a:pt x="1350" y="6957"/>
                </a:lnTo>
                <a:lnTo>
                  <a:pt x="1349" y="6999"/>
                </a:lnTo>
                <a:lnTo>
                  <a:pt x="1347" y="7040"/>
                </a:lnTo>
                <a:lnTo>
                  <a:pt x="1346" y="7080"/>
                </a:lnTo>
                <a:lnTo>
                  <a:pt x="1342" y="7120"/>
                </a:lnTo>
                <a:lnTo>
                  <a:pt x="1340" y="7160"/>
                </a:lnTo>
                <a:lnTo>
                  <a:pt x="1337" y="7199"/>
                </a:lnTo>
                <a:lnTo>
                  <a:pt x="1336" y="7239"/>
                </a:lnTo>
                <a:lnTo>
                  <a:pt x="1333" y="7284"/>
                </a:lnTo>
                <a:lnTo>
                  <a:pt x="1332" y="7324"/>
                </a:lnTo>
                <a:lnTo>
                  <a:pt x="1327" y="7370"/>
                </a:lnTo>
                <a:lnTo>
                  <a:pt x="1322" y="7414"/>
                </a:lnTo>
                <a:lnTo>
                  <a:pt x="1321" y="7459"/>
                </a:lnTo>
                <a:lnTo>
                  <a:pt x="1321" y="7502"/>
                </a:lnTo>
                <a:lnTo>
                  <a:pt x="1322" y="7546"/>
                </a:lnTo>
                <a:lnTo>
                  <a:pt x="1326" y="7589"/>
                </a:lnTo>
                <a:lnTo>
                  <a:pt x="1330" y="7634"/>
                </a:lnTo>
                <a:lnTo>
                  <a:pt x="1337" y="7681"/>
                </a:lnTo>
                <a:lnTo>
                  <a:pt x="1337" y="7718"/>
                </a:lnTo>
                <a:lnTo>
                  <a:pt x="1337" y="7757"/>
                </a:lnTo>
                <a:lnTo>
                  <a:pt x="1338" y="7796"/>
                </a:lnTo>
                <a:lnTo>
                  <a:pt x="1339" y="7838"/>
                </a:lnTo>
                <a:lnTo>
                  <a:pt x="1341" y="7878"/>
                </a:lnTo>
                <a:lnTo>
                  <a:pt x="1345" y="7920"/>
                </a:lnTo>
                <a:lnTo>
                  <a:pt x="1349" y="7962"/>
                </a:lnTo>
                <a:lnTo>
                  <a:pt x="1355" y="8005"/>
                </a:lnTo>
                <a:lnTo>
                  <a:pt x="1362" y="8047"/>
                </a:lnTo>
                <a:lnTo>
                  <a:pt x="1372" y="8089"/>
                </a:lnTo>
                <a:lnTo>
                  <a:pt x="1379" y="8124"/>
                </a:lnTo>
                <a:lnTo>
                  <a:pt x="1394" y="8159"/>
                </a:lnTo>
                <a:lnTo>
                  <a:pt x="1408" y="8196"/>
                </a:lnTo>
                <a:lnTo>
                  <a:pt x="1419" y="8239"/>
                </a:lnTo>
                <a:lnTo>
                  <a:pt x="1428" y="8280"/>
                </a:lnTo>
                <a:lnTo>
                  <a:pt x="1436" y="8320"/>
                </a:lnTo>
                <a:lnTo>
                  <a:pt x="1443" y="8361"/>
                </a:lnTo>
                <a:lnTo>
                  <a:pt x="1447" y="8401"/>
                </a:lnTo>
                <a:lnTo>
                  <a:pt x="1450" y="8442"/>
                </a:lnTo>
                <a:lnTo>
                  <a:pt x="1450" y="8482"/>
                </a:lnTo>
                <a:lnTo>
                  <a:pt x="1450" y="8523"/>
                </a:lnTo>
                <a:lnTo>
                  <a:pt x="1447" y="8564"/>
                </a:lnTo>
                <a:lnTo>
                  <a:pt x="1443" y="8606"/>
                </a:lnTo>
                <a:lnTo>
                  <a:pt x="1438" y="8648"/>
                </a:lnTo>
                <a:lnTo>
                  <a:pt x="1434" y="8689"/>
                </a:lnTo>
                <a:lnTo>
                  <a:pt x="1428" y="8729"/>
                </a:lnTo>
                <a:lnTo>
                  <a:pt x="1424" y="8770"/>
                </a:lnTo>
                <a:lnTo>
                  <a:pt x="1419" y="8810"/>
                </a:lnTo>
                <a:lnTo>
                  <a:pt x="1415" y="8851"/>
                </a:lnTo>
                <a:lnTo>
                  <a:pt x="1410" y="8891"/>
                </a:lnTo>
                <a:lnTo>
                  <a:pt x="1405" y="8931"/>
                </a:lnTo>
                <a:lnTo>
                  <a:pt x="1400" y="8970"/>
                </a:lnTo>
                <a:lnTo>
                  <a:pt x="1396" y="9010"/>
                </a:lnTo>
                <a:lnTo>
                  <a:pt x="1393" y="9050"/>
                </a:lnTo>
                <a:lnTo>
                  <a:pt x="1388" y="9089"/>
                </a:lnTo>
                <a:lnTo>
                  <a:pt x="1384" y="9128"/>
                </a:lnTo>
                <a:lnTo>
                  <a:pt x="1380" y="9167"/>
                </a:lnTo>
                <a:lnTo>
                  <a:pt x="1376" y="9207"/>
                </a:lnTo>
                <a:lnTo>
                  <a:pt x="1372" y="9246"/>
                </a:lnTo>
                <a:lnTo>
                  <a:pt x="1369" y="9285"/>
                </a:lnTo>
                <a:lnTo>
                  <a:pt x="1366" y="9324"/>
                </a:lnTo>
                <a:lnTo>
                  <a:pt x="1362" y="9363"/>
                </a:lnTo>
                <a:lnTo>
                  <a:pt x="1359" y="9401"/>
                </a:lnTo>
                <a:lnTo>
                  <a:pt x="1357" y="9440"/>
                </a:lnTo>
                <a:lnTo>
                  <a:pt x="1355" y="9479"/>
                </a:lnTo>
                <a:lnTo>
                  <a:pt x="1355" y="9521"/>
                </a:lnTo>
                <a:lnTo>
                  <a:pt x="1354" y="9564"/>
                </a:lnTo>
                <a:lnTo>
                  <a:pt x="1352" y="9605"/>
                </a:lnTo>
                <a:lnTo>
                  <a:pt x="1351" y="9647"/>
                </a:lnTo>
                <a:lnTo>
                  <a:pt x="1351" y="9690"/>
                </a:lnTo>
                <a:lnTo>
                  <a:pt x="1350" y="9731"/>
                </a:lnTo>
                <a:lnTo>
                  <a:pt x="1350" y="9773"/>
                </a:lnTo>
                <a:lnTo>
                  <a:pt x="1350" y="9815"/>
                </a:lnTo>
                <a:lnTo>
                  <a:pt x="1351" y="9857"/>
                </a:lnTo>
                <a:lnTo>
                  <a:pt x="1354" y="9899"/>
                </a:lnTo>
                <a:lnTo>
                  <a:pt x="1356" y="9941"/>
                </a:lnTo>
                <a:lnTo>
                  <a:pt x="1360" y="9983"/>
                </a:lnTo>
                <a:lnTo>
                  <a:pt x="1366" y="10025"/>
                </a:lnTo>
                <a:lnTo>
                  <a:pt x="1372" y="10067"/>
                </a:lnTo>
                <a:lnTo>
                  <a:pt x="1372" y="10112"/>
                </a:lnTo>
                <a:lnTo>
                  <a:pt x="1374" y="10159"/>
                </a:lnTo>
                <a:lnTo>
                  <a:pt x="1376" y="10207"/>
                </a:lnTo>
                <a:lnTo>
                  <a:pt x="1381" y="10253"/>
                </a:lnTo>
                <a:lnTo>
                  <a:pt x="1390" y="10299"/>
                </a:lnTo>
                <a:lnTo>
                  <a:pt x="1395" y="10326"/>
                </a:lnTo>
                <a:lnTo>
                  <a:pt x="1403" y="10378"/>
                </a:lnTo>
                <a:lnTo>
                  <a:pt x="1408" y="10405"/>
                </a:lnTo>
                <a:lnTo>
                  <a:pt x="1425" y="10445"/>
                </a:lnTo>
                <a:lnTo>
                  <a:pt x="1443" y="10487"/>
                </a:lnTo>
                <a:lnTo>
                  <a:pt x="1458" y="10530"/>
                </a:lnTo>
                <a:lnTo>
                  <a:pt x="1469" y="10569"/>
                </a:lnTo>
                <a:lnTo>
                  <a:pt x="1473" y="10604"/>
                </a:lnTo>
                <a:lnTo>
                  <a:pt x="1465" y="10633"/>
                </a:lnTo>
                <a:lnTo>
                  <a:pt x="1443" y="10654"/>
                </a:lnTo>
                <a:lnTo>
                  <a:pt x="1400" y="10673"/>
                </a:lnTo>
                <a:lnTo>
                  <a:pt x="1358" y="10687"/>
                </a:lnTo>
                <a:lnTo>
                  <a:pt x="1315" y="10693"/>
                </a:lnTo>
                <a:lnTo>
                  <a:pt x="1270" y="10697"/>
                </a:lnTo>
                <a:lnTo>
                  <a:pt x="1223" y="10698"/>
                </a:lnTo>
                <a:lnTo>
                  <a:pt x="1175" y="10699"/>
                </a:lnTo>
                <a:lnTo>
                  <a:pt x="1124" y="10699"/>
                </a:lnTo>
                <a:lnTo>
                  <a:pt x="1078" y="10700"/>
                </a:lnTo>
                <a:lnTo>
                  <a:pt x="1036" y="10702"/>
                </a:lnTo>
                <a:lnTo>
                  <a:pt x="994" y="10704"/>
                </a:lnTo>
                <a:lnTo>
                  <a:pt x="951" y="10706"/>
                </a:lnTo>
                <a:lnTo>
                  <a:pt x="909" y="10707"/>
                </a:lnTo>
                <a:lnTo>
                  <a:pt x="867" y="10708"/>
                </a:lnTo>
                <a:lnTo>
                  <a:pt x="822" y="10708"/>
                </a:lnTo>
                <a:lnTo>
                  <a:pt x="779" y="10708"/>
                </a:lnTo>
                <a:lnTo>
                  <a:pt x="738" y="10708"/>
                </a:lnTo>
                <a:lnTo>
                  <a:pt x="696" y="10708"/>
                </a:lnTo>
                <a:lnTo>
                  <a:pt x="655" y="10708"/>
                </a:lnTo>
                <a:lnTo>
                  <a:pt x="614" y="10707"/>
                </a:lnTo>
                <a:lnTo>
                  <a:pt x="572" y="10707"/>
                </a:lnTo>
                <a:lnTo>
                  <a:pt x="531" y="10706"/>
                </a:lnTo>
                <a:lnTo>
                  <a:pt x="490" y="10706"/>
                </a:lnTo>
                <a:lnTo>
                  <a:pt x="450" y="10705"/>
                </a:lnTo>
                <a:lnTo>
                  <a:pt x="409" y="10705"/>
                </a:lnTo>
                <a:lnTo>
                  <a:pt x="369" y="10704"/>
                </a:lnTo>
                <a:lnTo>
                  <a:pt x="327" y="10704"/>
                </a:lnTo>
                <a:lnTo>
                  <a:pt x="287" y="10702"/>
                </a:lnTo>
                <a:lnTo>
                  <a:pt x="246" y="10701"/>
                </a:lnTo>
                <a:lnTo>
                  <a:pt x="206" y="10700"/>
                </a:lnTo>
                <a:lnTo>
                  <a:pt x="165" y="10700"/>
                </a:lnTo>
                <a:lnTo>
                  <a:pt x="123" y="10699"/>
                </a:lnTo>
                <a:lnTo>
                  <a:pt x="82" y="10698"/>
                </a:lnTo>
                <a:lnTo>
                  <a:pt x="41" y="10697"/>
                </a:lnTo>
                <a:lnTo>
                  <a:pt x="0" y="10697"/>
                </a:lnTo>
                <a:lnTo>
                  <a:pt x="19" y="10665"/>
                </a:lnTo>
                <a:lnTo>
                  <a:pt x="40" y="10636"/>
                </a:lnTo>
                <a:lnTo>
                  <a:pt x="63" y="10611"/>
                </a:lnTo>
                <a:lnTo>
                  <a:pt x="89" y="10589"/>
                </a:lnTo>
                <a:lnTo>
                  <a:pt x="116" y="10569"/>
                </a:lnTo>
                <a:lnTo>
                  <a:pt x="145" y="10552"/>
                </a:lnTo>
                <a:lnTo>
                  <a:pt x="175" y="10536"/>
                </a:lnTo>
                <a:lnTo>
                  <a:pt x="206" y="10523"/>
                </a:lnTo>
                <a:lnTo>
                  <a:pt x="239" y="10510"/>
                </a:lnTo>
                <a:lnTo>
                  <a:pt x="272" y="10498"/>
                </a:lnTo>
                <a:lnTo>
                  <a:pt x="306" y="10487"/>
                </a:lnTo>
                <a:lnTo>
                  <a:pt x="341" y="10476"/>
                </a:lnTo>
                <a:lnTo>
                  <a:pt x="375" y="10466"/>
                </a:lnTo>
                <a:lnTo>
                  <a:pt x="411" y="10454"/>
                </a:lnTo>
                <a:lnTo>
                  <a:pt x="445" y="10443"/>
                </a:lnTo>
                <a:lnTo>
                  <a:pt x="480" y="10429"/>
                </a:lnTo>
                <a:lnTo>
                  <a:pt x="515" y="10414"/>
                </a:lnTo>
                <a:lnTo>
                  <a:pt x="549" y="10398"/>
                </a:lnTo>
                <a:lnTo>
                  <a:pt x="581" y="10379"/>
                </a:lnTo>
                <a:lnTo>
                  <a:pt x="614" y="10358"/>
                </a:lnTo>
                <a:lnTo>
                  <a:pt x="645" y="10334"/>
                </a:lnTo>
                <a:lnTo>
                  <a:pt x="678" y="10312"/>
                </a:lnTo>
                <a:lnTo>
                  <a:pt x="714" y="10291"/>
                </a:lnTo>
                <a:lnTo>
                  <a:pt x="750" y="10270"/>
                </a:lnTo>
                <a:lnTo>
                  <a:pt x="784" y="10247"/>
                </a:lnTo>
                <a:lnTo>
                  <a:pt x="814" y="10221"/>
                </a:lnTo>
                <a:lnTo>
                  <a:pt x="838" y="10191"/>
                </a:lnTo>
                <a:lnTo>
                  <a:pt x="851" y="10156"/>
                </a:lnTo>
                <a:lnTo>
                  <a:pt x="870" y="10098"/>
                </a:lnTo>
                <a:lnTo>
                  <a:pt x="886" y="10042"/>
                </a:lnTo>
                <a:lnTo>
                  <a:pt x="892" y="9996"/>
                </a:lnTo>
                <a:lnTo>
                  <a:pt x="894" y="9956"/>
                </a:lnTo>
                <a:lnTo>
                  <a:pt x="896" y="9916"/>
                </a:lnTo>
                <a:lnTo>
                  <a:pt x="896" y="9876"/>
                </a:lnTo>
                <a:lnTo>
                  <a:pt x="896" y="9836"/>
                </a:lnTo>
                <a:lnTo>
                  <a:pt x="894" y="9795"/>
                </a:lnTo>
                <a:lnTo>
                  <a:pt x="892" y="9755"/>
                </a:lnTo>
                <a:lnTo>
                  <a:pt x="889" y="9715"/>
                </a:lnTo>
                <a:lnTo>
                  <a:pt x="886" y="9675"/>
                </a:lnTo>
                <a:lnTo>
                  <a:pt x="881" y="9635"/>
                </a:lnTo>
                <a:lnTo>
                  <a:pt x="877" y="9595"/>
                </a:lnTo>
                <a:lnTo>
                  <a:pt x="872" y="9555"/>
                </a:lnTo>
                <a:lnTo>
                  <a:pt x="867" y="9515"/>
                </a:lnTo>
                <a:lnTo>
                  <a:pt x="861" y="9475"/>
                </a:lnTo>
                <a:lnTo>
                  <a:pt x="855" y="9434"/>
                </a:lnTo>
                <a:lnTo>
                  <a:pt x="850" y="9394"/>
                </a:lnTo>
                <a:lnTo>
                  <a:pt x="844" y="9354"/>
                </a:lnTo>
                <a:lnTo>
                  <a:pt x="839" y="9314"/>
                </a:lnTo>
                <a:lnTo>
                  <a:pt x="833" y="9274"/>
                </a:lnTo>
                <a:lnTo>
                  <a:pt x="826" y="9234"/>
                </a:lnTo>
                <a:lnTo>
                  <a:pt x="822" y="9194"/>
                </a:lnTo>
                <a:lnTo>
                  <a:pt x="819" y="9154"/>
                </a:lnTo>
                <a:lnTo>
                  <a:pt x="816" y="9113"/>
                </a:lnTo>
                <a:lnTo>
                  <a:pt x="814" y="9074"/>
                </a:lnTo>
                <a:lnTo>
                  <a:pt x="811" y="9034"/>
                </a:lnTo>
                <a:lnTo>
                  <a:pt x="809" y="8995"/>
                </a:lnTo>
                <a:lnTo>
                  <a:pt x="805" y="8957"/>
                </a:lnTo>
                <a:lnTo>
                  <a:pt x="802" y="8918"/>
                </a:lnTo>
                <a:lnTo>
                  <a:pt x="799" y="8879"/>
                </a:lnTo>
                <a:lnTo>
                  <a:pt x="794" y="8842"/>
                </a:lnTo>
                <a:lnTo>
                  <a:pt x="791" y="8804"/>
                </a:lnTo>
                <a:lnTo>
                  <a:pt x="786" y="8766"/>
                </a:lnTo>
                <a:lnTo>
                  <a:pt x="781" y="8727"/>
                </a:lnTo>
                <a:lnTo>
                  <a:pt x="776" y="8689"/>
                </a:lnTo>
                <a:lnTo>
                  <a:pt x="771" y="8651"/>
                </a:lnTo>
                <a:lnTo>
                  <a:pt x="764" y="8612"/>
                </a:lnTo>
                <a:lnTo>
                  <a:pt x="757" y="8573"/>
                </a:lnTo>
                <a:lnTo>
                  <a:pt x="750" y="8534"/>
                </a:lnTo>
                <a:lnTo>
                  <a:pt x="743" y="8495"/>
                </a:lnTo>
                <a:lnTo>
                  <a:pt x="735" y="8455"/>
                </a:lnTo>
                <a:lnTo>
                  <a:pt x="726" y="8415"/>
                </a:lnTo>
                <a:lnTo>
                  <a:pt x="716" y="8375"/>
                </a:lnTo>
                <a:lnTo>
                  <a:pt x="708" y="8332"/>
                </a:lnTo>
                <a:lnTo>
                  <a:pt x="698" y="8291"/>
                </a:lnTo>
                <a:lnTo>
                  <a:pt x="687" y="8250"/>
                </a:lnTo>
                <a:lnTo>
                  <a:pt x="676" y="8211"/>
                </a:lnTo>
                <a:lnTo>
                  <a:pt x="664" y="8171"/>
                </a:lnTo>
                <a:lnTo>
                  <a:pt x="650" y="8132"/>
                </a:lnTo>
                <a:lnTo>
                  <a:pt x="638" y="8094"/>
                </a:lnTo>
                <a:lnTo>
                  <a:pt x="626" y="8055"/>
                </a:lnTo>
                <a:lnTo>
                  <a:pt x="614" y="8017"/>
                </a:lnTo>
                <a:lnTo>
                  <a:pt x="603" y="7979"/>
                </a:lnTo>
                <a:lnTo>
                  <a:pt x="594" y="7941"/>
                </a:lnTo>
                <a:lnTo>
                  <a:pt x="586" y="7903"/>
                </a:lnTo>
                <a:lnTo>
                  <a:pt x="579" y="7864"/>
                </a:lnTo>
                <a:lnTo>
                  <a:pt x="576" y="7827"/>
                </a:lnTo>
                <a:lnTo>
                  <a:pt x="574" y="7788"/>
                </a:lnTo>
                <a:lnTo>
                  <a:pt x="575" y="7741"/>
                </a:lnTo>
                <a:lnTo>
                  <a:pt x="575" y="7689"/>
                </a:lnTo>
                <a:lnTo>
                  <a:pt x="572" y="7636"/>
                </a:lnTo>
                <a:lnTo>
                  <a:pt x="564" y="7584"/>
                </a:lnTo>
                <a:lnTo>
                  <a:pt x="547" y="7538"/>
                </a:lnTo>
                <a:lnTo>
                  <a:pt x="532" y="7502"/>
                </a:lnTo>
                <a:lnTo>
                  <a:pt x="518" y="7467"/>
                </a:lnTo>
                <a:lnTo>
                  <a:pt x="503" y="7431"/>
                </a:lnTo>
                <a:lnTo>
                  <a:pt x="490" y="7395"/>
                </a:lnTo>
                <a:lnTo>
                  <a:pt x="477" y="7360"/>
                </a:lnTo>
                <a:lnTo>
                  <a:pt x="464" y="7323"/>
                </a:lnTo>
                <a:lnTo>
                  <a:pt x="452" y="7287"/>
                </a:lnTo>
                <a:lnTo>
                  <a:pt x="440" y="7250"/>
                </a:lnTo>
                <a:lnTo>
                  <a:pt x="429" y="7215"/>
                </a:lnTo>
                <a:lnTo>
                  <a:pt x="418" y="7178"/>
                </a:lnTo>
                <a:lnTo>
                  <a:pt x="408" y="7141"/>
                </a:lnTo>
                <a:lnTo>
                  <a:pt x="398" y="7104"/>
                </a:lnTo>
                <a:lnTo>
                  <a:pt x="389" y="7068"/>
                </a:lnTo>
                <a:lnTo>
                  <a:pt x="379" y="7031"/>
                </a:lnTo>
                <a:lnTo>
                  <a:pt x="371" y="6994"/>
                </a:lnTo>
                <a:lnTo>
                  <a:pt x="362" y="6956"/>
                </a:lnTo>
                <a:lnTo>
                  <a:pt x="354" y="6920"/>
                </a:lnTo>
                <a:lnTo>
                  <a:pt x="346" y="6882"/>
                </a:lnTo>
                <a:lnTo>
                  <a:pt x="340" y="6845"/>
                </a:lnTo>
                <a:lnTo>
                  <a:pt x="333" y="6807"/>
                </a:lnTo>
                <a:lnTo>
                  <a:pt x="326" y="6770"/>
                </a:lnTo>
                <a:lnTo>
                  <a:pt x="320" y="6732"/>
                </a:lnTo>
                <a:lnTo>
                  <a:pt x="314" y="6694"/>
                </a:lnTo>
                <a:lnTo>
                  <a:pt x="308" y="6657"/>
                </a:lnTo>
                <a:lnTo>
                  <a:pt x="303" y="6619"/>
                </a:lnTo>
                <a:lnTo>
                  <a:pt x="297" y="6581"/>
                </a:lnTo>
                <a:lnTo>
                  <a:pt x="293" y="6543"/>
                </a:lnTo>
                <a:lnTo>
                  <a:pt x="288" y="6505"/>
                </a:lnTo>
                <a:lnTo>
                  <a:pt x="284" y="6467"/>
                </a:lnTo>
                <a:lnTo>
                  <a:pt x="281" y="6429"/>
                </a:lnTo>
                <a:lnTo>
                  <a:pt x="276" y="6391"/>
                </a:lnTo>
                <a:lnTo>
                  <a:pt x="273" y="6352"/>
                </a:lnTo>
                <a:lnTo>
                  <a:pt x="269" y="6314"/>
                </a:lnTo>
                <a:lnTo>
                  <a:pt x="266" y="6277"/>
                </a:lnTo>
                <a:lnTo>
                  <a:pt x="264" y="6239"/>
                </a:lnTo>
                <a:lnTo>
                  <a:pt x="260" y="6200"/>
                </a:lnTo>
                <a:lnTo>
                  <a:pt x="258" y="6162"/>
                </a:lnTo>
                <a:lnTo>
                  <a:pt x="256" y="6123"/>
                </a:lnTo>
                <a:lnTo>
                  <a:pt x="254" y="6085"/>
                </a:lnTo>
                <a:lnTo>
                  <a:pt x="252" y="6047"/>
                </a:lnTo>
                <a:lnTo>
                  <a:pt x="249" y="6008"/>
                </a:lnTo>
                <a:lnTo>
                  <a:pt x="247" y="5970"/>
                </a:lnTo>
                <a:lnTo>
                  <a:pt x="246" y="5931"/>
                </a:lnTo>
                <a:lnTo>
                  <a:pt x="244" y="5893"/>
                </a:lnTo>
                <a:lnTo>
                  <a:pt x="243" y="5854"/>
                </a:lnTo>
                <a:lnTo>
                  <a:pt x="240" y="5816"/>
                </a:lnTo>
                <a:lnTo>
                  <a:pt x="239" y="5777"/>
                </a:lnTo>
                <a:lnTo>
                  <a:pt x="238" y="5740"/>
                </a:lnTo>
                <a:lnTo>
                  <a:pt x="237" y="5701"/>
                </a:lnTo>
                <a:lnTo>
                  <a:pt x="235" y="5663"/>
                </a:lnTo>
                <a:lnTo>
                  <a:pt x="234" y="5624"/>
                </a:lnTo>
                <a:lnTo>
                  <a:pt x="233" y="5586"/>
                </a:lnTo>
                <a:lnTo>
                  <a:pt x="231" y="5548"/>
                </a:lnTo>
                <a:lnTo>
                  <a:pt x="230" y="5509"/>
                </a:lnTo>
                <a:lnTo>
                  <a:pt x="229" y="5471"/>
                </a:lnTo>
                <a:lnTo>
                  <a:pt x="228" y="5433"/>
                </a:lnTo>
                <a:lnTo>
                  <a:pt x="226" y="5394"/>
                </a:lnTo>
                <a:lnTo>
                  <a:pt x="225" y="5356"/>
                </a:lnTo>
                <a:lnTo>
                  <a:pt x="224" y="5319"/>
                </a:lnTo>
                <a:lnTo>
                  <a:pt x="223" y="5282"/>
                </a:lnTo>
                <a:lnTo>
                  <a:pt x="220" y="5244"/>
                </a:lnTo>
                <a:lnTo>
                  <a:pt x="219" y="5206"/>
                </a:lnTo>
                <a:lnTo>
                  <a:pt x="217" y="5195"/>
                </a:lnTo>
                <a:lnTo>
                  <a:pt x="214" y="5165"/>
                </a:lnTo>
                <a:lnTo>
                  <a:pt x="207" y="5121"/>
                </a:lnTo>
                <a:lnTo>
                  <a:pt x="200" y="5067"/>
                </a:lnTo>
                <a:lnTo>
                  <a:pt x="191" y="5005"/>
                </a:lnTo>
                <a:lnTo>
                  <a:pt x="184" y="4943"/>
                </a:lnTo>
                <a:lnTo>
                  <a:pt x="176" y="4882"/>
                </a:lnTo>
                <a:lnTo>
                  <a:pt x="168" y="4827"/>
                </a:lnTo>
                <a:lnTo>
                  <a:pt x="162" y="4782"/>
                </a:lnTo>
                <a:lnTo>
                  <a:pt x="158" y="4753"/>
                </a:lnTo>
                <a:lnTo>
                  <a:pt x="157" y="4742"/>
                </a:lnTo>
                <a:lnTo>
                  <a:pt x="153" y="4702"/>
                </a:lnTo>
                <a:lnTo>
                  <a:pt x="151" y="4661"/>
                </a:lnTo>
                <a:lnTo>
                  <a:pt x="149" y="4619"/>
                </a:lnTo>
                <a:lnTo>
                  <a:pt x="147" y="4576"/>
                </a:lnTo>
                <a:lnTo>
                  <a:pt x="146" y="4534"/>
                </a:lnTo>
                <a:lnTo>
                  <a:pt x="145" y="4490"/>
                </a:lnTo>
                <a:lnTo>
                  <a:pt x="143" y="4447"/>
                </a:lnTo>
                <a:lnTo>
                  <a:pt x="141" y="4404"/>
                </a:lnTo>
                <a:lnTo>
                  <a:pt x="139" y="4359"/>
                </a:lnTo>
                <a:lnTo>
                  <a:pt x="137" y="4314"/>
                </a:lnTo>
                <a:lnTo>
                  <a:pt x="133" y="4270"/>
                </a:lnTo>
                <a:lnTo>
                  <a:pt x="130" y="4226"/>
                </a:lnTo>
                <a:lnTo>
                  <a:pt x="130" y="4185"/>
                </a:lnTo>
                <a:lnTo>
                  <a:pt x="129" y="4144"/>
                </a:lnTo>
                <a:lnTo>
                  <a:pt x="128" y="4103"/>
                </a:lnTo>
                <a:lnTo>
                  <a:pt x="126" y="4061"/>
                </a:lnTo>
                <a:lnTo>
                  <a:pt x="123" y="4020"/>
                </a:lnTo>
                <a:lnTo>
                  <a:pt x="120" y="3979"/>
                </a:lnTo>
                <a:lnTo>
                  <a:pt x="118" y="3938"/>
                </a:lnTo>
                <a:lnTo>
                  <a:pt x="113" y="3897"/>
                </a:lnTo>
                <a:lnTo>
                  <a:pt x="110" y="3855"/>
                </a:lnTo>
                <a:lnTo>
                  <a:pt x="107" y="3815"/>
                </a:lnTo>
                <a:lnTo>
                  <a:pt x="102" y="3774"/>
                </a:lnTo>
                <a:lnTo>
                  <a:pt x="99" y="3733"/>
                </a:lnTo>
                <a:lnTo>
                  <a:pt x="94" y="3692"/>
                </a:lnTo>
                <a:lnTo>
                  <a:pt x="94" y="3651"/>
                </a:lnTo>
                <a:lnTo>
                  <a:pt x="93" y="3610"/>
                </a:lnTo>
                <a:lnTo>
                  <a:pt x="92" y="3570"/>
                </a:lnTo>
                <a:lnTo>
                  <a:pt x="91" y="3530"/>
                </a:lnTo>
                <a:lnTo>
                  <a:pt x="90" y="3490"/>
                </a:lnTo>
                <a:lnTo>
                  <a:pt x="88" y="3451"/>
                </a:lnTo>
                <a:lnTo>
                  <a:pt x="86" y="3411"/>
                </a:lnTo>
                <a:lnTo>
                  <a:pt x="84" y="3371"/>
                </a:lnTo>
                <a:lnTo>
                  <a:pt x="82" y="3332"/>
                </a:lnTo>
                <a:lnTo>
                  <a:pt x="80" y="3292"/>
                </a:lnTo>
                <a:lnTo>
                  <a:pt x="79" y="3253"/>
                </a:lnTo>
                <a:lnTo>
                  <a:pt x="78" y="3212"/>
                </a:lnTo>
                <a:lnTo>
                  <a:pt x="77" y="3173"/>
                </a:lnTo>
                <a:lnTo>
                  <a:pt x="76" y="3133"/>
                </a:lnTo>
                <a:lnTo>
                  <a:pt x="76" y="3094"/>
                </a:lnTo>
                <a:lnTo>
                  <a:pt x="76" y="3054"/>
                </a:lnTo>
                <a:lnTo>
                  <a:pt x="77" y="3014"/>
                </a:lnTo>
                <a:lnTo>
                  <a:pt x="78" y="2975"/>
                </a:lnTo>
                <a:lnTo>
                  <a:pt x="80" y="2935"/>
                </a:lnTo>
                <a:lnTo>
                  <a:pt x="83" y="2895"/>
                </a:lnTo>
                <a:lnTo>
                  <a:pt x="87" y="2855"/>
                </a:lnTo>
                <a:lnTo>
                  <a:pt x="92" y="2815"/>
                </a:lnTo>
                <a:lnTo>
                  <a:pt x="98" y="2775"/>
                </a:lnTo>
                <a:lnTo>
                  <a:pt x="104" y="2734"/>
                </a:lnTo>
                <a:lnTo>
                  <a:pt x="112" y="2694"/>
                </a:lnTo>
                <a:lnTo>
                  <a:pt x="120" y="2656"/>
                </a:lnTo>
                <a:lnTo>
                  <a:pt x="132" y="2620"/>
                </a:lnTo>
                <a:lnTo>
                  <a:pt x="149" y="2582"/>
                </a:lnTo>
                <a:lnTo>
                  <a:pt x="169" y="2544"/>
                </a:lnTo>
                <a:lnTo>
                  <a:pt x="192" y="2507"/>
                </a:lnTo>
                <a:lnTo>
                  <a:pt x="217" y="2469"/>
                </a:lnTo>
                <a:lnTo>
                  <a:pt x="244" y="2432"/>
                </a:lnTo>
                <a:lnTo>
                  <a:pt x="270" y="2395"/>
                </a:lnTo>
                <a:lnTo>
                  <a:pt x="298" y="2358"/>
                </a:lnTo>
                <a:lnTo>
                  <a:pt x="325" y="2320"/>
                </a:lnTo>
                <a:lnTo>
                  <a:pt x="350" y="2284"/>
                </a:lnTo>
                <a:lnTo>
                  <a:pt x="372" y="2249"/>
                </a:lnTo>
                <a:lnTo>
                  <a:pt x="394" y="2213"/>
                </a:lnTo>
                <a:lnTo>
                  <a:pt x="418" y="2176"/>
                </a:lnTo>
                <a:lnTo>
                  <a:pt x="445" y="2139"/>
                </a:lnTo>
                <a:lnTo>
                  <a:pt x="481" y="2102"/>
                </a:lnTo>
                <a:lnTo>
                  <a:pt x="490" y="2085"/>
                </a:lnTo>
                <a:lnTo>
                  <a:pt x="507" y="2052"/>
                </a:lnTo>
                <a:lnTo>
                  <a:pt x="517" y="2035"/>
                </a:lnTo>
                <a:lnTo>
                  <a:pt x="527" y="1988"/>
                </a:lnTo>
                <a:lnTo>
                  <a:pt x="538" y="1943"/>
                </a:lnTo>
                <a:lnTo>
                  <a:pt x="548" y="1901"/>
                </a:lnTo>
                <a:lnTo>
                  <a:pt x="558" y="1859"/>
                </a:lnTo>
                <a:lnTo>
                  <a:pt x="567" y="1818"/>
                </a:lnTo>
                <a:lnTo>
                  <a:pt x="576" y="1777"/>
                </a:lnTo>
                <a:lnTo>
                  <a:pt x="582" y="1737"/>
                </a:lnTo>
                <a:lnTo>
                  <a:pt x="587" y="1695"/>
                </a:lnTo>
                <a:lnTo>
                  <a:pt x="590" y="1652"/>
                </a:lnTo>
                <a:lnTo>
                  <a:pt x="591" y="1608"/>
                </a:lnTo>
                <a:lnTo>
                  <a:pt x="595" y="1571"/>
                </a:lnTo>
                <a:lnTo>
                  <a:pt x="589" y="1535"/>
                </a:lnTo>
                <a:lnTo>
                  <a:pt x="556" y="1519"/>
                </a:lnTo>
                <a:lnTo>
                  <a:pt x="510" y="1524"/>
                </a:lnTo>
                <a:lnTo>
                  <a:pt x="463" y="1524"/>
                </a:lnTo>
                <a:lnTo>
                  <a:pt x="416" y="1519"/>
                </a:lnTo>
                <a:lnTo>
                  <a:pt x="371" y="1506"/>
                </a:lnTo>
                <a:lnTo>
                  <a:pt x="328" y="1489"/>
                </a:lnTo>
                <a:lnTo>
                  <a:pt x="289" y="1465"/>
                </a:lnTo>
                <a:lnTo>
                  <a:pt x="257" y="1432"/>
                </a:lnTo>
                <a:lnTo>
                  <a:pt x="234" y="1395"/>
                </a:lnTo>
                <a:lnTo>
                  <a:pt x="218" y="1355"/>
                </a:lnTo>
                <a:lnTo>
                  <a:pt x="208" y="1313"/>
                </a:lnTo>
                <a:lnTo>
                  <a:pt x="204" y="1270"/>
                </a:lnTo>
                <a:lnTo>
                  <a:pt x="201" y="1229"/>
                </a:lnTo>
                <a:lnTo>
                  <a:pt x="201" y="1189"/>
                </a:lnTo>
                <a:lnTo>
                  <a:pt x="200" y="1167"/>
                </a:lnTo>
                <a:lnTo>
                  <a:pt x="198" y="1140"/>
                </a:lnTo>
                <a:lnTo>
                  <a:pt x="197" y="1118"/>
                </a:lnTo>
                <a:lnTo>
                  <a:pt x="188" y="1066"/>
                </a:lnTo>
                <a:lnTo>
                  <a:pt x="166" y="1036"/>
                </a:lnTo>
                <a:lnTo>
                  <a:pt x="127" y="1018"/>
                </a:lnTo>
                <a:lnTo>
                  <a:pt x="68" y="1006"/>
                </a:lnTo>
                <a:lnTo>
                  <a:pt x="48" y="979"/>
                </a:lnTo>
                <a:lnTo>
                  <a:pt x="50" y="952"/>
                </a:lnTo>
                <a:lnTo>
                  <a:pt x="69" y="924"/>
                </a:lnTo>
                <a:lnTo>
                  <a:pt x="96" y="896"/>
                </a:lnTo>
                <a:lnTo>
                  <a:pt x="125" y="869"/>
                </a:lnTo>
                <a:lnTo>
                  <a:pt x="148" y="841"/>
                </a:lnTo>
                <a:lnTo>
                  <a:pt x="171" y="801"/>
                </a:lnTo>
                <a:lnTo>
                  <a:pt x="189" y="759"/>
                </a:lnTo>
                <a:lnTo>
                  <a:pt x="201" y="715"/>
                </a:lnTo>
                <a:lnTo>
                  <a:pt x="210" y="672"/>
                </a:lnTo>
                <a:lnTo>
                  <a:pt x="215" y="630"/>
                </a:lnTo>
                <a:lnTo>
                  <a:pt x="218" y="586"/>
                </a:lnTo>
                <a:lnTo>
                  <a:pt x="218" y="544"/>
                </a:lnTo>
                <a:lnTo>
                  <a:pt x="219" y="504"/>
                </a:lnTo>
                <a:lnTo>
                  <a:pt x="220" y="456"/>
                </a:lnTo>
                <a:lnTo>
                  <a:pt x="225" y="411"/>
                </a:lnTo>
                <a:lnTo>
                  <a:pt x="231" y="370"/>
                </a:lnTo>
                <a:lnTo>
                  <a:pt x="242" y="330"/>
                </a:lnTo>
                <a:lnTo>
                  <a:pt x="255" y="292"/>
                </a:lnTo>
                <a:lnTo>
                  <a:pt x="272" y="256"/>
                </a:lnTo>
                <a:lnTo>
                  <a:pt x="293" y="223"/>
                </a:lnTo>
                <a:lnTo>
                  <a:pt x="317" y="189"/>
                </a:lnTo>
                <a:lnTo>
                  <a:pt x="345" y="158"/>
                </a:lnTo>
                <a:lnTo>
                  <a:pt x="377" y="128"/>
                </a:lnTo>
                <a:lnTo>
                  <a:pt x="414" y="98"/>
                </a:lnTo>
                <a:lnTo>
                  <a:pt x="442" y="86"/>
                </a:lnTo>
                <a:lnTo>
                  <a:pt x="503" y="60"/>
                </a:lnTo>
                <a:lnTo>
                  <a:pt x="564" y="35"/>
                </a:lnTo>
                <a:lnTo>
                  <a:pt x="591" y="22"/>
                </a:lnTo>
              </a:path>
            </a:pathLst>
          </a:custGeom>
          <a:solidFill>
            <a:srgbClr val="0038A8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715000" y="1808163"/>
            <a:ext cx="3124200" cy="3957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/>
          <a:lstStyle/>
          <a:p>
            <a:pPr defTabSz="407988" eaLnBrk="1">
              <a:lnSpc>
                <a:spcPct val="88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>
                <a:solidFill>
                  <a:srgbClr val="000000"/>
                </a:solidFill>
                <a:latin typeface="FrutigerBold" charset="0"/>
              </a:rPr>
              <a:t>	</a:t>
            </a:r>
            <a:r>
              <a:rPr lang="en-GB" sz="1500"/>
              <a:t>31%	Breast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	12%	Lung &amp; bronchus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11%	Colon &amp; rectum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	6%	       Uterine corpus 	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  4%	Non-Hodgkin</a:t>
            </a:r>
            <a:br>
              <a:rPr lang="en-GB" sz="1500"/>
            </a:br>
            <a:r>
              <a:rPr lang="en-GB" sz="1500"/>
              <a:t>		             lymphoma 	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	4%      	Melanoma of skin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  3%     Thyroid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  3%	Ovary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	2%      	Urinary bladder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	2%	       Pancreas</a:t>
            </a:r>
          </a:p>
          <a:p>
            <a:pPr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0" algn="l"/>
                <a:tab pos="361950" algn="r"/>
                <a:tab pos="622300" algn="l"/>
                <a:tab pos="828675" algn="l"/>
                <a:tab pos="1658938" algn="l"/>
                <a:tab pos="2487613" algn="l"/>
                <a:tab pos="3317875" algn="l"/>
                <a:tab pos="4146550" algn="l"/>
                <a:tab pos="4976813" algn="l"/>
                <a:tab pos="5805488" algn="l"/>
                <a:tab pos="6635750" algn="l"/>
                <a:tab pos="7464425" algn="l"/>
                <a:tab pos="8294688" algn="l"/>
                <a:tab pos="9123363" algn="l"/>
              </a:tabLst>
            </a:pPr>
            <a:r>
              <a:rPr lang="en-GB" sz="1500"/>
              <a:t>	22%	All Other Sites</a:t>
            </a:r>
          </a:p>
        </p:txBody>
      </p:sp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1062038" y="1825625"/>
            <a:ext cx="2813050" cy="3957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/>
          <a:lstStyle/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Prostate	33%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Lung &amp; bronchus	13%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Colon &amp; rectum	10%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Urinary bladder	6%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Melanoma of skin	5%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Non-Hodgkin	                  4%        lymphoma	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Kidney	3%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Oral cavity	3%	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Leukemia	3%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Pancreas	2%</a:t>
            </a:r>
          </a:p>
          <a:p>
            <a:pPr marL="309563" indent="-309563" defTabSz="407988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r>
              <a:rPr lang="en-GB" sz="1500"/>
              <a:t>All Other Sites	18%</a:t>
            </a:r>
          </a:p>
          <a:p>
            <a:pPr marL="309563" indent="-309563" defTabSz="407988" eaLnBrk="1">
              <a:lnSpc>
                <a:spcPct val="84000"/>
              </a:lnSpc>
              <a:spcBef>
                <a:spcPts val="450"/>
              </a:spcBef>
              <a:spcAft>
                <a:spcPts val="450"/>
              </a:spcAft>
              <a:buClr>
                <a:srgbClr val="000000"/>
              </a:buClr>
              <a:buSzPct val="45000"/>
              <a:buFont typeface="Wingdings" pitchFamily="2" charset="2"/>
              <a:buNone/>
              <a:tabLst>
                <a:tab pos="309563" algn="l"/>
                <a:tab pos="2225675" algn="r"/>
                <a:tab pos="2486025" algn="l"/>
                <a:tab pos="3314700" algn="l"/>
                <a:tab pos="4144963" algn="l"/>
                <a:tab pos="4973638" algn="l"/>
                <a:tab pos="5803900" algn="l"/>
                <a:tab pos="6632575" algn="l"/>
                <a:tab pos="7462838" algn="l"/>
                <a:tab pos="8291513" algn="l"/>
                <a:tab pos="9121775" algn="l"/>
              </a:tabLst>
            </a:pPr>
            <a:endParaRPr lang="en-GB" sz="15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ixel 12">
    <a:dk1>
      <a:srgbClr val="000000"/>
    </a:dk1>
    <a:lt1>
      <a:srgbClr val="FFFFFF"/>
    </a:lt1>
    <a:dk2>
      <a:srgbClr val="000000"/>
    </a:dk2>
    <a:lt2>
      <a:srgbClr val="00007D"/>
    </a:lt2>
    <a:accent1>
      <a:srgbClr val="9999FF"/>
    </a:accent1>
    <a:accent2>
      <a:srgbClr val="9999CC"/>
    </a:accent2>
    <a:accent3>
      <a:srgbClr val="FFFFFF"/>
    </a:accent3>
    <a:accent4>
      <a:srgbClr val="000000"/>
    </a:accent4>
    <a:accent5>
      <a:srgbClr val="CACAFF"/>
    </a:accent5>
    <a:accent6>
      <a:srgbClr val="8A8AB9"/>
    </a:accent6>
    <a:hlink>
      <a:srgbClr val="666699"/>
    </a:hlink>
    <a:folHlink>
      <a:srgbClr val="CCCCE6"/>
    </a:folHlink>
  </a:clrScheme>
  <a:fontScheme name="Pixel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1696</TotalTime>
  <Words>558</Words>
  <Application>Microsoft Office PowerPoint</Application>
  <PresentationFormat>On-screen Show (4:3)</PresentationFormat>
  <Paragraphs>144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Cell Cycle Regulation  and Cancer </vt:lpstr>
      <vt:lpstr>3 Checkpoints</vt:lpstr>
      <vt:lpstr>What is Cancer?</vt:lpstr>
      <vt:lpstr>Cancer cells</vt:lpstr>
      <vt:lpstr>Cancer cells</vt:lpstr>
      <vt:lpstr>Cancer cells</vt:lpstr>
      <vt:lpstr>Slide 7</vt:lpstr>
      <vt:lpstr>Slide 8</vt:lpstr>
      <vt:lpstr>2006 Estimated US Cancer Cases*</vt:lpstr>
      <vt:lpstr>Slide 10</vt:lpstr>
      <vt:lpstr>What do cancer cells look like?</vt:lpstr>
      <vt:lpstr>Causes of Cancer</vt:lpstr>
      <vt:lpstr>3 Types of Skin Cancer </vt:lpstr>
      <vt:lpstr>Slide 14</vt:lpstr>
      <vt:lpstr>Slide 15</vt:lpstr>
      <vt:lpstr>Slide 16</vt:lpstr>
      <vt:lpstr>Prevention</vt:lpstr>
    </vt:vector>
  </TitlesOfParts>
  <Company>Peninsula School Dist. #401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PSD</dc:creator>
  <cp:lastModifiedBy>rleroy</cp:lastModifiedBy>
  <cp:revision>149</cp:revision>
  <dcterms:created xsi:type="dcterms:W3CDTF">2009-12-09T16:49:45Z</dcterms:created>
  <dcterms:modified xsi:type="dcterms:W3CDTF">2013-01-25T00:16:07Z</dcterms:modified>
</cp:coreProperties>
</file>