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306" r:id="rId3"/>
    <p:sldId id="307" r:id="rId4"/>
    <p:sldId id="305" r:id="rId5"/>
    <p:sldId id="304" r:id="rId6"/>
    <p:sldId id="312" r:id="rId7"/>
    <p:sldId id="308" r:id="rId8"/>
    <p:sldId id="309" r:id="rId9"/>
    <p:sldId id="310" r:id="rId10"/>
    <p:sldId id="311" r:id="rId11"/>
    <p:sldId id="303" r:id="rId12"/>
    <p:sldId id="299" r:id="rId13"/>
    <p:sldId id="279" r:id="rId14"/>
    <p:sldId id="314" r:id="rId15"/>
    <p:sldId id="31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64"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44F898-70CE-423A-A9C2-6CF9B277809E}" type="datetimeFigureOut">
              <a:rPr lang="en-US" smtClean="0"/>
              <a:pPr/>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403FF-021B-43C5-BBBA-D9316167B4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E99A5F4B-A367-4526-B954-8A116CADA0DD}" type="datetimeFigureOut">
              <a:rPr lang="en-US"/>
              <a:pPr>
                <a:defRPr/>
              </a:pPr>
              <a:t>2/21/2013</a:t>
            </a:fld>
            <a:endParaRPr lang="en-US" dirty="0"/>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0D926ABB-9566-44CC-BA87-431D1B8F515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41F4D5-FE94-469A-8915-E8E1B657009C}"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B805DD-6342-4628-BBDA-801F22D99C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9C07C4-1583-46B2-A206-F0DB037E5083}"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3B8BF8-3BE5-4252-BC52-441BB16ADFF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68BA5E-0D27-4DEE-B295-5B5DF24E1EB8}"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49AFD0-6231-4BCE-B64D-41D3D99BC7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C9C8FA-A653-42DD-9E6F-9A1D92C9375D}"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90C58-7E9F-4635-BEE9-F6741DEF069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34EE83-703C-4199-9822-FF6323D5F894}"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66B916-1D52-4A35-90A3-55E0B9F38A1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1CEB0F16-10B7-4506-ABE1-5B9E9B7BBA7C}" type="datetimeFigureOut">
              <a:rPr lang="en-US"/>
              <a:pPr>
                <a:defRPr/>
              </a:pPr>
              <a:t>2/21/2013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dirty="0"/>
          </a:p>
        </p:txBody>
      </p:sp>
      <p:sp>
        <p:nvSpPr>
          <p:cNvPr id="7" name="Slide Number Placeholder 5"/>
          <p:cNvSpPr>
            <a:spLocks noGrp="1"/>
          </p:cNvSpPr>
          <p:nvPr>
            <p:ph type="sldNum" sz="quarter" idx="17"/>
          </p:nvPr>
        </p:nvSpPr>
        <p:spPr/>
        <p:txBody>
          <a:bodyPr/>
          <a:lstStyle>
            <a:lvl1pPr>
              <a:defRPr/>
            </a:lvl1pPr>
          </a:lstStyle>
          <a:p>
            <a:pPr>
              <a:defRPr/>
            </a:pPr>
            <a:fld id="{1E9F3BA3-8780-4AA4-821C-2ED9E61C2CD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47F07D-35D5-433C-A87D-6A65D0144266}" type="datetimeFigureOut">
              <a:rPr lang="en-US"/>
              <a:pPr>
                <a:defRPr/>
              </a:pPr>
              <a:t>2/21/2013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F214AC3-EE6D-4191-B1BD-B3DE26141EC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F5CFB0-24FA-41E0-91EE-1BE1AA5D1FAE}" type="datetimeFigureOut">
              <a:rPr lang="en-US"/>
              <a:pPr>
                <a:defRPr/>
              </a:pPr>
              <a:t>2/21/2013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233EF14-219F-4CED-99AD-35421C20CBD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5FFF1-1245-4DA0-8492-7270FD47529A}" type="datetimeFigureOut">
              <a:rPr lang="en-US"/>
              <a:pPr>
                <a:defRPr/>
              </a:pPr>
              <a:t>2/21/2013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ABEE002-7941-49EC-96FB-20EB92A24C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FB31B58-C304-4D0E-A991-87E943129427}" type="datetimeFigureOut">
              <a:rPr lang="en-US"/>
              <a:pPr>
                <a:defRPr/>
              </a:pPr>
              <a:t>2/21/2013</a:t>
            </a:fld>
            <a:endParaRPr lang="en-US" dirty="0"/>
          </a:p>
        </p:txBody>
      </p:sp>
      <p:sp>
        <p:nvSpPr>
          <p:cNvPr id="49" name="Slide Number Placeholder 6"/>
          <p:cNvSpPr>
            <a:spLocks noGrp="1"/>
          </p:cNvSpPr>
          <p:nvPr>
            <p:ph type="sldNum" sz="quarter" idx="11"/>
          </p:nvPr>
        </p:nvSpPr>
        <p:spPr/>
        <p:txBody>
          <a:bodyPr/>
          <a:lstStyle>
            <a:lvl1pPr>
              <a:defRPr/>
            </a:lvl1pPr>
          </a:lstStyle>
          <a:p>
            <a:pPr>
              <a:defRPr/>
            </a:pPr>
            <a:fld id="{DD756CC8-330F-4C8E-AC0F-11EF54B03C44}" type="slidenum">
              <a:rPr lang="en-US"/>
              <a:pPr>
                <a:defRPr/>
              </a:pPr>
              <a:t>‹#›</a:t>
            </a:fld>
            <a:endParaRPr lang="en-US" dirty="0"/>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2C981CCD-D1EE-45B3-BED7-74608A439828}" type="datetimeFigureOut">
              <a:rPr lang="en-US"/>
              <a:pPr>
                <a:defRPr/>
              </a:pPr>
              <a:t>2/21/2013</a:t>
            </a:fld>
            <a:endParaRPr lang="en-US" dirty="0"/>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p:cNvSpPr>
            <a:spLocks noGrp="1"/>
          </p:cNvSpPr>
          <p:nvPr>
            <p:ph type="sldNum" sz="quarter" idx="12"/>
          </p:nvPr>
        </p:nvSpPr>
        <p:spPr/>
        <p:txBody>
          <a:bodyPr/>
          <a:lstStyle>
            <a:lvl1pPr>
              <a:defRPr/>
            </a:lvl1pPr>
          </a:lstStyle>
          <a:p>
            <a:pPr>
              <a:defRPr/>
            </a:pPr>
            <a:fld id="{5D193D2B-D11C-4397-8458-151CD65301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fld id="{FE7016C7-DF15-46AC-BA21-8065B43687B7}" type="datetimeFigureOut">
              <a:rPr lang="en-US"/>
              <a:pPr>
                <a:defRPr/>
              </a:pPr>
              <a:t>2/21/2013</a:t>
            </a:fld>
            <a:endParaRPr lang="en-US" dirty="0"/>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endParaRPr lang="en-US" dirty="0"/>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013FB159-4EB6-424B-9E37-BFDCF60F35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wgbh/evolution/library/01/1/quicktime/l_011_03.html" TargetMode="External"/><Relationship Id="rId2" Type="http://schemas.openxmlformats.org/officeDocument/2006/relationships/hyperlink" Target="http://science.discovery.com/videos/100-greatest-discoveries-shorts-natural-selection.html"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hyperlink" Target="http://www.hhmi.org/biointeractive/shortfil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l25MBq8T77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1676400"/>
            <a:ext cx="3922713" cy="1854200"/>
          </a:xfrm>
        </p:spPr>
        <p:txBody>
          <a:bodyPr rtlCol="0">
            <a:normAutofit fontScale="90000"/>
          </a:bodyPr>
          <a:lstStyle/>
          <a:p>
            <a:pPr eaLnBrk="1" fontAlgn="auto" hangingPunct="1">
              <a:spcAft>
                <a:spcPts val="0"/>
              </a:spcAft>
              <a:defRPr/>
            </a:pPr>
            <a:r>
              <a:rPr lang="en-US" dirty="0" smtClean="0"/>
              <a:t>Evolution NOTES: Darwin’s 2 Main Points </a:t>
            </a:r>
            <a:br>
              <a:rPr lang="en-US" dirty="0" smtClean="0"/>
            </a:br>
            <a:r>
              <a:rPr lang="en-US" dirty="0" smtClean="0"/>
              <a:t/>
            </a:r>
            <a:br>
              <a:rPr lang="en-US" dirty="0" smtClean="0"/>
            </a:br>
            <a:r>
              <a:rPr lang="en-US" dirty="0" smtClean="0"/>
              <a:t/>
            </a:r>
            <a:br>
              <a:rPr lang="en-US" dirty="0" smtClean="0"/>
            </a:br>
            <a:endParaRPr lang="en-US" sz="2700" dirty="0"/>
          </a:p>
        </p:txBody>
      </p:sp>
      <p:pic>
        <p:nvPicPr>
          <p:cNvPr id="14338" name="Picture 2" descr="http://0.tqn.com/d/animals/1/G/b/l/darwin_tree.jpg"/>
          <p:cNvPicPr>
            <a:picLocks noChangeAspect="1" noChangeArrowheads="1"/>
          </p:cNvPicPr>
          <p:nvPr/>
        </p:nvPicPr>
        <p:blipFill>
          <a:blip r:embed="rId2" cstate="print"/>
          <a:srcRect/>
          <a:stretch>
            <a:fillRect/>
          </a:stretch>
        </p:blipFill>
        <p:spPr bwMode="auto">
          <a:xfrm>
            <a:off x="5105400" y="2667000"/>
            <a:ext cx="2514598" cy="2514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1" y="533400"/>
            <a:ext cx="4419600" cy="1143000"/>
          </a:xfrm>
        </p:spPr>
        <p:txBody>
          <a:bodyPr/>
          <a:lstStyle/>
          <a:p>
            <a:r>
              <a:rPr lang="en-US" dirty="0" smtClean="0"/>
              <a:t>4.  Successful reproduction</a:t>
            </a:r>
            <a:endParaRPr lang="en-US" dirty="0"/>
          </a:p>
        </p:txBody>
      </p:sp>
      <p:sp>
        <p:nvSpPr>
          <p:cNvPr id="3" name="Content Placeholder 2"/>
          <p:cNvSpPr>
            <a:spLocks noGrp="1"/>
          </p:cNvSpPr>
          <p:nvPr>
            <p:ph idx="1"/>
          </p:nvPr>
        </p:nvSpPr>
        <p:spPr>
          <a:xfrm>
            <a:off x="381000" y="1828800"/>
            <a:ext cx="4343400" cy="5181600"/>
          </a:xfrm>
        </p:spPr>
        <p:txBody>
          <a:bodyPr/>
          <a:lstStyle/>
          <a:p>
            <a:r>
              <a:rPr lang="en-US" sz="2800" dirty="0" smtClean="0"/>
              <a:t>“survival of the fittest”</a:t>
            </a:r>
          </a:p>
          <a:p>
            <a:r>
              <a:rPr lang="en-US" sz="2800" dirty="0" smtClean="0"/>
              <a:t> Individuals with favorable variations (adaptations) are more likely to survive and reproduce</a:t>
            </a:r>
          </a:p>
          <a:p>
            <a:r>
              <a:rPr lang="en-US" sz="2800" dirty="0" smtClean="0">
                <a:hlinkClick r:id="rId2"/>
              </a:rPr>
              <a:t>Natural Selection</a:t>
            </a:r>
            <a:endParaRPr lang="en-US" sz="2800" dirty="0" smtClean="0"/>
          </a:p>
          <a:p>
            <a:r>
              <a:rPr lang="en-US" sz="2800" dirty="0" smtClean="0">
                <a:hlinkClick r:id="rId3"/>
              </a:rPr>
              <a:t>NS and Insects</a:t>
            </a:r>
            <a:endParaRPr lang="en-US" sz="2800" dirty="0" smtClean="0"/>
          </a:p>
          <a:p>
            <a:pPr>
              <a:buNone/>
            </a:pPr>
            <a:r>
              <a:rPr lang="en-US" sz="2800" dirty="0" smtClean="0"/>
              <a:t> </a:t>
            </a:r>
            <a:endParaRPr lang="en-US" sz="2800" dirty="0"/>
          </a:p>
        </p:txBody>
      </p:sp>
      <p:pic>
        <p:nvPicPr>
          <p:cNvPr id="5" name="Picture 6" descr="Mollusk Defenses"/>
          <p:cNvPicPr>
            <a:picLocks noChangeAspect="1" noChangeArrowheads="1"/>
          </p:cNvPicPr>
          <p:nvPr/>
        </p:nvPicPr>
        <p:blipFill>
          <a:blip r:embed="rId4" cstate="print"/>
          <a:srcRect/>
          <a:stretch>
            <a:fillRect/>
          </a:stretch>
        </p:blipFill>
        <p:spPr>
          <a:xfrm>
            <a:off x="4724400" y="1219200"/>
            <a:ext cx="4038600" cy="2746375"/>
          </a:xfrm>
          <a:prstGeom prst="rect">
            <a:avLst/>
          </a:prstGeom>
          <a:noFill/>
          <a:ln/>
        </p:spPr>
      </p:pic>
      <p:pic>
        <p:nvPicPr>
          <p:cNvPr id="6" name="Picture 8" descr="natural-selection-hummingbi"/>
          <p:cNvPicPr>
            <a:picLocks noChangeAspect="1" noChangeArrowheads="1"/>
          </p:cNvPicPr>
          <p:nvPr/>
        </p:nvPicPr>
        <p:blipFill>
          <a:blip r:embed="rId5" cstate="print"/>
          <a:srcRect/>
          <a:stretch>
            <a:fillRect/>
          </a:stretch>
        </p:blipFill>
        <p:spPr bwMode="auto">
          <a:xfrm>
            <a:off x="4800600" y="4191000"/>
            <a:ext cx="3810000" cy="2457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NaturalSelectionIllustration"/>
          <p:cNvPicPr>
            <a:picLocks noChangeAspect="1" noChangeArrowheads="1"/>
          </p:cNvPicPr>
          <p:nvPr/>
        </p:nvPicPr>
        <p:blipFill>
          <a:blip r:embed="rId2" cstate="print"/>
          <a:srcRect/>
          <a:stretch>
            <a:fillRect/>
          </a:stretch>
        </p:blipFill>
        <p:spPr bwMode="auto">
          <a:xfrm>
            <a:off x="533400" y="1295400"/>
            <a:ext cx="7924800" cy="4467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838200" y="838200"/>
            <a:ext cx="7113588" cy="3933825"/>
          </a:xfrm>
          <a:prstGeom prst="rect">
            <a:avLst/>
          </a:prstGeom>
          <a:noFill/>
          <a:ln w="9525">
            <a:noFill/>
            <a:miter lim="800000"/>
            <a:headEnd/>
            <a:tailEnd/>
          </a:ln>
        </p:spPr>
      </p:pic>
      <p:sp>
        <p:nvSpPr>
          <p:cNvPr id="28674" name="TextBox 3"/>
          <p:cNvSpPr txBox="1">
            <a:spLocks noChangeArrowheads="1"/>
          </p:cNvSpPr>
          <p:nvPr/>
        </p:nvSpPr>
        <p:spPr bwMode="auto">
          <a:xfrm>
            <a:off x="685800" y="4876800"/>
            <a:ext cx="7772400" cy="1477963"/>
          </a:xfrm>
          <a:prstGeom prst="rect">
            <a:avLst/>
          </a:prstGeom>
          <a:noFill/>
          <a:ln w="9525">
            <a:noFill/>
            <a:miter lim="800000"/>
            <a:headEnd/>
            <a:tailEnd/>
          </a:ln>
        </p:spPr>
        <p:txBody>
          <a:bodyPr>
            <a:spAutoFit/>
          </a:bodyPr>
          <a:lstStyle/>
          <a:p>
            <a:r>
              <a:rPr lang="en-US" dirty="0">
                <a:latin typeface="Century Gothic" pitchFamily="34" charset="0"/>
              </a:rPr>
              <a:t>In this hypothetical population of snails, inherited shell variations make some snails less likely than others to be attacked by predators. Wide, blunt shells increase the chances for snails to survive and pass their traits to the next generation by reproducing.  Over time, what happened to the frequency of snails with narrow, pointed shells?</a:t>
            </a:r>
          </a:p>
        </p:txBody>
      </p:sp>
      <p:sp>
        <p:nvSpPr>
          <p:cNvPr id="5" name="TextBox 4"/>
          <p:cNvSpPr txBox="1"/>
          <p:nvPr/>
        </p:nvSpPr>
        <p:spPr>
          <a:xfrm>
            <a:off x="4724400" y="76200"/>
            <a:ext cx="3352800" cy="307975"/>
          </a:xfrm>
          <a:prstGeom prst="rect">
            <a:avLst/>
          </a:prstGeom>
          <a:noFill/>
        </p:spPr>
        <p:txBody>
          <a:bodyPr>
            <a:spAutoFit/>
          </a:bodyPr>
          <a:lstStyle/>
          <a:p>
            <a:pPr fontAlgn="auto">
              <a:spcBef>
                <a:spcPts val="0"/>
              </a:spcBef>
              <a:spcAft>
                <a:spcPts val="0"/>
              </a:spcAft>
              <a:defRPr/>
            </a:pPr>
            <a:r>
              <a:rPr lang="en-US" sz="1400" b="1" dirty="0">
                <a:solidFill>
                  <a:schemeClr val="bg2">
                    <a:lumMod val="75000"/>
                  </a:schemeClr>
                </a:solidFill>
                <a:latin typeface="+mn-lt"/>
              </a:rPr>
              <a:t>Change through Natural Selection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515938" y="379413"/>
            <a:ext cx="3914775" cy="2590800"/>
          </a:xfrm>
          <a:prstGeom prst="rect">
            <a:avLst/>
          </a:prstGeom>
          <a:noFill/>
          <a:ln w="9525">
            <a:noFill/>
            <a:miter lim="800000"/>
            <a:headEnd/>
            <a:tailEnd/>
          </a:ln>
        </p:spPr>
      </p:pic>
      <p:pic>
        <p:nvPicPr>
          <p:cNvPr id="36866" name="Picture 3"/>
          <p:cNvPicPr>
            <a:picLocks noChangeAspect="1" noChangeArrowheads="1"/>
          </p:cNvPicPr>
          <p:nvPr/>
        </p:nvPicPr>
        <p:blipFill>
          <a:blip r:embed="rId3" cstate="print"/>
          <a:srcRect/>
          <a:stretch>
            <a:fillRect/>
          </a:stretch>
        </p:blipFill>
        <p:spPr bwMode="auto">
          <a:xfrm>
            <a:off x="536575" y="3276600"/>
            <a:ext cx="3914775" cy="2028825"/>
          </a:xfrm>
          <a:prstGeom prst="rect">
            <a:avLst/>
          </a:prstGeom>
          <a:noFill/>
          <a:ln w="9525">
            <a:noFill/>
            <a:miter lim="800000"/>
            <a:headEnd/>
            <a:tailEnd/>
          </a:ln>
        </p:spPr>
      </p:pic>
      <p:pic>
        <p:nvPicPr>
          <p:cNvPr id="36867" name="Picture 4"/>
          <p:cNvPicPr>
            <a:picLocks noChangeAspect="1" noChangeArrowheads="1"/>
          </p:cNvPicPr>
          <p:nvPr/>
        </p:nvPicPr>
        <p:blipFill>
          <a:blip r:embed="rId4" cstate="print"/>
          <a:srcRect/>
          <a:stretch>
            <a:fillRect/>
          </a:stretch>
        </p:blipFill>
        <p:spPr bwMode="auto">
          <a:xfrm>
            <a:off x="4676775" y="4127500"/>
            <a:ext cx="39147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dirty="0" smtClean="0"/>
              <a:t>Artificial Selection</a:t>
            </a:r>
          </a:p>
        </p:txBody>
      </p:sp>
      <p:sp>
        <p:nvSpPr>
          <p:cNvPr id="40962" name="Rectangle 3"/>
          <p:cNvSpPr>
            <a:spLocks noGrp="1"/>
          </p:cNvSpPr>
          <p:nvPr>
            <p:ph type="body" idx="1"/>
          </p:nvPr>
        </p:nvSpPr>
        <p:spPr/>
        <p:txBody>
          <a:bodyPr/>
          <a:lstStyle/>
          <a:p>
            <a:r>
              <a:rPr lang="en-US" dirty="0" smtClean="0"/>
              <a:t>Human pressure:  Humans select which individuals will mate to produce offspring with desired traits.</a:t>
            </a:r>
          </a:p>
        </p:txBody>
      </p:sp>
      <p:pic>
        <p:nvPicPr>
          <p:cNvPr id="40963" name="Picture 4"/>
          <p:cNvPicPr>
            <a:picLocks noChangeAspect="1" noChangeArrowheads="1"/>
          </p:cNvPicPr>
          <p:nvPr/>
        </p:nvPicPr>
        <p:blipFill>
          <a:blip r:embed="rId2" cstate="print"/>
          <a:srcRect/>
          <a:stretch>
            <a:fillRect/>
          </a:stretch>
        </p:blipFill>
        <p:spPr bwMode="auto">
          <a:xfrm>
            <a:off x="4419600" y="3271838"/>
            <a:ext cx="4038600" cy="3119437"/>
          </a:xfrm>
          <a:prstGeom prst="rect">
            <a:avLst/>
          </a:prstGeom>
          <a:noFill/>
          <a:ln w="9525">
            <a:noFill/>
            <a:miter lim="800000"/>
            <a:headEnd/>
            <a:tailEnd/>
          </a:ln>
        </p:spPr>
      </p:pic>
      <p:pic>
        <p:nvPicPr>
          <p:cNvPr id="40964" name="Picture 5"/>
          <p:cNvPicPr>
            <a:picLocks noChangeAspect="1" noChangeArrowheads="1"/>
          </p:cNvPicPr>
          <p:nvPr/>
        </p:nvPicPr>
        <p:blipFill>
          <a:blip r:embed="rId3" cstate="print"/>
          <a:srcRect/>
          <a:stretch>
            <a:fillRect/>
          </a:stretch>
        </p:blipFill>
        <p:spPr bwMode="auto">
          <a:xfrm>
            <a:off x="533400" y="3581400"/>
            <a:ext cx="3800475" cy="2819400"/>
          </a:xfrm>
          <a:prstGeom prst="rect">
            <a:avLst/>
          </a:prstGeom>
          <a:noFill/>
          <a:ln w="9525">
            <a:noFill/>
            <a:miter lim="800000"/>
            <a:headEnd/>
            <a:tailEnd/>
          </a:ln>
        </p:spPr>
      </p:pic>
      <p:pic>
        <p:nvPicPr>
          <p:cNvPr id="50182" name="Picture 6"/>
          <p:cNvPicPr>
            <a:picLocks noChangeAspect="1" noChangeArrowheads="1"/>
          </p:cNvPicPr>
          <p:nvPr/>
        </p:nvPicPr>
        <p:blipFill>
          <a:blip r:embed="rId4" cstate="print"/>
          <a:srcRect/>
          <a:stretch>
            <a:fillRect/>
          </a:stretch>
        </p:blipFill>
        <p:spPr bwMode="auto">
          <a:xfrm>
            <a:off x="762000" y="571500"/>
            <a:ext cx="7620000" cy="5715000"/>
          </a:xfrm>
          <a:prstGeom prst="rect">
            <a:avLst/>
          </a:prstGeom>
          <a:noFill/>
          <a:ln w="9525">
            <a:noFill/>
            <a:miter lim="800000"/>
            <a:headEnd/>
            <a:tailEnd/>
          </a:ln>
        </p:spPr>
      </p:pic>
      <p:pic>
        <p:nvPicPr>
          <p:cNvPr id="50183" name="Picture 7"/>
          <p:cNvPicPr>
            <a:picLocks noChangeAspect="1" noChangeArrowheads="1"/>
          </p:cNvPicPr>
          <p:nvPr/>
        </p:nvPicPr>
        <p:blipFill>
          <a:blip r:embed="rId5" cstate="print"/>
          <a:srcRect/>
          <a:stretch>
            <a:fillRect/>
          </a:stretch>
        </p:blipFill>
        <p:spPr bwMode="auto">
          <a:xfrm>
            <a:off x="4267200" y="0"/>
            <a:ext cx="4314825" cy="4229100"/>
          </a:xfrm>
          <a:prstGeom prst="rect">
            <a:avLst/>
          </a:prstGeom>
          <a:noFill/>
          <a:ln w="9525">
            <a:noFill/>
            <a:miter lim="800000"/>
            <a:headEnd/>
            <a:tailEnd/>
          </a:ln>
        </p:spPr>
      </p:pic>
      <p:pic>
        <p:nvPicPr>
          <p:cNvPr id="50184" name="Picture 8"/>
          <p:cNvPicPr>
            <a:picLocks noChangeAspect="1" noChangeArrowheads="1"/>
          </p:cNvPicPr>
          <p:nvPr/>
        </p:nvPicPr>
        <p:blipFill>
          <a:blip r:embed="rId6" cstate="print"/>
          <a:srcRect/>
          <a:stretch>
            <a:fillRect/>
          </a:stretch>
        </p:blipFill>
        <p:spPr bwMode="auto">
          <a:xfrm>
            <a:off x="2209800" y="1524000"/>
            <a:ext cx="4743450" cy="3790950"/>
          </a:xfrm>
          <a:prstGeom prst="rect">
            <a:avLst/>
          </a:prstGeom>
          <a:noFill/>
          <a:ln w="9525">
            <a:noFill/>
            <a:miter lim="800000"/>
            <a:headEnd/>
            <a:tailEnd/>
          </a:ln>
        </p:spPr>
      </p:pic>
      <p:pic>
        <p:nvPicPr>
          <p:cNvPr id="50185" name="Picture 9"/>
          <p:cNvPicPr>
            <a:picLocks noChangeAspect="1" noChangeArrowheads="1"/>
          </p:cNvPicPr>
          <p:nvPr/>
        </p:nvPicPr>
        <p:blipFill>
          <a:blip r:embed="rId7" cstate="print"/>
          <a:srcRect/>
          <a:stretch>
            <a:fillRect/>
          </a:stretch>
        </p:blipFill>
        <p:spPr bwMode="auto">
          <a:xfrm>
            <a:off x="838200" y="-52388"/>
            <a:ext cx="7391400" cy="6891338"/>
          </a:xfrm>
          <a:prstGeom prst="rect">
            <a:avLst/>
          </a:prstGeom>
          <a:noFill/>
          <a:ln w="9525">
            <a:noFill/>
            <a:miter lim="800000"/>
            <a:headEnd/>
            <a:tailEnd/>
          </a:ln>
        </p:spPr>
      </p:pic>
      <p:pic>
        <p:nvPicPr>
          <p:cNvPr id="50186" name="Picture 10"/>
          <p:cNvPicPr>
            <a:picLocks noChangeAspect="1" noChangeArrowheads="1"/>
          </p:cNvPicPr>
          <p:nvPr/>
        </p:nvPicPr>
        <p:blipFill>
          <a:blip r:embed="rId8" cstate="print"/>
          <a:srcRect/>
          <a:stretch>
            <a:fillRect/>
          </a:stretch>
        </p:blipFill>
        <p:spPr bwMode="auto">
          <a:xfrm>
            <a:off x="838200" y="304800"/>
            <a:ext cx="7391400" cy="688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ppt_x"/>
                                          </p:val>
                                        </p:tav>
                                        <p:tav tm="100000">
                                          <p:val>
                                            <p:strVal val="#ppt_x"/>
                                          </p:val>
                                        </p:tav>
                                      </p:tavLst>
                                    </p:anim>
                                    <p:anim calcmode="lin" valueType="num">
                                      <p:cBhvr additive="base">
                                        <p:cTn id="8"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additive="base">
                                        <p:cTn id="13" dur="500" fill="hold"/>
                                        <p:tgtEl>
                                          <p:spTgt spid="50183"/>
                                        </p:tgtEl>
                                        <p:attrNameLst>
                                          <p:attrName>ppt_x</p:attrName>
                                        </p:attrNameLst>
                                      </p:cBhvr>
                                      <p:tavLst>
                                        <p:tav tm="0">
                                          <p:val>
                                            <p:strVal val="#ppt_x"/>
                                          </p:val>
                                        </p:tav>
                                        <p:tav tm="100000">
                                          <p:val>
                                            <p:strVal val="#ppt_x"/>
                                          </p:val>
                                        </p:tav>
                                      </p:tavLst>
                                    </p:anim>
                                    <p:anim calcmode="lin" valueType="num">
                                      <p:cBhvr additive="base">
                                        <p:cTn id="14"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84"/>
                                        </p:tgtEl>
                                        <p:attrNameLst>
                                          <p:attrName>style.visibility</p:attrName>
                                        </p:attrNameLst>
                                      </p:cBhvr>
                                      <p:to>
                                        <p:strVal val="visible"/>
                                      </p:to>
                                    </p:set>
                                    <p:anim calcmode="lin" valueType="num">
                                      <p:cBhvr additive="base">
                                        <p:cTn id="19" dur="500" fill="hold"/>
                                        <p:tgtEl>
                                          <p:spTgt spid="50184"/>
                                        </p:tgtEl>
                                        <p:attrNameLst>
                                          <p:attrName>ppt_x</p:attrName>
                                        </p:attrNameLst>
                                      </p:cBhvr>
                                      <p:tavLst>
                                        <p:tav tm="0">
                                          <p:val>
                                            <p:strVal val="#ppt_x"/>
                                          </p:val>
                                        </p:tav>
                                        <p:tav tm="100000">
                                          <p:val>
                                            <p:strVal val="#ppt_x"/>
                                          </p:val>
                                        </p:tav>
                                      </p:tavLst>
                                    </p:anim>
                                    <p:anim calcmode="lin" valueType="num">
                                      <p:cBhvr additive="base">
                                        <p:cTn id="20"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185"/>
                                        </p:tgtEl>
                                        <p:attrNameLst>
                                          <p:attrName>style.visibility</p:attrName>
                                        </p:attrNameLst>
                                      </p:cBhvr>
                                      <p:to>
                                        <p:strVal val="visible"/>
                                      </p:to>
                                    </p:set>
                                    <p:anim calcmode="lin" valueType="num">
                                      <p:cBhvr additive="base">
                                        <p:cTn id="25" dur="500" fill="hold"/>
                                        <p:tgtEl>
                                          <p:spTgt spid="50185"/>
                                        </p:tgtEl>
                                        <p:attrNameLst>
                                          <p:attrName>ppt_x</p:attrName>
                                        </p:attrNameLst>
                                      </p:cBhvr>
                                      <p:tavLst>
                                        <p:tav tm="0">
                                          <p:val>
                                            <p:strVal val="#ppt_x"/>
                                          </p:val>
                                        </p:tav>
                                        <p:tav tm="100000">
                                          <p:val>
                                            <p:strVal val="#ppt_x"/>
                                          </p:val>
                                        </p:tav>
                                      </p:tavLst>
                                    </p:anim>
                                    <p:anim calcmode="lin" valueType="num">
                                      <p:cBhvr additive="base">
                                        <p:cTn id="26"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186"/>
                                        </p:tgtEl>
                                        <p:attrNameLst>
                                          <p:attrName>style.visibility</p:attrName>
                                        </p:attrNameLst>
                                      </p:cBhvr>
                                      <p:to>
                                        <p:strVal val="visible"/>
                                      </p:to>
                                    </p:set>
                                    <p:anim calcmode="lin" valueType="num">
                                      <p:cBhvr additive="base">
                                        <p:cTn id="31" dur="500" fill="hold"/>
                                        <p:tgtEl>
                                          <p:spTgt spid="50186"/>
                                        </p:tgtEl>
                                        <p:attrNameLst>
                                          <p:attrName>ppt_x</p:attrName>
                                        </p:attrNameLst>
                                      </p:cBhvr>
                                      <p:tavLst>
                                        <p:tav tm="0">
                                          <p:val>
                                            <p:strVal val="#ppt_x"/>
                                          </p:val>
                                        </p:tav>
                                        <p:tav tm="100000">
                                          <p:val>
                                            <p:strVal val="#ppt_x"/>
                                          </p:val>
                                        </p:tav>
                                      </p:tavLst>
                                    </p:anim>
                                    <p:anim calcmode="lin" valueType="num">
                                      <p:cBhvr additive="base">
                                        <p:cTn id="32" dur="500" fill="hold"/>
                                        <p:tgtEl>
                                          <p:spTgt spid="50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Making of the Fittest </a:t>
            </a:r>
            <a:endParaRPr lang="en-US" dirty="0"/>
          </a:p>
        </p:txBody>
      </p:sp>
      <p:sp>
        <p:nvSpPr>
          <p:cNvPr id="3" name="Content Placeholder 2"/>
          <p:cNvSpPr>
            <a:spLocks noGrp="1"/>
          </p:cNvSpPr>
          <p:nvPr>
            <p:ph idx="1"/>
          </p:nvPr>
        </p:nvSpPr>
        <p:spPr/>
        <p:txBody>
          <a:bodyPr/>
          <a:lstStyle/>
          <a:p>
            <a:r>
              <a:rPr lang="en-US" dirty="0" smtClean="0"/>
              <a:t>Natural Selection in Humans – Sickle cell </a:t>
            </a:r>
          </a:p>
          <a:p>
            <a:r>
              <a:rPr lang="en-US" dirty="0" smtClean="0"/>
              <a:t>Rock Pocket mouse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838200"/>
            <a:ext cx="7543800" cy="1295400"/>
          </a:xfrm>
        </p:spPr>
        <p:txBody>
          <a:bodyPr>
            <a:normAutofit fontScale="90000"/>
          </a:bodyPr>
          <a:lstStyle/>
          <a:p>
            <a:pPr eaLnBrk="1" hangingPunct="1">
              <a:defRPr/>
            </a:pPr>
            <a:r>
              <a:rPr lang="en-US" dirty="0" smtClean="0"/>
              <a:t/>
            </a:r>
            <a:br>
              <a:rPr lang="en-US" dirty="0" smtClean="0"/>
            </a:br>
            <a:r>
              <a:rPr lang="en-US" dirty="0" smtClean="0"/>
              <a:t>1.  Decent with Modification</a:t>
            </a:r>
            <a:r>
              <a:rPr lang="en-US" dirty="0"/>
              <a:t/>
            </a:r>
            <a:br>
              <a:rPr lang="en-US" dirty="0"/>
            </a:br>
            <a:endParaRPr lang="en-US" dirty="0"/>
          </a:p>
        </p:txBody>
      </p:sp>
      <p:sp>
        <p:nvSpPr>
          <p:cNvPr id="6151" name="Content Placeholder 7"/>
          <p:cNvSpPr>
            <a:spLocks noGrp="1"/>
          </p:cNvSpPr>
          <p:nvPr>
            <p:ph idx="1"/>
          </p:nvPr>
        </p:nvSpPr>
        <p:spPr>
          <a:xfrm>
            <a:off x="457200" y="1752601"/>
            <a:ext cx="7772400" cy="2743200"/>
          </a:xfrm>
        </p:spPr>
        <p:txBody>
          <a:bodyPr/>
          <a:lstStyle/>
          <a:p>
            <a:pPr eaLnBrk="1" hangingPunct="1"/>
            <a:r>
              <a:rPr lang="en-US" dirty="0" smtClean="0"/>
              <a:t>Change over time within one species.</a:t>
            </a:r>
          </a:p>
          <a:p>
            <a:pPr eaLnBrk="1" hangingPunct="1"/>
            <a:r>
              <a:rPr lang="en-US" dirty="0" smtClean="0"/>
              <a:t>Relationships and similarities between different species found today because they had a common </a:t>
            </a:r>
            <a:r>
              <a:rPr lang="en-US" sz="2800" dirty="0" smtClean="0"/>
              <a:t>ancestor in the past.</a:t>
            </a:r>
          </a:p>
          <a:p>
            <a:endParaRPr lang="en-US" dirty="0" smtClean="0"/>
          </a:p>
        </p:txBody>
      </p:sp>
      <p:pic>
        <p:nvPicPr>
          <p:cNvPr id="28674" name="Picture 2" descr="http://t1.gstatic.com/images?q=tbn:ANd9GcTBfbNPHaCo6bGI3YN9g2w7tEPoxfCGWstEUc54AXfFoAuIsnM5mg"/>
          <p:cNvPicPr>
            <a:picLocks noChangeAspect="1" noChangeArrowheads="1"/>
          </p:cNvPicPr>
          <p:nvPr/>
        </p:nvPicPr>
        <p:blipFill>
          <a:blip r:embed="rId2" cstate="print"/>
          <a:srcRect/>
          <a:stretch>
            <a:fillRect/>
          </a:stretch>
        </p:blipFill>
        <p:spPr bwMode="auto">
          <a:xfrm>
            <a:off x="1676400" y="3505200"/>
            <a:ext cx="5824844"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3224212" cy="1143000"/>
          </a:xfrm>
        </p:spPr>
        <p:txBody>
          <a:bodyPr/>
          <a:lstStyle/>
          <a:p>
            <a:r>
              <a:rPr lang="en-US" dirty="0" smtClean="0"/>
              <a:t>Tree of Life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657600" y="533400"/>
            <a:ext cx="4800600" cy="5808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2538412" cy="1143000"/>
          </a:xfrm>
        </p:spPr>
        <p:txBody>
          <a:bodyPr/>
          <a:lstStyle/>
          <a:p>
            <a:r>
              <a:rPr lang="en-US" dirty="0" smtClean="0"/>
              <a:t>Example:</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3276600" y="0"/>
            <a:ext cx="4953000" cy="675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28600"/>
            <a:ext cx="7543800" cy="1295400"/>
          </a:xfrm>
        </p:spPr>
        <p:txBody>
          <a:bodyPr/>
          <a:lstStyle/>
          <a:p>
            <a:pPr eaLnBrk="1" hangingPunct="1"/>
            <a:r>
              <a:rPr lang="en-US" dirty="0" smtClean="0">
                <a:hlinkClick r:id="rId2"/>
              </a:rPr>
              <a:t>Darwin’s Finches</a:t>
            </a:r>
            <a:endParaRPr lang="en-US" dirty="0" smtClean="0"/>
          </a:p>
        </p:txBody>
      </p:sp>
      <p:sp>
        <p:nvSpPr>
          <p:cNvPr id="48131" name="Rectangle 3"/>
          <p:cNvSpPr>
            <a:spLocks noGrp="1" noChangeArrowheads="1"/>
          </p:cNvSpPr>
          <p:nvPr>
            <p:ph type="body" idx="1"/>
          </p:nvPr>
        </p:nvSpPr>
        <p:spPr>
          <a:xfrm>
            <a:off x="533400" y="1600200"/>
            <a:ext cx="2514600" cy="457200"/>
          </a:xfrm>
        </p:spPr>
        <p:txBody>
          <a:bodyPr/>
          <a:lstStyle/>
          <a:p>
            <a:r>
              <a:rPr lang="en-US" sz="2000" dirty="0" smtClean="0"/>
              <a:t>Finch ancestors came from SA to the Galapagos</a:t>
            </a:r>
          </a:p>
          <a:p>
            <a:r>
              <a:rPr lang="en-US" sz="2000" dirty="0" smtClean="0"/>
              <a:t>Different islands, different environments</a:t>
            </a:r>
          </a:p>
          <a:p>
            <a:r>
              <a:rPr lang="en-US" sz="2000" dirty="0" smtClean="0"/>
              <a:t>Today – each island has own species – 13 species total!</a:t>
            </a:r>
          </a:p>
          <a:p>
            <a:pPr eaLnBrk="1" hangingPunct="1">
              <a:lnSpc>
                <a:spcPct val="80000"/>
              </a:lnSpc>
            </a:pPr>
            <a:endParaRPr lang="en-US" sz="2000" dirty="0" smtClean="0"/>
          </a:p>
        </p:txBody>
      </p:sp>
      <p:pic>
        <p:nvPicPr>
          <p:cNvPr id="5" name="Picture 5"/>
          <p:cNvPicPr>
            <a:picLocks noChangeAspect="1" noChangeArrowheads="1"/>
          </p:cNvPicPr>
          <p:nvPr/>
        </p:nvPicPr>
        <p:blipFill>
          <a:blip r:embed="rId3" cstate="print"/>
          <a:srcRect/>
          <a:stretch>
            <a:fillRect/>
          </a:stretch>
        </p:blipFill>
        <p:spPr bwMode="auto">
          <a:xfrm>
            <a:off x="3048000" y="1676400"/>
            <a:ext cx="5562600" cy="37040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fade">
                                      <p:cBhvr>
                                        <p:cTn id="14" dur="1000"/>
                                        <p:tgtEl>
                                          <p:spTgt spid="48131">
                                            <p:txEl>
                                              <p:pRg st="1" end="1"/>
                                            </p:txEl>
                                          </p:spTgt>
                                        </p:tgtEl>
                                      </p:cBhvr>
                                    </p:animEffect>
                                    <p:anim calcmode="lin" valueType="num">
                                      <p:cBhvr>
                                        <p:cTn id="15"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Effect transition="in" filter="fade">
                                      <p:cBhvr>
                                        <p:cTn id="21" dur="1000"/>
                                        <p:tgtEl>
                                          <p:spTgt spid="48131">
                                            <p:txEl>
                                              <p:pRg st="2" end="2"/>
                                            </p:txEl>
                                          </p:spTgt>
                                        </p:tgtEl>
                                      </p:cBhvr>
                                    </p:animEffect>
                                    <p:anim calcmode="lin" valueType="num">
                                      <p:cBhvr>
                                        <p:cTn id="22"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8131">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838200"/>
            <a:ext cx="8229600" cy="1143000"/>
          </a:xfrm>
        </p:spPr>
        <p:txBody>
          <a:bodyPr/>
          <a:lstStyle/>
          <a:p>
            <a:pPr eaLnBrk="1" hangingPunct="1"/>
            <a:r>
              <a:rPr lang="en-US" sz="4000" dirty="0" smtClean="0"/>
              <a:t>2.  Natural Selection </a:t>
            </a:r>
            <a:br>
              <a:rPr lang="en-US" sz="4000" dirty="0" smtClean="0"/>
            </a:br>
            <a:r>
              <a:rPr lang="en-US" sz="4000" dirty="0" smtClean="0"/>
              <a:t>4 Factors:</a:t>
            </a:r>
          </a:p>
        </p:txBody>
      </p:sp>
      <p:sp>
        <p:nvSpPr>
          <p:cNvPr id="3" name="Content Placeholder 2"/>
          <p:cNvSpPr>
            <a:spLocks noGrp="1"/>
          </p:cNvSpPr>
          <p:nvPr>
            <p:ph idx="1"/>
          </p:nvPr>
        </p:nvSpPr>
        <p:spPr>
          <a:xfrm>
            <a:off x="990600" y="2209801"/>
            <a:ext cx="7543800" cy="2895600"/>
          </a:xfrm>
        </p:spPr>
        <p:txBody>
          <a:bodyPr/>
          <a:lstStyle/>
          <a:p>
            <a:r>
              <a:rPr lang="en-US" sz="3200" dirty="0" smtClean="0"/>
              <a:t>1.  Genetic Variation</a:t>
            </a:r>
          </a:p>
          <a:p>
            <a:r>
              <a:rPr lang="en-US" sz="3200" dirty="0" smtClean="0"/>
              <a:t>2.  Overproduction of Offspring</a:t>
            </a:r>
          </a:p>
          <a:p>
            <a:r>
              <a:rPr lang="en-US" sz="3200" dirty="0" smtClean="0"/>
              <a:t>3.  Struggle </a:t>
            </a:r>
            <a:r>
              <a:rPr lang="en-US" sz="3200" smtClean="0"/>
              <a:t>to Survive </a:t>
            </a:r>
            <a:endParaRPr lang="en-US" sz="3200" dirty="0" smtClean="0"/>
          </a:p>
          <a:p>
            <a:r>
              <a:rPr lang="en-US" sz="3200" dirty="0" smtClean="0"/>
              <a:t>4.  </a:t>
            </a:r>
            <a:r>
              <a:rPr lang="en-US" sz="3200" dirty="0" smtClean="0"/>
              <a:t>Successful Reproduction</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sz="4000" dirty="0" smtClean="0"/>
              <a:t>1.  Genetic Variation </a:t>
            </a:r>
            <a:r>
              <a:rPr lang="en-US" dirty="0" smtClean="0"/>
              <a:t/>
            </a:r>
            <a:br>
              <a:rPr lang="en-US" dirty="0" smtClean="0"/>
            </a:br>
            <a:endParaRPr lang="en-US" dirty="0"/>
          </a:p>
        </p:txBody>
      </p:sp>
      <p:sp>
        <p:nvSpPr>
          <p:cNvPr id="3" name="Content Placeholder 2"/>
          <p:cNvSpPr>
            <a:spLocks noGrp="1"/>
          </p:cNvSpPr>
          <p:nvPr>
            <p:ph idx="1"/>
          </p:nvPr>
        </p:nvSpPr>
        <p:spPr>
          <a:xfrm>
            <a:off x="609600" y="1524000"/>
            <a:ext cx="8229600" cy="4525963"/>
          </a:xfrm>
        </p:spPr>
        <p:txBody>
          <a:bodyPr/>
          <a:lstStyle/>
          <a:p>
            <a:r>
              <a:rPr lang="en-US" sz="2800" dirty="0" smtClean="0"/>
              <a:t>Each individual is different </a:t>
            </a:r>
          </a:p>
          <a:p>
            <a:r>
              <a:rPr lang="en-US" sz="2800" dirty="0" smtClean="0"/>
              <a:t>Variations caused by random mutations, sexual selection </a:t>
            </a:r>
          </a:p>
          <a:p>
            <a:endParaRPr lang="en-US" dirty="0"/>
          </a:p>
        </p:txBody>
      </p:sp>
      <p:pic>
        <p:nvPicPr>
          <p:cNvPr id="4" name="Picture 5" descr="breeds-of-dogs-variation-within-species"/>
          <p:cNvPicPr>
            <a:picLocks noChangeAspect="1" noChangeArrowheads="1"/>
          </p:cNvPicPr>
          <p:nvPr/>
        </p:nvPicPr>
        <p:blipFill>
          <a:blip r:embed="rId2" cstate="print"/>
          <a:srcRect/>
          <a:stretch>
            <a:fillRect/>
          </a:stretch>
        </p:blipFill>
        <p:spPr bwMode="auto">
          <a:xfrm>
            <a:off x="457200" y="2971800"/>
            <a:ext cx="4560994" cy="3070225"/>
          </a:xfrm>
          <a:prstGeom prst="rect">
            <a:avLst/>
          </a:prstGeom>
          <a:noFill/>
        </p:spPr>
      </p:pic>
      <p:pic>
        <p:nvPicPr>
          <p:cNvPr id="8194" name="Picture 2" descr="http://t2.gstatic.com/images?q=tbn:ANd9GcT9OUcJ1foWKJHAqm9ylQ3M_MGJmhM7IkoyM4kDLHKPG3VKxKQa3A"/>
          <p:cNvPicPr>
            <a:picLocks noChangeAspect="1" noChangeArrowheads="1"/>
          </p:cNvPicPr>
          <p:nvPr/>
        </p:nvPicPr>
        <p:blipFill>
          <a:blip r:embed="rId3" cstate="print"/>
          <a:srcRect/>
          <a:stretch>
            <a:fillRect/>
          </a:stretch>
        </p:blipFill>
        <p:spPr bwMode="auto">
          <a:xfrm>
            <a:off x="5181600" y="2819400"/>
            <a:ext cx="3537609" cy="342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687" cy="1143000"/>
          </a:xfrm>
        </p:spPr>
        <p:txBody>
          <a:bodyPr/>
          <a:lstStyle/>
          <a:p>
            <a:r>
              <a:rPr lang="en-US" dirty="0" smtClean="0"/>
              <a:t>2.  Overproduction of offspring </a:t>
            </a:r>
            <a:endParaRPr lang="en-US" dirty="0"/>
          </a:p>
        </p:txBody>
      </p:sp>
      <p:sp>
        <p:nvSpPr>
          <p:cNvPr id="3" name="Content Placeholder 2"/>
          <p:cNvSpPr>
            <a:spLocks noGrp="1"/>
          </p:cNvSpPr>
          <p:nvPr>
            <p:ph idx="1"/>
          </p:nvPr>
        </p:nvSpPr>
        <p:spPr>
          <a:xfrm>
            <a:off x="533400" y="2057400"/>
            <a:ext cx="4800600" cy="4525963"/>
          </a:xfrm>
        </p:spPr>
        <p:txBody>
          <a:bodyPr/>
          <a:lstStyle/>
          <a:p>
            <a:r>
              <a:rPr lang="en-US" sz="2800" dirty="0" smtClean="0"/>
              <a:t>More organisms are born than can survive </a:t>
            </a:r>
          </a:p>
          <a:p>
            <a:endParaRPr lang="en-US" dirty="0"/>
          </a:p>
        </p:txBody>
      </p:sp>
      <p:pic>
        <p:nvPicPr>
          <p:cNvPr id="4" name="Picture 11" descr="3rd_coldwater_FrogEggs_Derek_Haslam"/>
          <p:cNvPicPr>
            <a:picLocks noChangeAspect="1" noChangeArrowheads="1"/>
          </p:cNvPicPr>
          <p:nvPr/>
        </p:nvPicPr>
        <p:blipFill>
          <a:blip r:embed="rId2" cstate="print"/>
          <a:srcRect/>
          <a:stretch>
            <a:fillRect/>
          </a:stretch>
        </p:blipFill>
        <p:spPr bwMode="auto">
          <a:xfrm>
            <a:off x="838200" y="3200400"/>
            <a:ext cx="3884146" cy="2743200"/>
          </a:xfrm>
          <a:prstGeom prst="rect">
            <a:avLst/>
          </a:prstGeom>
          <a:noFill/>
        </p:spPr>
      </p:pic>
      <p:pic>
        <p:nvPicPr>
          <p:cNvPr id="36866" name="Picture 2" descr="http://madaerah.org/images/Eggs%20(Small).jpg"/>
          <p:cNvPicPr>
            <a:picLocks noChangeAspect="1" noChangeArrowheads="1"/>
          </p:cNvPicPr>
          <p:nvPr/>
        </p:nvPicPr>
        <p:blipFill>
          <a:blip r:embed="rId3" cstate="print"/>
          <a:srcRect/>
          <a:stretch>
            <a:fillRect/>
          </a:stretch>
        </p:blipFill>
        <p:spPr bwMode="auto">
          <a:xfrm>
            <a:off x="4876800" y="1295400"/>
            <a:ext cx="3819525" cy="50958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sz="4000" dirty="0" smtClean="0"/>
              <a:t>3.  Struggle to survive</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4114800" cy="4525963"/>
          </a:xfrm>
        </p:spPr>
        <p:txBody>
          <a:bodyPr/>
          <a:lstStyle/>
          <a:p>
            <a:r>
              <a:rPr lang="en-US" sz="2800" dirty="0" smtClean="0"/>
              <a:t>Environmental pressures </a:t>
            </a:r>
          </a:p>
          <a:p>
            <a:r>
              <a:rPr lang="en-US" sz="2800" dirty="0" smtClean="0"/>
              <a:t>disease, war, famine, competition </a:t>
            </a:r>
          </a:p>
          <a:p>
            <a:pPr>
              <a:buNone/>
            </a:pPr>
            <a:endParaRPr lang="en-US" sz="2800" dirty="0" smtClean="0"/>
          </a:p>
          <a:p>
            <a:endParaRPr lang="en-US" sz="2800" dirty="0" smtClean="0"/>
          </a:p>
          <a:p>
            <a:endParaRPr lang="en-US" sz="2800" dirty="0"/>
          </a:p>
        </p:txBody>
      </p:sp>
      <p:pic>
        <p:nvPicPr>
          <p:cNvPr id="4" name="Picture 5" descr="2007-10-19_103737"/>
          <p:cNvPicPr>
            <a:picLocks noChangeAspect="1" noChangeArrowheads="1"/>
          </p:cNvPicPr>
          <p:nvPr/>
        </p:nvPicPr>
        <p:blipFill>
          <a:blip r:embed="rId2" cstate="print"/>
          <a:srcRect/>
          <a:stretch>
            <a:fillRect/>
          </a:stretch>
        </p:blipFill>
        <p:spPr bwMode="auto">
          <a:xfrm>
            <a:off x="4495800" y="1600200"/>
            <a:ext cx="3962401" cy="34496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5816</TotalTime>
  <Words>257</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Evolution NOTES: Darwin’s 2 Main Points    </vt:lpstr>
      <vt:lpstr> 1.  Decent with Modification </vt:lpstr>
      <vt:lpstr>Tree of Life </vt:lpstr>
      <vt:lpstr>Example:</vt:lpstr>
      <vt:lpstr>Darwin’s Finches</vt:lpstr>
      <vt:lpstr>2.  Natural Selection  4 Factors:</vt:lpstr>
      <vt:lpstr>1.  Genetic Variation  </vt:lpstr>
      <vt:lpstr>2.  Overproduction of offspring </vt:lpstr>
      <vt:lpstr>3.  Struggle to survive </vt:lpstr>
      <vt:lpstr>4.  Successful reproduction</vt:lpstr>
      <vt:lpstr>Slide 11</vt:lpstr>
      <vt:lpstr>Slide 12</vt:lpstr>
      <vt:lpstr>Slide 13</vt:lpstr>
      <vt:lpstr>Artificial Selection</vt:lpstr>
      <vt:lpstr>The Making of the Fittest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change over time   Today we will look at how mutations can cause change in a population.</dc:title>
  <dc:creator>Kristin</dc:creator>
  <cp:lastModifiedBy>rleroy</cp:lastModifiedBy>
  <cp:revision>88</cp:revision>
  <dcterms:created xsi:type="dcterms:W3CDTF">2012-02-23T22:43:53Z</dcterms:created>
  <dcterms:modified xsi:type="dcterms:W3CDTF">2013-02-22T01:05:45Z</dcterms:modified>
</cp:coreProperties>
</file>