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8" r:id="rId4"/>
    <p:sldId id="260" r:id="rId5"/>
    <p:sldId id="261" r:id="rId6"/>
    <p:sldId id="262" r:id="rId7"/>
    <p:sldId id="263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7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7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066E08-88E3-4E48-AD6E-F96525BB1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3FC8-492D-4B3E-A4AF-6ACA65E73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FB13-1647-45E8-8F1F-A78C71309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24F1F-C9A4-4B0B-B0AF-56B221D20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F93F-9BC1-43F6-A57D-63CAA4F9F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8D88A-4484-4ECC-B2DC-D6AF2B6B0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2DDE-E1B8-4B5C-B129-4E035A5A5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F212-4003-4ABC-BDB4-0ADE86121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1FFAB-016D-4326-88DD-324864D77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6023-3F53-4C54-9763-5C4394DD3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F9E1-3F2A-4891-9BE9-AFAF9D5CB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F472-307C-400C-B2E7-89823BE5F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A2D9B58B-DFAD-4F45-979E-709D8E70F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ccl.northwestern.edu/simevolution/obonu/cladograms/Open-This-File.sw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6629400" cy="17526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hlinkClick r:id="rId2"/>
              </a:rPr>
              <a:t>Cladograms</a:t>
            </a:r>
            <a:r>
              <a:rPr lang="en-US" sz="4400" b="1" dirty="0" smtClean="0"/>
              <a:t> – </a:t>
            </a:r>
            <a:br>
              <a:rPr lang="en-US" sz="4400" b="1" dirty="0" smtClean="0"/>
            </a:br>
            <a:r>
              <a:rPr lang="en-US" sz="4000" b="1" dirty="0" smtClean="0"/>
              <a:t>How to draw one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b="1" dirty="0" smtClean="0"/>
          </a:p>
        </p:txBody>
      </p:sp>
      <p:pic>
        <p:nvPicPr>
          <p:cNvPr id="4" name="Picture 3" descr="http://www.biologycorner.com/resources/cladogramABC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5943600" cy="357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smtClean="0"/>
              <a:t>Look at the Cladogram at the right.</a:t>
            </a: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371600"/>
            <a:ext cx="3549650" cy="4267200"/>
          </a:xfrm>
          <a:solidFill>
            <a:schemeClr val="bg1"/>
          </a:solidFill>
        </p:spPr>
      </p:pic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24000"/>
            <a:ext cx="4038600" cy="4530725"/>
          </a:xfrm>
        </p:spPr>
        <p:txBody>
          <a:bodyPr/>
          <a:lstStyle/>
          <a:p>
            <a:pPr eaLnBrk="1" hangingPunct="1"/>
            <a:endParaRPr 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What conclusions can be drawn about the relationship between humans and chimps?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What is a </a:t>
            </a:r>
            <a:r>
              <a:rPr lang="en-US" dirty="0" err="1" smtClean="0"/>
              <a:t>Cladogram</a:t>
            </a:r>
            <a:r>
              <a:rPr lang="en-US" dirty="0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Branching diagram that shows the relationships between organisms</a:t>
            </a:r>
          </a:p>
          <a:p>
            <a:pPr eaLnBrk="1" hangingPunct="1"/>
            <a:r>
              <a:rPr lang="en-US" dirty="0" smtClean="0"/>
              <a:t>They reconstruct evolutionary history (phylogeny)</a:t>
            </a:r>
          </a:p>
          <a:p>
            <a:pPr eaLnBrk="1" hangingPunct="1"/>
            <a:r>
              <a:rPr lang="en-US" dirty="0" smtClean="0"/>
              <a:t>Can also be called “phylogenies” or “trees”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read a </a:t>
            </a:r>
            <a:r>
              <a:rPr lang="en-US" dirty="0" err="1" smtClean="0"/>
              <a:t>Cladogram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505200"/>
            <a:ext cx="7924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This diagram shows a relationship between 4 relatives who share a common ancestor at the root of the tree.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The diagram is also a timeline -  the older organism is at the bottom of the tree.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The four descendents at the top of the tree are DIFFERENT species.  This is called SPECIATION.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12295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800"/>
            <a:ext cx="8458200" cy="2309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Speciation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657600"/>
            <a:ext cx="8077200" cy="1482725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chemeClr val="tx2"/>
                </a:solidFill>
              </a:rPr>
              <a:t>Branches on the tree represent speciation </a:t>
            </a:r>
          </a:p>
          <a:p>
            <a:pPr eaLnBrk="1" hangingPunct="1"/>
            <a:r>
              <a:rPr lang="en-US" sz="2600" dirty="0" smtClean="0">
                <a:solidFill>
                  <a:schemeClr val="tx2"/>
                </a:solidFill>
              </a:rPr>
              <a:t>The event that causes the speciation is shown as the fork of the “V”.</a:t>
            </a:r>
          </a:p>
          <a:p>
            <a:pPr eaLnBrk="1" hangingPunct="1"/>
            <a:endParaRPr lang="en-US" sz="2600" dirty="0" smtClean="0">
              <a:solidFill>
                <a:schemeClr val="tx2"/>
              </a:solidFill>
            </a:endParaRPr>
          </a:p>
        </p:txBody>
      </p:sp>
      <p:pic>
        <p:nvPicPr>
          <p:cNvPr id="7172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143000"/>
            <a:ext cx="6019800" cy="2290226"/>
          </a:xfr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971800"/>
            <a:ext cx="84582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Species B and C each have characteristics that are unique only to them </a:t>
            </a:r>
            <a:r>
              <a:rPr lang="en-US" sz="2600" dirty="0" smtClean="0">
                <a:solidFill>
                  <a:srgbClr val="FC5724"/>
                </a:solidFill>
              </a:rPr>
              <a:t>(derived character)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But they also share some part of their history with species A.  This shared history is the common ancestor </a:t>
            </a:r>
            <a:r>
              <a:rPr lang="en-US" sz="2600" dirty="0" smtClean="0">
                <a:solidFill>
                  <a:srgbClr val="FC5724"/>
                </a:solidFill>
              </a:rPr>
              <a:t>(ancestral character)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pic>
        <p:nvPicPr>
          <p:cNvPr id="8195" name="Picture 7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609600"/>
            <a:ext cx="7010400" cy="2378075"/>
          </a:xfr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Talk to your neighbor…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30725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mtClean="0">
                <a:solidFill>
                  <a:schemeClr val="tx2"/>
                </a:solidFill>
              </a:rPr>
              <a:t>What is the relationship between A and B? Between B and C?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mtClean="0">
                <a:solidFill>
                  <a:schemeClr val="tx2"/>
                </a:solidFill>
              </a:rPr>
              <a:t>What is the only thing A and B have in common?</a:t>
            </a:r>
          </a:p>
          <a:p>
            <a:pPr eaLnBrk="1" hangingPunct="1"/>
            <a:endParaRPr 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663892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Cladograms show shared derived characteristics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Derived characteristics are unique to the species</a:t>
            </a:r>
          </a:p>
          <a:p>
            <a:pPr eaLnBrk="1" hangingPunct="1"/>
            <a:r>
              <a:rPr lang="en-US" sz="2800" dirty="0" smtClean="0"/>
              <a:t> they evolve in one group but not the other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39784"/>
            <a:ext cx="6096000" cy="4318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800600"/>
            <a:ext cx="3733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FFFF00"/>
                </a:solidFill>
              </a:rPr>
              <a:t>     </a:t>
            </a:r>
            <a:r>
              <a:rPr lang="en-US" sz="2000" smtClean="0">
                <a:solidFill>
                  <a:schemeClr val="tx2"/>
                </a:solidFill>
              </a:rPr>
              <a:t>Look at your original description of this picture.  Has your understanding of this diagram changed?  How?</a:t>
            </a:r>
            <a:endParaRPr lang="en-US" sz="2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2852738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" pitchFamily="8" charset="0"/>
              </a:rPr>
              <a:t>Let’s go back to this diagram.</a:t>
            </a:r>
            <a:endParaRPr lang="en-US" sz="4000">
              <a:solidFill>
                <a:schemeClr val="tx2"/>
              </a:solidFill>
              <a:latin typeface="Times" pitchFamily="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81600" y="609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" pitchFamily="8" charset="0"/>
              </a:rPr>
              <a:t>Something to Ponder…</a:t>
            </a:r>
            <a:endParaRPr lang="en-US" sz="4000">
              <a:solidFill>
                <a:schemeClr val="tx2"/>
              </a:solidFill>
              <a:latin typeface="Times" pitchFamily="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029200" y="16764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" pitchFamily="8" charset="0"/>
              </a:rPr>
              <a:t>Did humans evolve from chimps?</a:t>
            </a:r>
            <a:endParaRPr lang="en-US" sz="4000">
              <a:solidFill>
                <a:schemeClr val="tx2"/>
              </a:solidFill>
              <a:latin typeface="Times" pitchFamily="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848600" y="1752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" pitchFamily="8" charset="0"/>
              </a:rPr>
              <a:t>NO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715000" y="2667000"/>
            <a:ext cx="2590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" pitchFamily="8" charset="0"/>
              </a:rPr>
              <a:t>What familial relationship is a good description of the relationship between chimps and humans?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43400" y="30480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Times" pitchFamily="8" charset="0"/>
              </a:rPr>
              <a:t>DISTANT COUSINS</a:t>
            </a:r>
            <a:endParaRPr lang="en-US" sz="4000" dirty="0">
              <a:latin typeface="Times" pitchFamily="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114800" y="45720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" pitchFamily="8" charset="0"/>
              </a:rPr>
              <a:t>Are humans more highly evolved than chimps?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477000" y="4572000"/>
            <a:ext cx="1676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" pitchFamily="8" charset="0"/>
              </a:rPr>
              <a:t>NO- since the lineage is split, each species has evolved unique traits.</a:t>
            </a:r>
            <a:endParaRPr lang="en-US" sz="4000" dirty="0">
              <a:latin typeface="Times" pitchFamily="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1279</TotalTime>
  <Words>309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Cladograms –  How to draw one  </vt:lpstr>
      <vt:lpstr>Look at the Cladogram at the right.</vt:lpstr>
      <vt:lpstr>What is a Cladogram?</vt:lpstr>
      <vt:lpstr>How to read a Cladogram</vt:lpstr>
      <vt:lpstr>Speciation </vt:lpstr>
      <vt:lpstr>Slide 6</vt:lpstr>
      <vt:lpstr>Talk to your neighbor… </vt:lpstr>
      <vt:lpstr>Cladograms show shared derived characteristics</vt:lpstr>
      <vt:lpstr>Slide 9</vt:lpstr>
    </vt:vector>
  </TitlesOfParts>
  <Company>North Mason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Cladograms and  Phylogenetic Trees</dc:title>
  <dc:creator>rleroy</dc:creator>
  <cp:lastModifiedBy>rleroy</cp:lastModifiedBy>
  <cp:revision>27</cp:revision>
  <dcterms:created xsi:type="dcterms:W3CDTF">2010-06-03T16:45:30Z</dcterms:created>
  <dcterms:modified xsi:type="dcterms:W3CDTF">2013-02-13T21:32:01Z</dcterms:modified>
</cp:coreProperties>
</file>