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1" r:id="rId8"/>
    <p:sldId id="279" r:id="rId9"/>
    <p:sldId id="265" r:id="rId10"/>
    <p:sldId id="266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54749-C36D-4936-A634-662460B13DC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DE8E-3C14-4ECB-86E2-7BAEED94E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8A33B-C543-4D97-839D-C9F513C6DDA5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0EA25-43BA-4E45-B621-50CDC728A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6CA63B-1527-47BB-A5EE-C6FE6532D77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93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964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556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232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574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49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12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816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63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051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954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3876C-4FF7-4F6F-A2CD-E6BFB3F3328B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222F8-BB3A-4F2E-8BC4-01E6611C0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10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O3_PNiLWBj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ighered.mcgraw-hill.com/sites/0072495855/student_view0/chapter2/animation__how_the_cell_cycle_works.html" TargetMode="External"/><Relationship Id="rId5" Type="http://schemas.openxmlformats.org/officeDocument/2006/relationships/hyperlink" Target="http://www.youtube.com/watch?v=z685FFqmrpo&amp;feature=related" TargetMode="External"/><Relationship Id="rId4" Type="http://schemas.openxmlformats.org/officeDocument/2006/relationships/hyperlink" Target="http://www.youtube.com/watch?v=Q6ucKWIIFm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lN7K1-9Q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04800"/>
            <a:ext cx="51816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Cell Cycle NOTES </a:t>
            </a:r>
            <a:endParaRPr lang="en-US" sz="5400" dirty="0"/>
          </a:p>
        </p:txBody>
      </p:sp>
      <p:pic>
        <p:nvPicPr>
          <p:cNvPr id="4" name="Picture 2" descr="http://www.the-simple-homeschool.com/image-files/cellcyclecontro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207499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836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  <p:pic>
        <p:nvPicPr>
          <p:cNvPr id="1026" name="Picture 2" descr="http://www.ias.unt.edu/~tpp001/interphase_tex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401236" cy="5019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391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152400"/>
            <a:ext cx="5029200" cy="914400"/>
          </a:xfrm>
          <a:noFill/>
        </p:spPr>
        <p:txBody>
          <a:bodyPr/>
          <a:lstStyle/>
          <a:p>
            <a:pPr marL="447675" indent="-382588" algn="ctr" eaLnBrk="1" hangingPunct="1">
              <a:buFontTx/>
              <a:buNone/>
            </a:pPr>
            <a:r>
              <a:rPr lang="en-US" sz="2600" b="1" smtClean="0">
                <a:effectLst/>
              </a:rPr>
              <a:t>How do little elephants grow up to be BIG elephants?</a:t>
            </a:r>
            <a:endParaRPr lang="en-US" sz="2600" smtClean="0">
              <a:effectLst/>
            </a:endParaRPr>
          </a:p>
          <a:p>
            <a:pPr marL="447675" indent="-382588" eaLnBrk="1" hangingPunct="1"/>
            <a:endParaRPr lang="en-US" sz="2600" smtClean="0">
              <a:effectLst/>
            </a:endParaRP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48006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4" cstate="print"/>
          <a:srcRect t="20163" b="19890"/>
          <a:stretch>
            <a:fillRect/>
          </a:stretch>
        </p:blipFill>
        <p:spPr bwMode="auto">
          <a:xfrm>
            <a:off x="5257800" y="1143000"/>
            <a:ext cx="37338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791200" y="3810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Why do animals shed their skin?</a:t>
            </a:r>
          </a:p>
        </p:txBody>
      </p:sp>
      <p:pic>
        <p:nvPicPr>
          <p:cNvPr id="5427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1148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3048000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do cells divide?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95400"/>
            <a:ext cx="7696200" cy="4525963"/>
          </a:xfrm>
        </p:spPr>
        <p:txBody>
          <a:bodyPr/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4000" dirty="0" smtClean="0"/>
              <a:t>To make new cells to replace those damaged or worn out.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4000" dirty="0" smtClean="0"/>
              <a:t>Size limitations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4000" dirty="0" smtClean="0"/>
              <a:t>Growth and change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Cell division is controlled</a:t>
            </a:r>
            <a:endParaRPr lang="en-US" b="1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914400"/>
            <a:ext cx="7315200" cy="54864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Chemical signals: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3300"/>
                </a:solidFill>
              </a:rPr>
              <a:t>Internal</a:t>
            </a:r>
            <a:r>
              <a:rPr lang="en-US" b="1" dirty="0">
                <a:solidFill>
                  <a:srgbClr val="FF3300"/>
                </a:solidFill>
              </a:rPr>
              <a:t>:</a:t>
            </a:r>
            <a:r>
              <a:rPr lang="en-US" b="1" dirty="0"/>
              <a:t> 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Cell division can be stopped at any point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Cell can recognize damaged DNA and cell will not divide</a:t>
            </a:r>
            <a:endParaRPr lang="en-US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3300"/>
                </a:solidFill>
              </a:rPr>
              <a:t>External:</a:t>
            </a:r>
            <a:r>
              <a:rPr lang="en-US" b="1" dirty="0"/>
              <a:t> 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Chemical </a:t>
            </a:r>
            <a:r>
              <a:rPr lang="en-US" b="1" dirty="0"/>
              <a:t>signals produced by the body or other cells that stimulate the cell to divide or </a:t>
            </a:r>
            <a:r>
              <a:rPr lang="en-US" b="1" dirty="0" smtClean="0"/>
              <a:t>not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Telomeres: </a:t>
            </a:r>
            <a:r>
              <a:rPr lang="en-US" sz="3600" b="1" dirty="0" smtClean="0"/>
              <a:t>structures at the end of each chromosome that protect the chromosome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Erode with each cell division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In humans, most cells can divide about 50 times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/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Cell Cycle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434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The series of events that take place in a cell leading to its division (5 events)</a:t>
            </a:r>
          </a:p>
          <a:p>
            <a:r>
              <a:rPr lang="en-US" sz="3500" dirty="0" smtClean="0"/>
              <a:t>New cells are created from existing cells</a:t>
            </a:r>
          </a:p>
          <a:p>
            <a:r>
              <a:rPr lang="en-US" sz="3500" dirty="0" smtClean="0"/>
              <a:t>Cells genetically identical to the original cell </a:t>
            </a:r>
            <a:r>
              <a:rPr lang="en-US" sz="3500" b="1" dirty="0" smtClean="0">
                <a:solidFill>
                  <a:srgbClr val="7030A0"/>
                </a:solidFill>
              </a:rPr>
              <a:t>(Asexual reproduction)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05000"/>
            <a:ext cx="35601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Events of the Cell Cycle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1371600"/>
            <a:ext cx="51816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Cell Cycle </a:t>
            </a:r>
            <a:r>
              <a:rPr lang="en-US" dirty="0" smtClean="0"/>
              <a:t>– 5 parts</a:t>
            </a:r>
            <a:endParaRPr lang="en-US" dirty="0"/>
          </a:p>
        </p:txBody>
      </p:sp>
      <p:pic>
        <p:nvPicPr>
          <p:cNvPr id="4" name="Picture 2" descr="http://t2.gstatic.com/images?q=tbn:ANd9GcRpZoGJgsezcSexIb4ozwcsQxwQqvwdDlsy5SNm9ODCZR9LO-xzD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4572000" cy="45113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05400" y="6019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Cell Division and the Cell Cycle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295400"/>
            <a:ext cx="4038600" cy="502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During G1</a:t>
            </a:r>
            <a:r>
              <a:rPr lang="en-US" sz="2400" dirty="0" smtClean="0"/>
              <a:t> – growth, normal life processes, preparation for division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During S</a:t>
            </a:r>
            <a:r>
              <a:rPr lang="en-US" sz="2400" dirty="0" smtClean="0"/>
              <a:t> – synthesis (replication) of DNA </a:t>
            </a:r>
            <a:r>
              <a:rPr lang="en-US" sz="2400" dirty="0" smtClean="0">
                <a:hlinkClick r:id="rId5"/>
              </a:rPr>
              <a:t>Replication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During G2</a:t>
            </a:r>
            <a:r>
              <a:rPr lang="en-US" sz="2400" dirty="0" smtClean="0"/>
              <a:t> – The cell finishes growing and preparing to divide.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Mitosis </a:t>
            </a:r>
            <a:r>
              <a:rPr lang="en-US" sz="2400" dirty="0" smtClean="0"/>
              <a:t> – Division of the nucleus (4 stages)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Cytokinesis</a:t>
            </a:r>
            <a:r>
              <a:rPr lang="en-US" sz="2400" dirty="0" smtClean="0"/>
              <a:t> – Division of the cytoplasm (occurs during mitosis)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019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6"/>
              </a:rPr>
              <a:t>How the Cell Cycle Works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ienceblogs.com/neurotopia/MRLmouse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772401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u="sng" dirty="0" smtClean="0"/>
              <a:t>Cell Cycle CHART – glue in NB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962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Complete the Mitosis HW</a:t>
            </a:r>
          </a:p>
          <a:p>
            <a:r>
              <a:rPr lang="en-US" sz="4000" dirty="0" smtClean="0"/>
              <a:t>Use pages 130-131 to fill out chart </a:t>
            </a:r>
            <a:r>
              <a:rPr lang="en-US" sz="4000" i="1" dirty="0" smtClean="0"/>
              <a:t>(we will do interphase and </a:t>
            </a:r>
            <a:r>
              <a:rPr lang="en-US" sz="4000" i="1" dirty="0" err="1" smtClean="0"/>
              <a:t>cytokinesis</a:t>
            </a:r>
            <a:r>
              <a:rPr lang="en-US" sz="4000" i="1" dirty="0" smtClean="0"/>
              <a:t> together)</a:t>
            </a:r>
          </a:p>
          <a:p>
            <a:r>
              <a:rPr lang="en-US" sz="4000" dirty="0" smtClean="0"/>
              <a:t>Include labels and color </a:t>
            </a:r>
            <a:endParaRPr lang="en-US" sz="4000" dirty="0" smtClean="0">
              <a:hlinkClick r:id="rId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129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266</Words>
  <Application>Microsoft Office PowerPoint</Application>
  <PresentationFormat>On-screen Show (4:3)</PresentationFormat>
  <Paragraphs>37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Cell Cycle NOTES </vt:lpstr>
      <vt:lpstr>Slide 2</vt:lpstr>
      <vt:lpstr>Why do cells divide? </vt:lpstr>
      <vt:lpstr>Cell division is controlled</vt:lpstr>
      <vt:lpstr>Cell Cycle</vt:lpstr>
      <vt:lpstr>5 Events of the Cell Cycle </vt:lpstr>
      <vt:lpstr>The Cell Cycle – 5 parts</vt:lpstr>
      <vt:lpstr>Slide 8</vt:lpstr>
      <vt:lpstr>Cell Cycle CHART – glue in NB </vt:lpstr>
      <vt:lpstr>Interphase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Please pick up challenge 3.  Our learning goal today will be to learn about the cell cycle.</dc:title>
  <dc:creator>Kristin</dc:creator>
  <cp:lastModifiedBy>Matt Lonsdale</cp:lastModifiedBy>
  <cp:revision>79</cp:revision>
  <dcterms:created xsi:type="dcterms:W3CDTF">2011-01-12T04:17:47Z</dcterms:created>
  <dcterms:modified xsi:type="dcterms:W3CDTF">2013-04-12T18:41:26Z</dcterms:modified>
</cp:coreProperties>
</file>