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73" r:id="rId2"/>
    <p:sldId id="324" r:id="rId3"/>
    <p:sldId id="330" r:id="rId4"/>
    <p:sldId id="322" r:id="rId5"/>
    <p:sldId id="323" r:id="rId6"/>
    <p:sldId id="325" r:id="rId7"/>
    <p:sldId id="326" r:id="rId8"/>
    <p:sldId id="317" r:id="rId9"/>
    <p:sldId id="328" r:id="rId10"/>
    <p:sldId id="329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CC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4" autoAdjust="0"/>
    <p:restoredTop sz="94624" autoAdjust="0"/>
  </p:normalViewPr>
  <p:slideViewPr>
    <p:cSldViewPr>
      <p:cViewPr>
        <p:scale>
          <a:sx n="69" d="100"/>
          <a:sy n="69" d="100"/>
        </p:scale>
        <p:origin x="-394" y="-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79D242A-5434-4F90-BED6-FC33EBFA4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7EF8C02-E90F-415B-84A6-291640F7A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385BD-ACBC-441F-8079-0D23C71B8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AF75C-C10D-420C-BCCC-6D5D6C2BD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E9015-0851-4BE5-9C6C-0AE5A27A1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DE68B-6112-4987-8AEC-87547D22A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2D789-2C6A-4FA5-A2B1-F1176FC19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17462-7356-4A95-811B-9B3973D78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4DA45-1992-42C3-B02B-99E911E01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A08AE-6AB4-48D3-A10A-AB1AD503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7FB5C-FC93-46F7-B202-170426BA3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8F0E8-7359-497D-826D-CB0CD4163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C397E-70BE-42D6-AAF1-BBA93B16A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1828878C-4737-456F-ADBC-40BFB9E35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04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4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04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04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4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04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604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4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0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0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0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0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0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0" grpId="0"/>
      <p:bldP spid="6043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04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04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04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04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04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eOvMNOMRRm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9kQpYdCnU1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Yg89GY61DE&amp;feature=relmfu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971800" y="1295400"/>
            <a:ext cx="6019800" cy="2209800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Chromosomes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 smtClean="0"/>
          </a:p>
        </p:txBody>
      </p:sp>
      <p:pic>
        <p:nvPicPr>
          <p:cNvPr id="12292" name="Picture 4" descr="http://www.science3point0.com/genegeek/files/2010/11/chromos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743200"/>
            <a:ext cx="3962400" cy="3595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/>
          <a:lstStyle/>
          <a:p>
            <a:r>
              <a:rPr lang="en-US" sz="2800" b="1" i="1" dirty="0" smtClean="0"/>
              <a:t>PRACTICE </a:t>
            </a:r>
            <a:r>
              <a:rPr lang="en-US" sz="2800" b="1" i="1" dirty="0" smtClean="0">
                <a:sym typeface="Wingdings" pitchFamily="2" charset="2"/>
              </a:rPr>
              <a:t> </a:t>
            </a:r>
            <a:br>
              <a:rPr lang="en-US" sz="2800" b="1" i="1" dirty="0" smtClean="0">
                <a:sym typeface="Wingdings" pitchFamily="2" charset="2"/>
              </a:rPr>
            </a:br>
            <a:r>
              <a:rPr lang="en-US" sz="2800" b="1" i="1" dirty="0" smtClean="0"/>
              <a:t>There are 12 chromosomes in a housefly.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3886200"/>
          </a:xfrm>
        </p:spPr>
        <p:txBody>
          <a:bodyPr/>
          <a:lstStyle/>
          <a:p>
            <a:pPr lvl="1">
              <a:buNone/>
            </a:pPr>
            <a:r>
              <a:rPr lang="en-US" sz="2400" dirty="0" smtClean="0"/>
              <a:t>1. How many </a:t>
            </a:r>
            <a:r>
              <a:rPr lang="en-US" sz="2400" b="1" dirty="0" smtClean="0">
                <a:solidFill>
                  <a:srgbClr val="7030A0"/>
                </a:solidFill>
              </a:rPr>
              <a:t>sex chromosomes</a:t>
            </a:r>
            <a:r>
              <a:rPr lang="en-US" sz="2400" dirty="0" smtClean="0"/>
              <a:t>? ________</a:t>
            </a:r>
          </a:p>
          <a:p>
            <a:pPr lvl="1">
              <a:buNone/>
            </a:pPr>
            <a:r>
              <a:rPr lang="en-US" sz="2400" dirty="0" smtClean="0"/>
              <a:t>2. How many </a:t>
            </a:r>
            <a:r>
              <a:rPr lang="en-US" sz="2400" b="1" dirty="0" smtClean="0">
                <a:solidFill>
                  <a:srgbClr val="7030A0"/>
                </a:solidFill>
              </a:rPr>
              <a:t>chromosomes </a:t>
            </a:r>
            <a:r>
              <a:rPr lang="en-US" sz="2400" dirty="0" smtClean="0"/>
              <a:t>in a gamete? ______</a:t>
            </a:r>
          </a:p>
          <a:p>
            <a:pPr lvl="1">
              <a:buNone/>
            </a:pPr>
            <a:r>
              <a:rPr lang="en-US" sz="2400" dirty="0" smtClean="0"/>
              <a:t>3. How many </a:t>
            </a:r>
            <a:r>
              <a:rPr lang="en-US" sz="2400" b="1" dirty="0" smtClean="0">
                <a:solidFill>
                  <a:srgbClr val="7030A0"/>
                </a:solidFill>
              </a:rPr>
              <a:t>autosomes</a:t>
            </a:r>
            <a:r>
              <a:rPr lang="en-US" sz="2400" dirty="0" smtClean="0"/>
              <a:t> are present in a gamete? ___</a:t>
            </a:r>
          </a:p>
          <a:p>
            <a:pPr lvl="1">
              <a:buNone/>
            </a:pPr>
            <a:r>
              <a:rPr lang="en-US" sz="2400" dirty="0" smtClean="0"/>
              <a:t>4. How many </a:t>
            </a:r>
            <a:r>
              <a:rPr lang="en-US" sz="2400" b="1" dirty="0" smtClean="0">
                <a:solidFill>
                  <a:srgbClr val="7030A0"/>
                </a:solidFill>
              </a:rPr>
              <a:t>sex chromosomes </a:t>
            </a:r>
            <a:r>
              <a:rPr lang="en-US" sz="2400" dirty="0" smtClean="0"/>
              <a:t>are present in the fly ovum (egg)? 	_______</a:t>
            </a:r>
          </a:p>
          <a:p>
            <a:pPr lvl="1">
              <a:buNone/>
            </a:pPr>
            <a:r>
              <a:rPr lang="en-US" sz="2400" dirty="0" smtClean="0"/>
              <a:t>5. How many </a:t>
            </a:r>
            <a:r>
              <a:rPr lang="en-US" sz="2400" b="1" dirty="0" smtClean="0">
                <a:solidFill>
                  <a:srgbClr val="7030A0"/>
                </a:solidFill>
              </a:rPr>
              <a:t>autosomes</a:t>
            </a:r>
            <a:r>
              <a:rPr lang="en-US" sz="2400" dirty="0" smtClean="0"/>
              <a:t> in a somatic cell?__________</a:t>
            </a:r>
          </a:p>
          <a:p>
            <a:pPr lvl="1">
              <a:buNone/>
            </a:pPr>
            <a:r>
              <a:rPr lang="en-US" sz="2400" dirty="0" smtClean="0"/>
              <a:t>6. How many </a:t>
            </a:r>
            <a:r>
              <a:rPr lang="en-US" sz="2400" b="1" dirty="0" smtClean="0">
                <a:solidFill>
                  <a:srgbClr val="7030A0"/>
                </a:solidFill>
              </a:rPr>
              <a:t>chromosomes</a:t>
            </a:r>
            <a:r>
              <a:rPr lang="en-US" sz="2400" dirty="0" smtClean="0"/>
              <a:t> are present in a fly wing cell? ___________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/>
          <a:lstStyle/>
          <a:p>
            <a:r>
              <a:rPr lang="en-US" sz="3200" u="sng" dirty="0" smtClean="0"/>
              <a:t>Chromosome </a:t>
            </a:r>
            <a:r>
              <a:rPr lang="en-US" sz="3200" dirty="0" smtClean="0"/>
              <a:t>= coiled DNA and proteins</a:t>
            </a:r>
            <a:br>
              <a:rPr lang="en-US" sz="3200" dirty="0" smtClean="0"/>
            </a:br>
            <a:r>
              <a:rPr lang="en-US" sz="3200" u="sng" dirty="0" smtClean="0"/>
              <a:t>Chromatin</a:t>
            </a:r>
            <a:r>
              <a:rPr lang="en-US" sz="3200" dirty="0" smtClean="0"/>
              <a:t> = mass of genetic material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9157" name="Picture 5" descr="chromosome-labe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6019800" cy="4041775"/>
          </a:xfrm>
          <a:prstGeom prst="rect">
            <a:avLst/>
          </a:prstGeom>
          <a:noFill/>
        </p:spPr>
      </p:pic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838200" y="53340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343400" cy="1371600"/>
          </a:xfrm>
        </p:spPr>
        <p:txBody>
          <a:bodyPr/>
          <a:lstStyle/>
          <a:p>
            <a:r>
              <a:rPr lang="en-US" dirty="0" smtClean="0"/>
              <a:t>How DNA is Packaged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2362200" cy="38862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Videoclip</a:t>
            </a:r>
            <a:endParaRPr lang="en-US" dirty="0" smtClean="0"/>
          </a:p>
          <a:p>
            <a:r>
              <a:rPr lang="en-US" dirty="0" smtClean="0"/>
              <a:t>Diagram </a:t>
            </a:r>
            <a:endParaRPr lang="en-US" dirty="0"/>
          </a:p>
        </p:txBody>
      </p:sp>
      <p:pic>
        <p:nvPicPr>
          <p:cNvPr id="24578" name="Picture 2" descr="http://www.macroevolution.net/images/diagram-of-chromosome-structure-473-552-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81000"/>
            <a:ext cx="5257800" cy="6135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z="3200" dirty="0" smtClean="0"/>
              <a:t>Chromosome Arrangement  = </a:t>
            </a:r>
            <a:r>
              <a:rPr lang="en-US" sz="3200" dirty="0" err="1" smtClean="0"/>
              <a:t>Karyotype</a:t>
            </a:r>
            <a:r>
              <a:rPr lang="en-US" sz="3200" dirty="0" smtClean="0"/>
              <a:t> </a:t>
            </a:r>
          </a:p>
        </p:txBody>
      </p:sp>
      <p:pic>
        <p:nvPicPr>
          <p:cNvPr id="4" name="Picture 3" descr="karyoty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4786313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aryotyp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143000"/>
            <a:ext cx="8746031" cy="4495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8001000" cy="1371600"/>
          </a:xfrm>
        </p:spPr>
        <p:txBody>
          <a:bodyPr/>
          <a:lstStyle/>
          <a:p>
            <a:r>
              <a:rPr lang="en-US" sz="3200" u="sng" dirty="0"/>
              <a:t>Homologous chromosomes </a:t>
            </a:r>
            <a:r>
              <a:rPr lang="en-US" sz="3200" dirty="0" smtClean="0"/>
              <a:t>= similar in size, shape, and genetic content</a:t>
            </a:r>
            <a:br>
              <a:rPr lang="en-US" sz="3200" dirty="0" smtClean="0"/>
            </a:br>
            <a:r>
              <a:rPr lang="en-US" sz="3200" dirty="0" smtClean="0"/>
              <a:t> - one from mom, one from dad 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6146" name="Picture 2" descr="http://hihg.med.miami.edu/code/http/modules/education/Design/images/G105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33600"/>
            <a:ext cx="5181600" cy="4441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762000"/>
            <a:ext cx="4038600" cy="3886200"/>
          </a:xfrm>
        </p:spPr>
        <p:txBody>
          <a:bodyPr/>
          <a:lstStyle/>
          <a:p>
            <a:r>
              <a:rPr lang="en-US" dirty="0" smtClean="0"/>
              <a:t>Somatic </a:t>
            </a:r>
            <a:r>
              <a:rPr lang="en-US" dirty="0" smtClean="0"/>
              <a:t>cells</a:t>
            </a:r>
          </a:p>
          <a:p>
            <a:r>
              <a:rPr lang="en-US" dirty="0" smtClean="0"/>
              <a:t>any </a:t>
            </a:r>
            <a:r>
              <a:rPr lang="en-US" dirty="0" smtClean="0"/>
              <a:t>cell but egg or sperm</a:t>
            </a:r>
          </a:p>
          <a:p>
            <a:r>
              <a:rPr lang="en-US" dirty="0" smtClean="0"/>
              <a:t>Diploid (2n = 46)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3886200"/>
          </a:xfrm>
        </p:spPr>
        <p:txBody>
          <a:bodyPr/>
          <a:lstStyle/>
          <a:p>
            <a:r>
              <a:rPr lang="en-US" dirty="0" smtClean="0"/>
              <a:t>Sex cells </a:t>
            </a:r>
            <a:r>
              <a:rPr lang="en-US" dirty="0" smtClean="0"/>
              <a:t> </a:t>
            </a:r>
          </a:p>
          <a:p>
            <a:r>
              <a:rPr lang="en-US" dirty="0" smtClean="0"/>
              <a:t>gametes </a:t>
            </a:r>
            <a:r>
              <a:rPr lang="en-US" dirty="0" smtClean="0"/>
              <a:t>– eggs and sperm </a:t>
            </a:r>
          </a:p>
          <a:p>
            <a:r>
              <a:rPr lang="en-US" dirty="0" smtClean="0"/>
              <a:t>Haploid (n = 23)</a:t>
            </a:r>
            <a:endParaRPr lang="en-US" dirty="0"/>
          </a:p>
        </p:txBody>
      </p:sp>
      <p:pic>
        <p:nvPicPr>
          <p:cNvPr id="4" name="Picture 11" descr="specialised1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774241"/>
            <a:ext cx="5105400" cy="4083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62000" y="3200400"/>
            <a:ext cx="281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Discuss cells #1-5 with your lab partner. 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Which ones are somatic cells? What about sex cells?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343400" y="838200"/>
            <a:ext cx="0" cy="1905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533400" y="1219200"/>
            <a:ext cx="792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 Types of Chromosomes </a:t>
            </a:r>
            <a:endParaRPr lang="en-US" sz="36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3505200" cy="40386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1. </a:t>
            </a:r>
            <a:r>
              <a:rPr lang="en-US" sz="2800" b="1" u="sng" dirty="0" err="1" smtClean="0"/>
              <a:t>Autosomes</a:t>
            </a:r>
            <a:r>
              <a:rPr lang="en-US" sz="2800" b="1" dirty="0" smtClean="0"/>
              <a:t> </a:t>
            </a:r>
            <a:r>
              <a:rPr lang="en-US" sz="2800" dirty="0" smtClean="0"/>
              <a:t>– don’t determine sex</a:t>
            </a:r>
          </a:p>
          <a:p>
            <a:pPr eaLnBrk="1" hangingPunct="1"/>
            <a:r>
              <a:rPr lang="en-US" sz="2800" dirty="0" smtClean="0"/>
              <a:t>44 total </a:t>
            </a:r>
            <a:endParaRPr lang="en-US" sz="2800" u="sng" dirty="0" smtClean="0"/>
          </a:p>
          <a:p>
            <a:r>
              <a:rPr lang="en-US" sz="2800" b="1" u="sng" dirty="0" smtClean="0"/>
              <a:t>2. Sex Chromosomes</a:t>
            </a:r>
            <a:r>
              <a:rPr lang="en-US" sz="2800" b="1" dirty="0" smtClean="0"/>
              <a:t> </a:t>
            </a:r>
            <a:r>
              <a:rPr lang="en-US" sz="2800" dirty="0" smtClean="0"/>
              <a:t>– determine gender </a:t>
            </a:r>
            <a:r>
              <a:rPr lang="en-US" sz="2800" u="sng" dirty="0" smtClean="0"/>
              <a:t>  </a:t>
            </a:r>
          </a:p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2 (X or Y)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4098" name="Picture 2" descr="http://morgan.rutgers.edu/morganwebframes/level1/Page2/karyotyp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752600"/>
            <a:ext cx="4800600" cy="462915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 bwMode="auto">
          <a:xfrm>
            <a:off x="7315200" y="5334000"/>
            <a:ext cx="1371600" cy="1143000"/>
          </a:xfrm>
          <a:prstGeom prst="ellipse">
            <a:avLst/>
          </a:prstGeom>
          <a:noFill/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romosomal-sex-determination-xx-xy-ty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8295502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5800" y="571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Review Videoclip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7237</TotalTime>
  <Words>151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Chromosomes </vt:lpstr>
      <vt:lpstr>Chromosome = coiled DNA and proteins Chromatin = mass of genetic material  </vt:lpstr>
      <vt:lpstr>How DNA is Packaged </vt:lpstr>
      <vt:lpstr>Chromosome Arrangement  = Karyotype </vt:lpstr>
      <vt:lpstr>Slide 5</vt:lpstr>
      <vt:lpstr>Homologous chromosomes = similar in size, shape, and genetic content  - one from mom, one from dad   </vt:lpstr>
      <vt:lpstr> </vt:lpstr>
      <vt:lpstr>2 Types of Chromosomes </vt:lpstr>
      <vt:lpstr>Slide 9</vt:lpstr>
      <vt:lpstr>PRACTICE   There are 12 chromosomes in a housefly.  </vt:lpstr>
    </vt:vector>
  </TitlesOfParts>
  <Company>NIU-Biology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Chromosomes and Genetics</dc:title>
  <dc:creator>Mitrick Johns</dc:creator>
  <cp:lastModifiedBy>rleroy</cp:lastModifiedBy>
  <cp:revision>226</cp:revision>
  <dcterms:created xsi:type="dcterms:W3CDTF">2003-10-07T15:33:12Z</dcterms:created>
  <dcterms:modified xsi:type="dcterms:W3CDTF">2013-01-07T22:17:28Z</dcterms:modified>
</cp:coreProperties>
</file>