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63" r:id="rId2"/>
    <p:sldId id="299" r:id="rId3"/>
    <p:sldId id="300" r:id="rId4"/>
    <p:sldId id="301" r:id="rId5"/>
    <p:sldId id="302" r:id="rId6"/>
    <p:sldId id="303" r:id="rId7"/>
    <p:sldId id="304" r:id="rId8"/>
    <p:sldId id="305" r:id="rId9"/>
    <p:sldId id="298" r:id="rId10"/>
    <p:sldId id="265" r:id="rId11"/>
    <p:sldId id="276" r:id="rId12"/>
    <p:sldId id="284" r:id="rId13"/>
    <p:sldId id="285" r:id="rId14"/>
    <p:sldId id="296" r:id="rId15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FBA4"/>
    <a:srgbClr val="009900"/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2" autoAdjust="0"/>
    <p:restoredTop sz="94624" autoAdjust="0"/>
  </p:normalViewPr>
  <p:slideViewPr>
    <p:cSldViewPr>
      <p:cViewPr varScale="1">
        <p:scale>
          <a:sx n="78" d="100"/>
          <a:sy n="78" d="100"/>
        </p:scale>
        <p:origin x="-274" y="-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B5189F-5359-48B9-BD66-CF182905E472}" type="datetimeFigureOut">
              <a:rPr lang="en-US" smtClean="0"/>
              <a:pPr/>
              <a:t>2/14/2013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CB4098-44A5-4156-9C5B-BE25A32BC0C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15790"/>
            <a:ext cx="548640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29967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FB31A26-F1DD-4FE7-9A0A-307F0E0BFA3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1F7268-1BB8-4255-976B-908A2BEB57E5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C81B8C-5741-426B-8261-457F1344F57E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C18B28-8395-47EF-92E9-A967156BFFA3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9C8764-784F-42DA-9CE4-C69DDE3C069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5DEFEB-05B3-49E1-9E9B-F650740B798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3F3F04-FFEA-4614-B71C-C059B191701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7249E4A-DB4E-4FCA-B822-0CC83746C7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AB12AB-D764-42B2-B6AF-D715F09962C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2C0B80-ACAA-493E-996E-3DEF99C3CC6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88049C-DD8D-4B1A-B950-7A0F0E2058E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591F87-F21C-4DD3-86DA-6538B1F4BAB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D454FF-1AAF-4ABD-A2B7-D8ABAC8D163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03CBC1-6080-492C-A0C1-C8684B355F6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756F40-6869-43FD-8275-0D1A41B550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6A22A9-1EF0-4415-AF13-A00E176E1AF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9A506EF-40E9-4068-9074-E3647634B9D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youtube.com/watch?v=5uJ8QeFRvJA&amp;feature=related" TargetMode="Externa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hyperlink" Target="http://www.ted.com/talks/lang/eng/bonnie_bassler_on_how_bacteria_communicate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XuKjBIBBAL8" TargetMode="External"/><Relationship Id="rId2" Type="http://schemas.openxmlformats.org/officeDocument/2006/relationships/hyperlink" Target="http://www.youtube.com/watch?v=5_rprVa-RY4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hyperlink" Target="http://www.youtube.com/watch?v=1KoKDCwJOJQ&amp;feature=related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http://www.gxdeveloperweb.com/upload/dc3b13d5-1132-4675-86d3-52566b8af9ef_taxonomy.jpg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914400"/>
            <a:ext cx="8229600" cy="1143000"/>
          </a:xfrm>
        </p:spPr>
        <p:txBody>
          <a:bodyPr/>
          <a:lstStyle/>
          <a:p>
            <a:r>
              <a:rPr lang="en-US" sz="4000" dirty="0" smtClean="0"/>
              <a:t>Classification and </a:t>
            </a:r>
            <a:r>
              <a:rPr lang="en-US" sz="4000" dirty="0" err="1" smtClean="0"/>
              <a:t>Cladograms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 </a:t>
            </a:r>
            <a:r>
              <a:rPr lang="en-US" sz="4000" dirty="0" smtClean="0">
                <a:hlinkClick r:id="rId2"/>
              </a:rPr>
              <a:t>Overview </a:t>
            </a:r>
            <a:r>
              <a:rPr lang="en-US" sz="4000" dirty="0" smtClean="0"/>
              <a:t/>
            </a:r>
            <a:br>
              <a:rPr lang="en-US" sz="4000" dirty="0" smtClean="0"/>
            </a:br>
            <a:endParaRPr lang="en-US" sz="2800" dirty="0"/>
          </a:p>
        </p:txBody>
      </p:sp>
      <p:pic>
        <p:nvPicPr>
          <p:cNvPr id="11271" name="Picture 7" descr="http://bio8.wikispaces.com/file/view/kingdoms.gif/164726079/kingdoms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600200" y="2057400"/>
            <a:ext cx="5981015" cy="441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33400"/>
            <a:ext cx="6629400" cy="685800"/>
          </a:xfrm>
        </p:spPr>
        <p:txBody>
          <a:bodyPr/>
          <a:lstStyle/>
          <a:p>
            <a:r>
              <a:rPr lang="en-US" sz="4000" dirty="0" smtClean="0">
                <a:hlinkClick r:id="rId2"/>
              </a:rPr>
              <a:t>3 Types of Bacteria</a:t>
            </a:r>
            <a:r>
              <a:rPr lang="en-US" sz="4000" dirty="0" smtClean="0"/>
              <a:t> </a:t>
            </a:r>
            <a:br>
              <a:rPr lang="en-US" sz="4000" dirty="0" smtClean="0"/>
            </a:br>
            <a:endParaRPr lang="en-US" sz="40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	</a:t>
            </a:r>
            <a:endParaRPr lang="en-US" dirty="0"/>
          </a:p>
        </p:txBody>
      </p:sp>
      <p:pic>
        <p:nvPicPr>
          <p:cNvPr id="7" name="Picture 2" descr="97218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143000"/>
            <a:ext cx="2953298" cy="2362200"/>
          </a:xfrm>
          <a:prstGeom prst="rect">
            <a:avLst/>
          </a:prstGeom>
          <a:noFill/>
        </p:spPr>
      </p:pic>
      <p:pic>
        <p:nvPicPr>
          <p:cNvPr id="8" name="Picture 2" descr="Coccoid%20Bacterium,%20Staphylococcus%20aureus%20(division)%20(SEM%20x23,000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3657600"/>
            <a:ext cx="2707574" cy="2133600"/>
          </a:xfrm>
          <a:prstGeom prst="rect">
            <a:avLst/>
          </a:prstGeom>
          <a:noFill/>
        </p:spPr>
      </p:pic>
      <p:pic>
        <p:nvPicPr>
          <p:cNvPr id="10" name="Picture 2" descr="11-18_streptococcu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3886200"/>
            <a:ext cx="3041446" cy="2394611"/>
          </a:xfrm>
          <a:prstGeom prst="rect">
            <a:avLst/>
          </a:prstGeom>
          <a:noFill/>
        </p:spPr>
      </p:pic>
      <p:pic>
        <p:nvPicPr>
          <p:cNvPr id="9" name="Picture 2" descr="bacillus_flagellum_cilia_web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6600" y="990600"/>
            <a:ext cx="3483429" cy="2438400"/>
          </a:xfrm>
          <a:prstGeom prst="rect">
            <a:avLst/>
          </a:prstGeom>
          <a:noFill/>
        </p:spPr>
      </p:pic>
      <p:pic>
        <p:nvPicPr>
          <p:cNvPr id="11" name="Picture 2" descr="streptobacillu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91200" y="228600"/>
            <a:ext cx="2844800" cy="2133600"/>
          </a:xfrm>
          <a:prstGeom prst="rect">
            <a:avLst/>
          </a:prstGeom>
          <a:noFill/>
        </p:spPr>
      </p:pic>
      <p:pic>
        <p:nvPicPr>
          <p:cNvPr id="12" name="Picture 2" descr="b-2-spirochete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72200" y="3048000"/>
            <a:ext cx="3200400" cy="225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en-US"/>
              <a:t>Reproduction</a:t>
            </a:r>
          </a:p>
        </p:txBody>
      </p:sp>
      <p:pic>
        <p:nvPicPr>
          <p:cNvPr id="24580" name="Picture 4" descr="Figure 16-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838200"/>
            <a:ext cx="4281488" cy="5791200"/>
          </a:xfrm>
          <a:prstGeom prst="rect">
            <a:avLst/>
          </a:prstGeom>
          <a:noFill/>
        </p:spPr>
      </p:pic>
      <p:pic>
        <p:nvPicPr>
          <p:cNvPr id="24583" name="Picture 7" descr="69091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524000"/>
            <a:ext cx="4762500" cy="3781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Photosynthetic Protists –  Algae</a:t>
            </a:r>
          </a:p>
        </p:txBody>
      </p:sp>
      <p:pic>
        <p:nvPicPr>
          <p:cNvPr id="38916" name="Picture 4" descr="porphyr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295400"/>
            <a:ext cx="3429000" cy="2338388"/>
          </a:xfrm>
          <a:prstGeom prst="rect">
            <a:avLst/>
          </a:prstGeom>
          <a:noFill/>
        </p:spPr>
      </p:pic>
      <p:pic>
        <p:nvPicPr>
          <p:cNvPr id="38917" name="Picture 5" descr="kel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143000"/>
            <a:ext cx="3509963" cy="2633663"/>
          </a:xfrm>
          <a:prstGeom prst="rect">
            <a:avLst/>
          </a:prstGeom>
          <a:noFill/>
        </p:spPr>
      </p:pic>
      <p:pic>
        <p:nvPicPr>
          <p:cNvPr id="38918" name="Picture 6" descr="stmaule5diatom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3886200"/>
            <a:ext cx="2847975" cy="2686050"/>
          </a:xfrm>
          <a:prstGeom prst="rect">
            <a:avLst/>
          </a:prstGeom>
          <a:noFill/>
        </p:spPr>
      </p:pic>
      <p:pic>
        <p:nvPicPr>
          <p:cNvPr id="38919" name="Picture 7" descr="volvox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00" y="4038600"/>
            <a:ext cx="3105150" cy="2543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Heterotrophic Protists - Protozoa </a:t>
            </a:r>
            <a:br>
              <a:rPr lang="en-US" sz="4000"/>
            </a:br>
            <a:r>
              <a:rPr lang="en-US" sz="4000"/>
              <a:t>-  classified by their movement.</a:t>
            </a:r>
          </a:p>
        </p:txBody>
      </p:sp>
      <p:pic>
        <p:nvPicPr>
          <p:cNvPr id="39941" name="Picture 5" descr="9708-004-8E55C1F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5550" y="1752600"/>
            <a:ext cx="2838450" cy="2857500"/>
          </a:xfrm>
          <a:prstGeom prst="rect">
            <a:avLst/>
          </a:prstGeom>
          <a:noFill/>
        </p:spPr>
      </p:pic>
      <p:pic>
        <p:nvPicPr>
          <p:cNvPr id="39942" name="Picture 6" descr="Amoeb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973513"/>
            <a:ext cx="3886200" cy="2884487"/>
          </a:xfrm>
          <a:prstGeom prst="rect">
            <a:avLst/>
          </a:prstGeom>
          <a:noFill/>
        </p:spPr>
      </p:pic>
      <p:pic>
        <p:nvPicPr>
          <p:cNvPr id="39944" name="Picture 8" descr="vorticell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4800" y="1828800"/>
            <a:ext cx="2100263" cy="3162300"/>
          </a:xfrm>
          <a:prstGeom prst="rect">
            <a:avLst/>
          </a:prstGeom>
          <a:noFill/>
        </p:spPr>
      </p:pic>
      <p:pic>
        <p:nvPicPr>
          <p:cNvPr id="39946" name="Picture 10" descr="Euglena"/>
          <p:cNvPicPr>
            <a:picLocks noChangeAspect="1" noChangeArrowheads="1"/>
          </p:cNvPicPr>
          <p:nvPr/>
        </p:nvPicPr>
        <p:blipFill>
          <a:blip r:embed="rId5" cstate="print"/>
          <a:srcRect t="5524"/>
          <a:stretch>
            <a:fillRect/>
          </a:stretch>
        </p:blipFill>
        <p:spPr bwMode="auto">
          <a:xfrm>
            <a:off x="685800" y="1447800"/>
            <a:ext cx="2971800" cy="2554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8229600" cy="1143000"/>
          </a:xfrm>
        </p:spPr>
        <p:txBody>
          <a:bodyPr/>
          <a:lstStyle/>
          <a:p>
            <a:r>
              <a:rPr lang="en-US" dirty="0"/>
              <a:t>A Fungus Among us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143000"/>
            <a:ext cx="8229600" cy="4525963"/>
          </a:xfrm>
        </p:spPr>
        <p:txBody>
          <a:bodyPr/>
          <a:lstStyle/>
          <a:p>
            <a:r>
              <a:rPr lang="en-US" sz="2800" dirty="0">
                <a:hlinkClick r:id="rId2"/>
              </a:rPr>
              <a:t>Fungi</a:t>
            </a:r>
            <a:endParaRPr lang="en-US" sz="2800" dirty="0"/>
          </a:p>
          <a:p>
            <a:r>
              <a:rPr lang="en-US" sz="2800" dirty="0">
                <a:hlinkClick r:id="rId3"/>
              </a:rPr>
              <a:t>Ant - Parasitic Fungus </a:t>
            </a:r>
            <a:endParaRPr lang="en-US" sz="2800" dirty="0"/>
          </a:p>
          <a:p>
            <a:r>
              <a:rPr lang="en-US" sz="2800" dirty="0">
                <a:hlinkClick r:id="rId4"/>
              </a:rPr>
              <a:t>Cow Pie Fungus </a:t>
            </a:r>
            <a:endParaRPr lang="en-US" sz="2800" dirty="0"/>
          </a:p>
        </p:txBody>
      </p:sp>
      <p:pic>
        <p:nvPicPr>
          <p:cNvPr id="51204" name="Picture 4" descr="buddi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5400" y="1447800"/>
            <a:ext cx="3295650" cy="3295650"/>
          </a:xfrm>
          <a:prstGeom prst="rect">
            <a:avLst/>
          </a:prstGeom>
          <a:noFill/>
        </p:spPr>
      </p:pic>
      <p:pic>
        <p:nvPicPr>
          <p:cNvPr id="51205" name="Picture 5" descr="2011354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47800" y="2895600"/>
            <a:ext cx="2613257" cy="3209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5334000" cy="2514600"/>
          </a:xfrm>
        </p:spPr>
        <p:txBody>
          <a:bodyPr/>
          <a:lstStyle/>
          <a:p>
            <a:pPr>
              <a:defRPr/>
            </a:pPr>
            <a:r>
              <a:rPr lang="en-US" sz="2800" b="1" u="sng" dirty="0" smtClean="0"/>
              <a:t>Classification:</a:t>
            </a:r>
            <a:r>
              <a:rPr lang="en-US" sz="2800" dirty="0" smtClean="0"/>
              <a:t> grouping </a:t>
            </a:r>
            <a:r>
              <a:rPr lang="en-US" sz="2800" dirty="0"/>
              <a:t>items according to similar </a:t>
            </a:r>
            <a:r>
              <a:rPr lang="en-US" sz="2800" dirty="0" smtClean="0"/>
              <a:t>characteristics</a:t>
            </a:r>
          </a:p>
          <a:p>
            <a:pPr>
              <a:defRPr/>
            </a:pPr>
            <a:r>
              <a:rPr lang="en-US" sz="2800" b="1" u="sng" dirty="0" smtClean="0"/>
              <a:t>Taxonomy</a:t>
            </a:r>
            <a:r>
              <a:rPr lang="en-US" sz="2800" dirty="0" smtClean="0"/>
              <a:t> - the science of naming</a:t>
            </a:r>
          </a:p>
          <a:p>
            <a:pPr>
              <a:defRPr/>
            </a:pPr>
            <a:r>
              <a:rPr lang="en-US" sz="2800" b="1" u="sng" dirty="0" smtClean="0">
                <a:effectLst/>
              </a:rPr>
              <a:t>Carl Linnaeus </a:t>
            </a:r>
            <a:r>
              <a:rPr lang="en-US" sz="2800" dirty="0" smtClean="0">
                <a:effectLst/>
              </a:rPr>
              <a:t>developed a system using a two-word Latin name for each species</a:t>
            </a:r>
          </a:p>
          <a:p>
            <a:pPr>
              <a:defRPr/>
            </a:pPr>
            <a:r>
              <a:rPr lang="en-US" sz="2800" dirty="0" smtClean="0">
                <a:effectLst/>
              </a:rPr>
              <a:t>Called </a:t>
            </a:r>
            <a:r>
              <a:rPr lang="en-US" sz="2800" b="1" u="sng" dirty="0" smtClean="0"/>
              <a:t>binomial nomenclature </a:t>
            </a:r>
            <a:r>
              <a:rPr lang="en-US" sz="2800" b="1" dirty="0" smtClean="0"/>
              <a:t>-  </a:t>
            </a:r>
            <a:r>
              <a:rPr lang="en-US" sz="2800" dirty="0" smtClean="0">
                <a:effectLst/>
              </a:rPr>
              <a:t>uses the </a:t>
            </a:r>
            <a:r>
              <a:rPr lang="en-US" sz="2800" i="1" dirty="0" smtClean="0">
                <a:effectLst/>
              </a:rPr>
              <a:t>genus</a:t>
            </a:r>
            <a:r>
              <a:rPr lang="en-US" sz="2800" i="1" dirty="0" smtClean="0"/>
              <a:t> </a:t>
            </a:r>
            <a:r>
              <a:rPr lang="en-US" sz="2800" dirty="0" smtClean="0"/>
              <a:t>and </a:t>
            </a:r>
            <a:r>
              <a:rPr lang="en-US" sz="2800" i="1" dirty="0" smtClean="0"/>
              <a:t>species </a:t>
            </a:r>
            <a:r>
              <a:rPr lang="en-US" sz="2800" dirty="0" smtClean="0"/>
              <a:t>names to identify organisms </a:t>
            </a:r>
            <a:endParaRPr lang="en-US" sz="2800" b="1" dirty="0" smtClean="0"/>
          </a:p>
          <a:p>
            <a:pPr>
              <a:defRPr/>
            </a:pPr>
            <a:endParaRPr lang="en-US" sz="2800" dirty="0" smtClean="0"/>
          </a:p>
          <a:p>
            <a:pPr>
              <a:defRPr/>
            </a:pPr>
            <a:endParaRPr lang="en-US" sz="2800" dirty="0"/>
          </a:p>
        </p:txBody>
      </p:sp>
      <p:pic>
        <p:nvPicPr>
          <p:cNvPr id="6" name="Picture 6" descr="linnaeu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2590800"/>
            <a:ext cx="2627697" cy="396240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6248400" y="381000"/>
            <a:ext cx="2366963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2800" b="1" dirty="0">
                <a:solidFill>
                  <a:srgbClr val="000000"/>
                </a:solidFill>
              </a:rPr>
              <a:t>Carl Linnaeus</a:t>
            </a:r>
          </a:p>
          <a:p>
            <a:pPr algn="ctr" eaLnBrk="1" hangingPunct="1"/>
            <a:r>
              <a:rPr lang="en-US" sz="2800" dirty="0">
                <a:solidFill>
                  <a:srgbClr val="000000"/>
                </a:solidFill>
              </a:rPr>
              <a:t>1707-1778</a:t>
            </a:r>
          </a:p>
          <a:p>
            <a:pPr algn="ctr" eaLnBrk="1" hangingPunct="1"/>
            <a:r>
              <a:rPr lang="en-US" sz="2800" dirty="0">
                <a:solidFill>
                  <a:srgbClr val="000000"/>
                </a:solidFill>
              </a:rPr>
              <a:t>Father of</a:t>
            </a:r>
            <a:br>
              <a:rPr lang="en-US" sz="2800" dirty="0">
                <a:solidFill>
                  <a:srgbClr val="000000"/>
                </a:solidFill>
              </a:rPr>
            </a:br>
            <a:r>
              <a:rPr lang="en-US" sz="2800" dirty="0">
                <a:solidFill>
                  <a:srgbClr val="000000"/>
                </a:solidFill>
              </a:rPr>
              <a:t>Biological </a:t>
            </a:r>
          </a:p>
          <a:p>
            <a:pPr algn="ctr" eaLnBrk="1" hangingPunct="1"/>
            <a:r>
              <a:rPr lang="en-US" sz="2800" dirty="0">
                <a:solidFill>
                  <a:srgbClr val="000000"/>
                </a:solidFill>
              </a:rPr>
              <a:t>Classification!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7 levels of </a:t>
            </a:r>
            <a:r>
              <a:rPr lang="en-US" sz="4000" dirty="0" err="1" smtClean="0"/>
              <a:t>taxa</a:t>
            </a:r>
            <a:r>
              <a:rPr lang="en-US" sz="4000" dirty="0" smtClean="0"/>
              <a:t> </a:t>
            </a:r>
            <a:br>
              <a:rPr lang="en-US" sz="4000" dirty="0" smtClean="0"/>
            </a:br>
            <a:endParaRPr lang="en-US" sz="4000" dirty="0" smtClean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762000"/>
            <a:ext cx="3124200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Kingdom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Phylum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Class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Order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Family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Genus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Species		</a:t>
            </a:r>
          </a:p>
        </p:txBody>
      </p:sp>
      <p:pic>
        <p:nvPicPr>
          <p:cNvPr id="5" name="Picture 4" descr="http://www.gxdeveloperweb.com/upload/dc3b13d5-1132-4675-86d3-52566b8af9ef_taxonomy.jpg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3505200" y="1066800"/>
            <a:ext cx="5105400" cy="560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229600" cy="1143000"/>
          </a:xfrm>
        </p:spPr>
        <p:txBody>
          <a:bodyPr/>
          <a:lstStyle/>
          <a:p>
            <a:pPr eaLnBrk="1" hangingPunct="1"/>
            <a:r>
              <a:rPr lang="en-US" b="0" dirty="0" smtClean="0">
                <a:effectLst/>
              </a:rPr>
              <a:t>Why scientific names?</a:t>
            </a:r>
            <a:br>
              <a:rPr lang="en-US" b="0" dirty="0" smtClean="0">
                <a:effectLst/>
              </a:rPr>
            </a:br>
            <a:endParaRPr lang="en-US" b="0" dirty="0" smtClean="0">
              <a:effectLst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229600" cy="45307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/>
              </a:rPr>
              <a:t>not everyone attaches the same common names to the same organism =  confusing</a:t>
            </a:r>
          </a:p>
          <a:p>
            <a:pPr eaLnBrk="1" hangingPunct="1">
              <a:defRPr/>
            </a:pPr>
            <a:r>
              <a:rPr lang="en-US" dirty="0" err="1" smtClean="0">
                <a:effectLst/>
              </a:rPr>
              <a:t>ie</a:t>
            </a:r>
            <a:r>
              <a:rPr lang="en-US" dirty="0" smtClean="0">
                <a:effectLst/>
              </a:rPr>
              <a:t> </a:t>
            </a:r>
            <a:r>
              <a:rPr lang="en-US" dirty="0" smtClean="0">
                <a:effectLst/>
                <a:sym typeface="Wingdings" pitchFamily="2" charset="2"/>
              </a:rPr>
              <a:t></a:t>
            </a:r>
            <a:r>
              <a:rPr lang="en-US" dirty="0" smtClean="0">
                <a:effectLst/>
              </a:rPr>
              <a:t> same common name used for different species (</a:t>
            </a:r>
            <a:r>
              <a:rPr lang="en-US" dirty="0" err="1" smtClean="0">
                <a:effectLst/>
              </a:rPr>
              <a:t>ie</a:t>
            </a:r>
            <a:r>
              <a:rPr lang="en-US" dirty="0" smtClean="0">
                <a:effectLst/>
              </a:rPr>
              <a:t>. maple tree might be a sugar maple, a silver maple, or a red maple) </a:t>
            </a:r>
          </a:p>
          <a:p>
            <a:pPr eaLnBrk="1" hangingPunct="1">
              <a:defRPr/>
            </a:pPr>
            <a:r>
              <a:rPr lang="en-US" dirty="0" smtClean="0">
                <a:effectLst/>
              </a:rPr>
              <a:t>Common names may not also describe organisms accurately (</a:t>
            </a:r>
            <a:r>
              <a:rPr lang="en-US" dirty="0" err="1" smtClean="0">
                <a:effectLst/>
              </a:rPr>
              <a:t>ie</a:t>
            </a:r>
            <a:r>
              <a:rPr lang="en-US" dirty="0" smtClean="0">
                <a:effectLst/>
              </a:rPr>
              <a:t>.  jellyfish)</a:t>
            </a:r>
          </a:p>
          <a:p>
            <a:pPr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tickerboy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9200"/>
            <a:ext cx="4038600" cy="227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914400" y="2362200"/>
            <a:ext cx="16049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3200" b="1">
                <a:solidFill>
                  <a:schemeClr val="bg1"/>
                </a:solidFill>
                <a:latin typeface="Tempus Sans ITC" pitchFamily="82" charset="0"/>
              </a:rPr>
              <a:t>Cougar</a:t>
            </a:r>
          </a:p>
        </p:txBody>
      </p:sp>
      <p:pic>
        <p:nvPicPr>
          <p:cNvPr id="8196" name="Picture 4" descr="0694004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914400"/>
            <a:ext cx="4038600" cy="265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5181600" y="990600"/>
            <a:ext cx="2895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3200" b="1">
                <a:solidFill>
                  <a:schemeClr val="bg1"/>
                </a:solidFill>
                <a:latin typeface="Tempus Sans ITC" pitchFamily="82" charset="0"/>
              </a:rPr>
              <a:t>Mountain Cat</a:t>
            </a: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4479925" y="3108325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en-US" sz="3600">
              <a:solidFill>
                <a:schemeClr val="tx2"/>
              </a:solidFill>
              <a:latin typeface="Tahoma" pitchFamily="34" charset="0"/>
            </a:endParaRPr>
          </a:p>
        </p:txBody>
      </p:sp>
      <p:pic>
        <p:nvPicPr>
          <p:cNvPr id="8199" name="Picture 7" descr="cougar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429000"/>
            <a:ext cx="3048000" cy="246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8" name="Text Box 8"/>
          <p:cNvSpPr txBox="1">
            <a:spLocks noChangeArrowheads="1"/>
          </p:cNvSpPr>
          <p:nvPr/>
        </p:nvSpPr>
        <p:spPr bwMode="auto">
          <a:xfrm>
            <a:off x="0" y="5791200"/>
            <a:ext cx="29543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3200" b="1">
                <a:latin typeface="Tempus Sans ITC" pitchFamily="82" charset="0"/>
              </a:rPr>
              <a:t>Mountain Lion</a:t>
            </a:r>
          </a:p>
        </p:txBody>
      </p:sp>
      <p:pic>
        <p:nvPicPr>
          <p:cNvPr id="8201" name="Picture 9" descr="Felis concolo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24600" y="2667000"/>
            <a:ext cx="254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50" name="Text Box 10"/>
          <p:cNvSpPr txBox="1">
            <a:spLocks noChangeArrowheads="1"/>
          </p:cNvSpPr>
          <p:nvPr/>
        </p:nvSpPr>
        <p:spPr bwMode="auto">
          <a:xfrm>
            <a:off x="7010400" y="5715000"/>
            <a:ext cx="12906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3200" b="1">
                <a:latin typeface="Tempus Sans ITC" pitchFamily="82" charset="0"/>
              </a:rPr>
              <a:t>Puma</a:t>
            </a:r>
          </a:p>
        </p:txBody>
      </p:sp>
      <p:pic>
        <p:nvPicPr>
          <p:cNvPr id="8203" name="Picture 11" descr="cougar_mom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24200" y="3276600"/>
            <a:ext cx="32004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52" name="Text Box 12"/>
          <p:cNvSpPr txBox="1">
            <a:spLocks noChangeArrowheads="1"/>
          </p:cNvSpPr>
          <p:nvPr/>
        </p:nvSpPr>
        <p:spPr bwMode="auto">
          <a:xfrm>
            <a:off x="4343400" y="5715000"/>
            <a:ext cx="16954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3200" b="1">
                <a:solidFill>
                  <a:schemeClr val="bg1"/>
                </a:solidFill>
                <a:latin typeface="Tempus Sans ITC" pitchFamily="82" charset="0"/>
              </a:rPr>
              <a:t>Panther</a:t>
            </a:r>
          </a:p>
        </p:txBody>
      </p:sp>
      <p:sp>
        <p:nvSpPr>
          <p:cNvPr id="35853" name="Rectangle 13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>
                <a:effectLst/>
              </a:rPr>
              <a:t>What animal is this?</a:t>
            </a:r>
            <a:br>
              <a:rPr lang="en-US" sz="4000" smtClean="0">
                <a:effectLst/>
              </a:rPr>
            </a:br>
            <a:endParaRPr lang="en-US" sz="4000" smtClean="0"/>
          </a:p>
        </p:txBody>
      </p:sp>
      <p:sp>
        <p:nvSpPr>
          <p:cNvPr id="35855" name="Text Box 15"/>
          <p:cNvSpPr txBox="1">
            <a:spLocks noChangeArrowheads="1"/>
          </p:cNvSpPr>
          <p:nvPr/>
        </p:nvSpPr>
        <p:spPr bwMode="auto">
          <a:xfrm>
            <a:off x="2286000" y="3200400"/>
            <a:ext cx="44958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i="1">
                <a:solidFill>
                  <a:schemeClr val="bg1"/>
                </a:solidFill>
                <a:latin typeface="Arial" charset="0"/>
              </a:rPr>
              <a:t>Puma concolor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58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58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/>
      <p:bldP spid="35845" grpId="0"/>
      <p:bldP spid="35848" grpId="0"/>
      <p:bldP spid="35850" grpId="0"/>
      <p:bldP spid="35852" grpId="0"/>
      <p:bldP spid="3585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Scientific Names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5400"/>
            <a:ext cx="9296400" cy="4530725"/>
          </a:xfrm>
        </p:spPr>
        <p:txBody>
          <a:bodyPr/>
          <a:lstStyle/>
          <a:p>
            <a:pPr>
              <a:defRPr/>
            </a:pPr>
            <a:r>
              <a:rPr lang="en-US" sz="2800" dirty="0" smtClean="0"/>
              <a:t>Genus first - Capitalized</a:t>
            </a:r>
          </a:p>
          <a:p>
            <a:pPr>
              <a:defRPr/>
            </a:pPr>
            <a:r>
              <a:rPr lang="en-US" sz="2800" dirty="0" smtClean="0"/>
              <a:t>Species second - not capitalized</a:t>
            </a:r>
          </a:p>
          <a:p>
            <a:pPr>
              <a:defRPr/>
            </a:pPr>
            <a:r>
              <a:rPr lang="en-US" sz="2800" dirty="0" smtClean="0"/>
              <a:t>Both </a:t>
            </a:r>
            <a:r>
              <a:rPr lang="en-US" sz="2800" i="1" dirty="0" smtClean="0"/>
              <a:t>italicized </a:t>
            </a:r>
          </a:p>
          <a:p>
            <a:pPr>
              <a:defRPr/>
            </a:pPr>
            <a:r>
              <a:rPr lang="en-US" sz="2800" dirty="0" smtClean="0"/>
              <a:t>Examples:</a:t>
            </a:r>
          </a:p>
          <a:p>
            <a:pPr marL="1200150" lvl="3" indent="-342900">
              <a:buClr>
                <a:schemeClr val="hlink"/>
              </a:buClr>
              <a:defRPr/>
            </a:pPr>
            <a:r>
              <a:rPr lang="en-US" sz="3200" i="1" dirty="0" err="1" smtClean="0"/>
              <a:t>Canis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familiaris</a:t>
            </a:r>
            <a:r>
              <a:rPr lang="en-US" sz="3200" dirty="0" smtClean="0"/>
              <a:t> - dog </a:t>
            </a:r>
          </a:p>
          <a:p>
            <a:pPr marL="1200150" lvl="3" indent="-342900">
              <a:buClr>
                <a:schemeClr val="hlink"/>
              </a:buClr>
              <a:defRPr/>
            </a:pPr>
            <a:r>
              <a:rPr lang="en-US" sz="3200" i="1" dirty="0" err="1" smtClean="0"/>
              <a:t>Felis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domesticus</a:t>
            </a:r>
            <a:r>
              <a:rPr lang="en-US" sz="3200" dirty="0" smtClean="0"/>
              <a:t> - cat </a:t>
            </a:r>
          </a:p>
          <a:p>
            <a:pPr marL="1200150" lvl="3" indent="-342900">
              <a:buClr>
                <a:schemeClr val="hlink"/>
              </a:buClr>
              <a:defRPr/>
            </a:pPr>
            <a:r>
              <a:rPr lang="en-US" sz="3200" i="1" dirty="0" err="1" smtClean="0"/>
              <a:t>Canis</a:t>
            </a:r>
            <a:r>
              <a:rPr lang="en-US" sz="3200" i="1" dirty="0" smtClean="0"/>
              <a:t> lupus</a:t>
            </a:r>
            <a:r>
              <a:rPr lang="en-US" sz="3200" dirty="0" smtClean="0"/>
              <a:t> - wolf </a:t>
            </a:r>
          </a:p>
          <a:p>
            <a:pPr marL="1200150" lvl="3" indent="-342900">
              <a:buClr>
                <a:schemeClr val="hlink"/>
              </a:buClr>
              <a:defRPr/>
            </a:pPr>
            <a:r>
              <a:rPr lang="en-US" sz="3200" i="1" dirty="0" smtClean="0"/>
              <a:t>Homo </a:t>
            </a:r>
            <a:r>
              <a:rPr lang="en-US" sz="3200" i="1" dirty="0" err="1" smtClean="0"/>
              <a:t>sapien</a:t>
            </a:r>
            <a:r>
              <a:rPr lang="en-US" sz="3200" i="1" dirty="0" smtClean="0"/>
              <a:t> </a:t>
            </a:r>
            <a:r>
              <a:rPr lang="en-US" sz="3200" dirty="0" smtClean="0"/>
              <a:t>- man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03%20Classification%20of%20a%20Speci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80963"/>
            <a:ext cx="7010400" cy="669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Let’s classify. . . 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2000"/>
            <a:ext cx="8229600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Kingdom: </a:t>
            </a:r>
            <a:r>
              <a:rPr lang="en-US" dirty="0" err="1" smtClean="0"/>
              <a:t>Animalia</a:t>
            </a:r>
            <a:endParaRPr lang="en-US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Phylum: </a:t>
            </a:r>
            <a:r>
              <a:rPr lang="en-US" dirty="0" err="1" smtClean="0"/>
              <a:t>Chordata</a:t>
            </a:r>
            <a:r>
              <a:rPr lang="en-US" dirty="0" smtClean="0"/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Class: </a:t>
            </a:r>
            <a:r>
              <a:rPr lang="en-US" dirty="0" err="1" smtClean="0"/>
              <a:t>Mammalia</a:t>
            </a:r>
            <a:r>
              <a:rPr lang="en-US" dirty="0" smtClean="0"/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Order: </a:t>
            </a:r>
            <a:r>
              <a:rPr lang="en-US" dirty="0" err="1" smtClean="0"/>
              <a:t>Carnivora</a:t>
            </a:r>
            <a:r>
              <a:rPr lang="en-US" dirty="0" smtClean="0"/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Family: </a:t>
            </a:r>
            <a:r>
              <a:rPr lang="en-US" dirty="0" err="1" smtClean="0"/>
              <a:t>Felidae</a:t>
            </a:r>
            <a:r>
              <a:rPr lang="en-US" dirty="0" smtClean="0"/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Genus: </a:t>
            </a:r>
            <a:r>
              <a:rPr lang="en-US" i="1" dirty="0" err="1" smtClean="0"/>
              <a:t>Panthera</a:t>
            </a:r>
            <a:endParaRPr lang="en-US" i="1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Species: </a:t>
            </a:r>
            <a:r>
              <a:rPr lang="en-US" i="1" smtClean="0"/>
              <a:t>leo</a:t>
            </a:r>
            <a:endParaRPr lang="en-US" smtClean="0"/>
          </a:p>
        </p:txBody>
      </p:sp>
      <p:pic>
        <p:nvPicPr>
          <p:cNvPr id="13316" name="Picture 5" descr="african-lion-closeu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1447800"/>
            <a:ext cx="447675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6900" name="Group 580"/>
          <p:cNvGraphicFramePr>
            <a:graphicFrameLocks noGrp="1"/>
          </p:cNvGraphicFramePr>
          <p:nvPr>
            <p:ph/>
          </p:nvPr>
        </p:nvGraphicFramePr>
        <p:xfrm>
          <a:off x="381000" y="304800"/>
          <a:ext cx="8534400" cy="6491226"/>
        </p:xfrm>
        <a:graphic>
          <a:graphicData uri="http://schemas.openxmlformats.org/drawingml/2006/table">
            <a:tbl>
              <a:tblPr/>
              <a:tblGrid>
                <a:gridCol w="1143000"/>
                <a:gridCol w="1287463"/>
                <a:gridCol w="1227137"/>
                <a:gridCol w="1306513"/>
                <a:gridCol w="1042987"/>
                <a:gridCol w="182563"/>
                <a:gridCol w="1046162"/>
                <a:gridCol w="182563"/>
                <a:gridCol w="1116012"/>
              </a:tblGrid>
              <a:tr h="5159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Domain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Bacteria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Archaea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Eukarya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Eukarya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Eukarya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Eukarya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37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Kingdom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Eu-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bacteria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Archae-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bacteria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Protists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Fungi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Plants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Animals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921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#  Species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9FBA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&lt; 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43,000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77,000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280,000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million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37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Cell Type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(pro or eu)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9FBA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Prokaryotic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       Eukaryotic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921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Cell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structure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9FBA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CW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Peptidoglycan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CW –NO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Peptidoglycan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Mixed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CW –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Chitin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CW –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Cellulose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 CW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921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Body Type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9FBA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Unicellular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Mixed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Multicellular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032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Nutrition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9FBA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autotroph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heterotroph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autotroph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heterotroph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chemoauto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autotroph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heterotroph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hetero –troph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autotroph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hetero –troph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921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Reproduction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9FBA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Asexual –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Binary Fission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Mixed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Mixed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Mixed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Sexual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937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Movement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9FBA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Flagella / Pili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Flagella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Cilia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Varies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921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Examples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9FBA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5642</TotalTime>
  <Words>314</Words>
  <Application>Microsoft Office PowerPoint</Application>
  <PresentationFormat>On-screen Show (4:3)</PresentationFormat>
  <Paragraphs>128</Paragraphs>
  <Slides>14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Default Design</vt:lpstr>
      <vt:lpstr>Classification and Cladograms  Overview  </vt:lpstr>
      <vt:lpstr>Slide 2</vt:lpstr>
      <vt:lpstr>7 levels of taxa  </vt:lpstr>
      <vt:lpstr>Why scientific names? </vt:lpstr>
      <vt:lpstr>What animal is this? </vt:lpstr>
      <vt:lpstr>Scientific Names </vt:lpstr>
      <vt:lpstr>Slide 7</vt:lpstr>
      <vt:lpstr>Let’s classify. . . </vt:lpstr>
      <vt:lpstr>Slide 9</vt:lpstr>
      <vt:lpstr>3 Types of Bacteria  </vt:lpstr>
      <vt:lpstr>Reproduction</vt:lpstr>
      <vt:lpstr>Photosynthetic Protists –  Algae</vt:lpstr>
      <vt:lpstr>Heterotrophic Protists - Protozoa  -  classified by their movement.</vt:lpstr>
      <vt:lpstr>A Fungus Among us</vt:lpstr>
    </vt:vector>
  </TitlesOfParts>
  <Company>North Mason School District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rleroy</dc:creator>
  <cp:lastModifiedBy>rleroy</cp:lastModifiedBy>
  <cp:revision>418</cp:revision>
  <dcterms:created xsi:type="dcterms:W3CDTF">2010-05-28T00:06:57Z</dcterms:created>
  <dcterms:modified xsi:type="dcterms:W3CDTF">2013-02-15T23:56:04Z</dcterms:modified>
</cp:coreProperties>
</file>