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6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7EBA9C-7706-47D2-9C04-8A979942CF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B35895-0502-4810-9C94-445795D91D9C}" type="datetimeFigureOut">
              <a:rPr lang="en-US" smtClean="0"/>
              <a:pPr/>
              <a:t>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7EBA9C-7706-47D2-9C04-8A979942CF30}"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B35895-0502-4810-9C94-445795D91D9C}" type="datetimeFigureOut">
              <a:rPr lang="en-US" smtClean="0"/>
              <a:pPr/>
              <a:t>2/6/2013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17EBA9C-7706-47D2-9C04-8A979942CF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learn.genetics.utah.edu/content/epigenetics/intro/" TargetMode="External"/><Relationship Id="rId2" Type="http://schemas.openxmlformats.org/officeDocument/2006/relationships/hyperlink" Target="http://www.pbs.org/wgbh/nova/body/epigenetics.html" TargetMode="External"/><Relationship Id="rId1" Type="http://schemas.openxmlformats.org/officeDocument/2006/relationships/slideLayout" Target="../slideLayouts/slideLayout2.xml"/><Relationship Id="rId4" Type="http://schemas.openxmlformats.org/officeDocument/2006/relationships/hyperlink" Target="http://learn.genetics.utah.edu/content/epigenetics/twi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828800"/>
          </a:xfrm>
        </p:spPr>
        <p:txBody>
          <a:bodyPr>
            <a:normAutofit/>
          </a:bodyPr>
          <a:lstStyle/>
          <a:p>
            <a:r>
              <a:rPr lang="en-US" dirty="0" smtClean="0"/>
              <a:t>The Environment and </a:t>
            </a:r>
            <a:r>
              <a:rPr lang="en-US" dirty="0" smtClean="0"/>
              <a:t>Genetics “</a:t>
            </a:r>
            <a:r>
              <a:rPr lang="en-US" dirty="0" err="1" smtClean="0"/>
              <a:t>Epigenetics</a:t>
            </a:r>
            <a:r>
              <a:rPr lang="en-US" dirty="0" smtClean="0"/>
              <a:t>”</a:t>
            </a:r>
            <a:endParaRPr lang="en-US" dirty="0"/>
          </a:p>
        </p:txBody>
      </p:sp>
      <p:sp>
        <p:nvSpPr>
          <p:cNvPr id="3" name="Content Placeholder 2"/>
          <p:cNvSpPr>
            <a:spLocks noGrp="1"/>
          </p:cNvSpPr>
          <p:nvPr>
            <p:ph type="subTitle" idx="1"/>
          </p:nvPr>
        </p:nvSpPr>
        <p:spPr>
          <a:xfrm>
            <a:off x="722376" y="3685032"/>
            <a:ext cx="7735824" cy="1725168"/>
          </a:xfrm>
        </p:spPr>
        <p:txBody>
          <a:bodyPr>
            <a:normAutofit fontScale="77500" lnSpcReduction="20000"/>
          </a:bodyPr>
          <a:lstStyle/>
          <a:p>
            <a:pPr algn="l"/>
            <a:r>
              <a:rPr lang="en-US" sz="2800" b="1" dirty="0" smtClean="0">
                <a:solidFill>
                  <a:schemeClr val="tx1"/>
                </a:solidFill>
                <a:latin typeface="+mn-lt"/>
                <a:ea typeface="+mn-ea"/>
                <a:cs typeface="+mn-cs"/>
              </a:rPr>
              <a:t>Learning </a:t>
            </a:r>
            <a:r>
              <a:rPr lang="en-US" sz="2800" b="1" dirty="0" smtClean="0">
                <a:solidFill>
                  <a:schemeClr val="tx1"/>
                </a:solidFill>
                <a:latin typeface="+mn-lt"/>
                <a:ea typeface="+mn-ea"/>
                <a:cs typeface="+mn-cs"/>
              </a:rPr>
              <a:t>Target #5:  </a:t>
            </a:r>
            <a:r>
              <a:rPr lang="en-US" sz="2800" dirty="0" smtClean="0">
                <a:solidFill>
                  <a:schemeClr val="tx1"/>
                </a:solidFill>
                <a:latin typeface="+mn-lt"/>
                <a:ea typeface="+mn-ea"/>
                <a:cs typeface="+mn-cs"/>
              </a:rPr>
              <a:t>Understand that the characteristics of an organism are influenced by more than just genes.  An organism’s environment can affect the expression of its genes.  Environmental factors include nutrition, stress, and exposure to chemicals.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rtlCol="0">
            <a:normAutofit/>
          </a:bodyPr>
          <a:lstStyle/>
          <a:p>
            <a:pPr fontAlgn="auto">
              <a:spcAft>
                <a:spcPts val="0"/>
              </a:spcAft>
              <a:defRPr/>
            </a:pPr>
            <a:r>
              <a:rPr lang="en-US" dirty="0" smtClean="0"/>
              <a:t>What is </a:t>
            </a:r>
            <a:r>
              <a:rPr lang="en-US" dirty="0" smtClean="0">
                <a:hlinkClick r:id="rId2"/>
              </a:rPr>
              <a:t>Epigenetics</a:t>
            </a:r>
            <a:r>
              <a:rPr lang="en-US" dirty="0" smtClean="0"/>
              <a:t>? </a:t>
            </a:r>
            <a:endParaRPr lang="en-US" dirty="0"/>
          </a:p>
        </p:txBody>
      </p:sp>
      <p:sp>
        <p:nvSpPr>
          <p:cNvPr id="20482" name="Content Placeholder 2"/>
          <p:cNvSpPr>
            <a:spLocks noGrp="1"/>
          </p:cNvSpPr>
          <p:nvPr>
            <p:ph idx="1"/>
          </p:nvPr>
        </p:nvSpPr>
        <p:spPr>
          <a:xfrm>
            <a:off x="533400" y="1828800"/>
            <a:ext cx="8229600" cy="4525963"/>
          </a:xfrm>
        </p:spPr>
        <p:txBody>
          <a:bodyPr/>
          <a:lstStyle/>
          <a:p>
            <a:r>
              <a:rPr lang="en-US" dirty="0" smtClean="0">
                <a:hlinkClick r:id="rId3"/>
              </a:rPr>
              <a:t>Introductory </a:t>
            </a:r>
            <a:r>
              <a:rPr lang="en-US" dirty="0" err="1" smtClean="0">
                <a:hlinkClick r:id="rId3"/>
              </a:rPr>
              <a:t>Videoclip</a:t>
            </a:r>
            <a:endParaRPr lang="en-US" dirty="0" smtClean="0"/>
          </a:p>
          <a:p>
            <a:r>
              <a:rPr lang="en-US" dirty="0" smtClean="0"/>
              <a:t>the study of changes in phenotype (appearance) or gene expression caused by mechanisms other than changes in the DNA </a:t>
            </a:r>
          </a:p>
          <a:p>
            <a:r>
              <a:rPr lang="en-US" dirty="0" smtClean="0"/>
              <a:t>Insights from </a:t>
            </a:r>
            <a:r>
              <a:rPr lang="en-US" dirty="0" smtClean="0">
                <a:hlinkClick r:id="rId4"/>
              </a:rPr>
              <a:t>identical twins </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183880" cy="1051560"/>
          </a:xfrm>
        </p:spPr>
        <p:txBody>
          <a:bodyPr/>
          <a:lstStyle/>
          <a:p>
            <a:r>
              <a:rPr lang="en-US" dirty="0" smtClean="0"/>
              <a:t>Environmental Factors </a:t>
            </a:r>
            <a:endParaRPr lang="en-US" dirty="0"/>
          </a:p>
        </p:txBody>
      </p:sp>
      <p:sp>
        <p:nvSpPr>
          <p:cNvPr id="5" name="Content Placeholder 4"/>
          <p:cNvSpPr>
            <a:spLocks noGrp="1"/>
          </p:cNvSpPr>
          <p:nvPr>
            <p:ph idx="1"/>
          </p:nvPr>
        </p:nvSpPr>
        <p:spPr>
          <a:xfrm>
            <a:off x="457200" y="1676400"/>
            <a:ext cx="8183880" cy="4187952"/>
          </a:xfrm>
        </p:spPr>
        <p:txBody>
          <a:bodyPr>
            <a:normAutofit fontScale="92500" lnSpcReduction="10000"/>
          </a:bodyPr>
          <a:lstStyle/>
          <a:p>
            <a:r>
              <a:rPr lang="en-US" dirty="0" smtClean="0"/>
              <a:t>What environmental factors can you think of that may affect your appearance or behavior?</a:t>
            </a:r>
          </a:p>
          <a:p>
            <a:r>
              <a:rPr lang="en-US" dirty="0" smtClean="0"/>
              <a:t>Nutrition</a:t>
            </a:r>
          </a:p>
          <a:p>
            <a:r>
              <a:rPr lang="en-US" dirty="0" smtClean="0"/>
              <a:t>the amount of sleep you get each night</a:t>
            </a:r>
          </a:p>
          <a:p>
            <a:r>
              <a:rPr lang="en-US" dirty="0" smtClean="0"/>
              <a:t>chemicals that you are exposed to at your work place or in your home, or at the doctor’s office</a:t>
            </a:r>
          </a:p>
          <a:p>
            <a:r>
              <a:rPr lang="en-US" dirty="0" smtClean="0"/>
              <a:t>your stress level</a:t>
            </a:r>
          </a:p>
          <a:p>
            <a:r>
              <a:rPr lang="en-US" dirty="0" smtClean="0"/>
              <a:t>the stability of your relationships with family and friends.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76400"/>
            <a:ext cx="8183880" cy="1051560"/>
          </a:xfrm>
        </p:spPr>
        <p:txBody>
          <a:bodyPr>
            <a:normAutofit fontScale="90000"/>
          </a:bodyPr>
          <a:lstStyle/>
          <a:p>
            <a:r>
              <a:rPr lang="en-US" sz="3100" dirty="0" smtClean="0"/>
              <a:t>For each of the traits listed below, indicate whether you think they are determined by your genes, your environment, or both.</a:t>
            </a:r>
            <a:r>
              <a:rPr lang="en-US" dirty="0" smtClean="0"/>
              <a:t/>
            </a:r>
            <a:br>
              <a:rPr lang="en-US" dirty="0" smtClean="0"/>
            </a:br>
            <a:endParaRPr lang="en-US" dirty="0"/>
          </a:p>
        </p:txBody>
      </p:sp>
      <p:sp>
        <p:nvSpPr>
          <p:cNvPr id="3" name="Content Placeholder 2"/>
          <p:cNvSpPr>
            <a:spLocks noGrp="1"/>
          </p:cNvSpPr>
          <p:nvPr>
            <p:ph idx="1"/>
          </p:nvPr>
        </p:nvSpPr>
        <p:spPr>
          <a:xfrm>
            <a:off x="685800" y="2057400"/>
            <a:ext cx="8183880" cy="4187952"/>
          </a:xfrm>
        </p:spPr>
        <p:txBody>
          <a:bodyPr>
            <a:normAutofit fontScale="55000" lnSpcReduction="20000"/>
          </a:bodyPr>
          <a:lstStyle/>
          <a:p>
            <a:pPr>
              <a:buNone/>
            </a:pPr>
            <a:endParaRPr lang="en-US" dirty="0" smtClean="0"/>
          </a:p>
          <a:p>
            <a:pPr lvl="0"/>
            <a:r>
              <a:rPr lang="en-US" dirty="0" smtClean="0"/>
              <a:t>Your weight</a:t>
            </a:r>
          </a:p>
          <a:p>
            <a:pPr lvl="0"/>
            <a:r>
              <a:rPr lang="en-US" dirty="0" smtClean="0"/>
              <a:t>Muscle mass</a:t>
            </a:r>
          </a:p>
          <a:p>
            <a:pPr lvl="0"/>
            <a:r>
              <a:rPr lang="en-US" dirty="0" smtClean="0"/>
              <a:t>Your ability to manage your anger level</a:t>
            </a:r>
          </a:p>
          <a:p>
            <a:pPr lvl="0"/>
            <a:r>
              <a:rPr lang="en-US" dirty="0" smtClean="0"/>
              <a:t>Skin cancer</a:t>
            </a:r>
          </a:p>
          <a:p>
            <a:pPr lvl="0"/>
            <a:r>
              <a:rPr lang="en-US" dirty="0" smtClean="0"/>
              <a:t>Natural eye color</a:t>
            </a:r>
          </a:p>
          <a:p>
            <a:pPr lvl="0"/>
            <a:r>
              <a:rPr lang="en-US" dirty="0" smtClean="0"/>
              <a:t>Finger nail strength</a:t>
            </a:r>
          </a:p>
          <a:p>
            <a:pPr lvl="0"/>
            <a:r>
              <a:rPr lang="en-US" dirty="0" smtClean="0"/>
              <a:t>Body shape</a:t>
            </a:r>
          </a:p>
          <a:p>
            <a:pPr lvl="0"/>
            <a:r>
              <a:rPr lang="en-US" dirty="0" smtClean="0"/>
              <a:t>Foot length</a:t>
            </a:r>
          </a:p>
          <a:p>
            <a:pPr lvl="0"/>
            <a:r>
              <a:rPr lang="en-US" dirty="0" smtClean="0"/>
              <a:t>Skin color</a:t>
            </a:r>
          </a:p>
          <a:p>
            <a:pPr lvl="0"/>
            <a:r>
              <a:rPr lang="en-US" dirty="0" smtClean="0"/>
              <a:t>Life span</a:t>
            </a:r>
          </a:p>
          <a:p>
            <a:pPr lvl="0"/>
            <a:r>
              <a:rPr lang="en-US" dirty="0" smtClean="0"/>
              <a:t>The age at which your hair turns grey</a:t>
            </a:r>
          </a:p>
          <a:p>
            <a:pPr lvl="0"/>
            <a:r>
              <a:rPr lang="en-US" dirty="0" smtClean="0"/>
              <a:t>Intelligence</a:t>
            </a:r>
          </a:p>
          <a:p>
            <a:pPr lvl="0"/>
            <a:r>
              <a:rPr lang="en-US" dirty="0" smtClean="0"/>
              <a:t>Depression</a:t>
            </a:r>
          </a:p>
          <a:p>
            <a:pPr lvl="0"/>
            <a:r>
              <a:rPr lang="en-US" dirty="0" smtClean="0"/>
              <a:t>Addiction to alcohol</a:t>
            </a:r>
          </a:p>
          <a:p>
            <a:pPr lvl="0"/>
            <a:r>
              <a:rPr lang="en-US" dirty="0" smtClean="0"/>
              <a:t>Your mood</a:t>
            </a:r>
          </a:p>
          <a:p>
            <a:pPr lvl="0"/>
            <a:r>
              <a:rPr lang="en-US" dirty="0" smtClean="0"/>
              <a:t>Your metabolic rate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2951</TotalTime>
  <Words>210</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Aspect</vt:lpstr>
      <vt:lpstr>The Environment and Genetics “Epigenetics”</vt:lpstr>
      <vt:lpstr>What is Epigenetics? </vt:lpstr>
      <vt:lpstr>Environmental Factors </vt:lpstr>
      <vt:lpstr>For each of the traits listed below, indicate whether you think they are determined by your genes, your environment, or both.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Environment and Genetics</dc:title>
  <dc:creator>rleroy</dc:creator>
  <cp:lastModifiedBy>rleroy</cp:lastModifiedBy>
  <cp:revision>291</cp:revision>
  <dcterms:created xsi:type="dcterms:W3CDTF">2012-05-10T23:12:24Z</dcterms:created>
  <dcterms:modified xsi:type="dcterms:W3CDTF">2013-02-08T01:18:58Z</dcterms:modified>
</cp:coreProperties>
</file>