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56" r:id="rId2"/>
    <p:sldId id="299" r:id="rId3"/>
    <p:sldId id="261" r:id="rId4"/>
    <p:sldId id="262" r:id="rId5"/>
    <p:sldId id="263" r:id="rId6"/>
    <p:sldId id="264" r:id="rId7"/>
    <p:sldId id="288" r:id="rId8"/>
    <p:sldId id="300" r:id="rId9"/>
    <p:sldId id="289" r:id="rId10"/>
    <p:sldId id="290" r:id="rId11"/>
    <p:sldId id="291" r:id="rId12"/>
    <p:sldId id="301" r:id="rId13"/>
    <p:sldId id="293" r:id="rId14"/>
    <p:sldId id="294" r:id="rId15"/>
    <p:sldId id="295" r:id="rId16"/>
    <p:sldId id="296" r:id="rId17"/>
    <p:sldId id="297" r:id="rId18"/>
    <p:sldId id="292" r:id="rId19"/>
    <p:sldId id="29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24" autoAdjust="0"/>
  </p:normalViewPr>
  <p:slideViewPr>
    <p:cSldViewPr>
      <p:cViewPr varScale="1">
        <p:scale>
          <a:sx n="78" d="100"/>
          <a:sy n="78" d="100"/>
        </p:scale>
        <p:origin x="-2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1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41F51-EAD5-4A21-AE2E-56F4095EBE66}" type="datetimeFigureOut">
              <a:rPr lang="en-US" smtClean="0"/>
              <a:pPr/>
              <a:t>2/14/2013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2274C-666D-49DF-85ED-A5C7D85AC9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2274C-666D-49DF-85ED-A5C7D85AC96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2274C-666D-49DF-85ED-A5C7D85AC96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17EF02A-942E-447E-AE97-E3B701C13AA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39521-E117-49AE-9181-D566BF679F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F3D57-7229-4A92-9593-9937B6149C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FD83C-8549-4155-BD1B-1EC85D89F45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5EBFEF2-B844-4650-9C7B-C4516820284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A61221-5775-4B3F-A6A9-2C57097060A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0C238-F61C-4454-B326-C08108E2467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B81B-1D90-4273-BED7-94B9FA8086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386F4-D833-4E6F-ACAB-7D0EEEA630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F8C6B-FDDD-4920-8695-4B8AA815DD7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4587930-08E0-47E1-8660-4F4A2070C61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7425EF4-DA9A-4ABD-B299-59FCBDE6C8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Dunkleosteus_skull_steveoc.jpg"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47800" y="3352800"/>
            <a:ext cx="6400800" cy="2590800"/>
          </a:xfrm>
        </p:spPr>
        <p:txBody>
          <a:bodyPr/>
          <a:lstStyle/>
          <a:p>
            <a:endParaRPr lang="en-US" dirty="0"/>
          </a:p>
        </p:txBody>
      </p:sp>
      <p:sp>
        <p:nvSpPr>
          <p:cNvPr id="2050" name="Rectangle 2"/>
          <p:cNvSpPr>
            <a:spLocks noGrp="1" noChangeArrowheads="1"/>
          </p:cNvSpPr>
          <p:nvPr>
            <p:ph type="ctrTitle"/>
          </p:nvPr>
        </p:nvSpPr>
        <p:spPr/>
        <p:txBody>
          <a:bodyPr>
            <a:noAutofit/>
          </a:bodyPr>
          <a:lstStyle/>
          <a:p>
            <a:r>
              <a:rPr lang="en-US" sz="4800" dirty="0" smtClean="0"/>
              <a:t>Review – </a:t>
            </a:r>
            <a:br>
              <a:rPr lang="en-US" sz="4800" dirty="0" smtClean="0"/>
            </a:br>
            <a:r>
              <a:rPr lang="en-US" sz="4800" dirty="0" smtClean="0"/>
              <a:t>Geological Time Scale </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4572000" cy="1143000"/>
          </a:xfrm>
        </p:spPr>
        <p:txBody>
          <a:bodyPr>
            <a:normAutofit fontScale="90000"/>
          </a:bodyPr>
          <a:lstStyle/>
          <a:p>
            <a:r>
              <a:rPr lang="en-US" sz="4000" b="1" dirty="0"/>
              <a:t>Silurian period</a:t>
            </a:r>
            <a:br>
              <a:rPr lang="en-US" sz="4000" b="1" dirty="0"/>
            </a:br>
            <a:r>
              <a:rPr lang="en-US" sz="4000" b="1" dirty="0"/>
              <a:t>417 – 443 </a:t>
            </a:r>
            <a:r>
              <a:rPr lang="en-US" sz="4000" b="1" dirty="0" err="1"/>
              <a:t>mya</a:t>
            </a:r>
            <a:endParaRPr lang="en-US" sz="4000" b="1" dirty="0"/>
          </a:p>
        </p:txBody>
      </p:sp>
      <p:sp>
        <p:nvSpPr>
          <p:cNvPr id="53251" name="Rectangle 3"/>
          <p:cNvSpPr>
            <a:spLocks noGrp="1" noChangeArrowheads="1"/>
          </p:cNvSpPr>
          <p:nvPr>
            <p:ph sz="quarter" idx="1"/>
          </p:nvPr>
        </p:nvSpPr>
        <p:spPr>
          <a:xfrm>
            <a:off x="381000" y="1371600"/>
            <a:ext cx="5715000" cy="4525963"/>
          </a:xfrm>
        </p:spPr>
        <p:txBody>
          <a:bodyPr>
            <a:normAutofit/>
          </a:bodyPr>
          <a:lstStyle/>
          <a:p>
            <a:r>
              <a:rPr lang="en-US" sz="3200" dirty="0"/>
              <a:t>Spiders, scorpions, insects, complex plants, and fish with bony jaws appear.</a:t>
            </a:r>
          </a:p>
          <a:p>
            <a:r>
              <a:rPr lang="en-US" sz="3200" dirty="0"/>
              <a:t>Fish adapt to living in rivers and fresh water for the first time. </a:t>
            </a:r>
          </a:p>
        </p:txBody>
      </p:sp>
      <p:pic>
        <p:nvPicPr>
          <p:cNvPr id="53253" name="Picture 5" descr="scorpion"/>
          <p:cNvPicPr>
            <a:picLocks noChangeAspect="1" noChangeArrowheads="1"/>
          </p:cNvPicPr>
          <p:nvPr/>
        </p:nvPicPr>
        <p:blipFill>
          <a:blip r:embed="rId3" cstate="print"/>
          <a:srcRect/>
          <a:stretch>
            <a:fillRect/>
          </a:stretch>
        </p:blipFill>
        <p:spPr bwMode="auto">
          <a:xfrm>
            <a:off x="0" y="3886200"/>
            <a:ext cx="2760663" cy="3200400"/>
          </a:xfrm>
          <a:prstGeom prst="rect">
            <a:avLst/>
          </a:prstGeom>
          <a:noFill/>
        </p:spPr>
      </p:pic>
      <p:pic>
        <p:nvPicPr>
          <p:cNvPr id="53255" name="Picture 7" descr="reeffishes"/>
          <p:cNvPicPr>
            <a:picLocks noChangeAspect="1" noChangeArrowheads="1"/>
          </p:cNvPicPr>
          <p:nvPr/>
        </p:nvPicPr>
        <p:blipFill>
          <a:blip r:embed="rId4" cstate="print"/>
          <a:srcRect/>
          <a:stretch>
            <a:fillRect/>
          </a:stretch>
        </p:blipFill>
        <p:spPr bwMode="auto">
          <a:xfrm>
            <a:off x="5638800" y="4414838"/>
            <a:ext cx="3505200" cy="2443162"/>
          </a:xfrm>
          <a:prstGeom prst="rect">
            <a:avLst/>
          </a:prstGeom>
          <a:noFill/>
        </p:spPr>
      </p:pic>
      <p:pic>
        <p:nvPicPr>
          <p:cNvPr id="53257" name="Picture 9" descr="banana_spider_with_mate_003_sm"/>
          <p:cNvPicPr>
            <a:picLocks noChangeAspect="1" noChangeArrowheads="1"/>
          </p:cNvPicPr>
          <p:nvPr/>
        </p:nvPicPr>
        <p:blipFill>
          <a:blip r:embed="rId5" cstate="print"/>
          <a:srcRect/>
          <a:stretch>
            <a:fillRect/>
          </a:stretch>
        </p:blipFill>
        <p:spPr bwMode="auto">
          <a:xfrm>
            <a:off x="6240463" y="0"/>
            <a:ext cx="2903537" cy="4314825"/>
          </a:xfrm>
          <a:prstGeom prst="rect">
            <a:avLst/>
          </a:prstGeom>
          <a:noFill/>
        </p:spPr>
      </p:pic>
      <p:pic>
        <p:nvPicPr>
          <p:cNvPr id="53259" name="Picture 11" descr="Landscape of the Silurian Period"/>
          <p:cNvPicPr>
            <a:picLocks noChangeAspect="1" noChangeArrowheads="1"/>
          </p:cNvPicPr>
          <p:nvPr/>
        </p:nvPicPr>
        <p:blipFill>
          <a:blip r:embed="rId6" cstate="print"/>
          <a:srcRect/>
          <a:stretch>
            <a:fillRect/>
          </a:stretch>
        </p:blipFill>
        <p:spPr bwMode="auto">
          <a:xfrm>
            <a:off x="2819400" y="4038600"/>
            <a:ext cx="2743200" cy="1852613"/>
          </a:xfrm>
          <a:prstGeom prst="rect">
            <a:avLst/>
          </a:prstGeom>
          <a:noFill/>
        </p:spPr>
      </p:pic>
      <p:sp>
        <p:nvSpPr>
          <p:cNvPr id="8" name="TextBox 7"/>
          <p:cNvSpPr txBox="1"/>
          <p:nvPr/>
        </p:nvSpPr>
        <p:spPr>
          <a:xfrm>
            <a:off x="3581400" y="304800"/>
            <a:ext cx="2514600" cy="1200329"/>
          </a:xfrm>
          <a:prstGeom prst="rect">
            <a:avLst/>
          </a:prstGeom>
          <a:noFill/>
        </p:spPr>
        <p:txBody>
          <a:bodyPr wrap="square" rtlCol="0">
            <a:spAutoFit/>
          </a:bodyPr>
          <a:lstStyle/>
          <a:p>
            <a:r>
              <a:rPr lang="en-US" sz="3600" b="1" dirty="0" smtClean="0">
                <a:solidFill>
                  <a:srgbClr val="FF0000"/>
                </a:solidFill>
              </a:rPr>
              <a:t>Ends with Extinction</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4038600" cy="1143000"/>
          </a:xfrm>
        </p:spPr>
        <p:txBody>
          <a:bodyPr>
            <a:normAutofit fontScale="90000"/>
          </a:bodyPr>
          <a:lstStyle/>
          <a:p>
            <a:r>
              <a:rPr lang="en-US" sz="4000" b="1" dirty="0"/>
              <a:t>Devonian period</a:t>
            </a:r>
            <a:br>
              <a:rPr lang="en-US" sz="4000" b="1" dirty="0"/>
            </a:br>
            <a:r>
              <a:rPr lang="en-US" sz="4000" b="1" dirty="0"/>
              <a:t>354 – 417 </a:t>
            </a:r>
            <a:r>
              <a:rPr lang="en-US" sz="4000" b="1" dirty="0" err="1"/>
              <a:t>mya</a:t>
            </a:r>
            <a:r>
              <a:rPr lang="en-US" sz="4000" b="1" dirty="0"/>
              <a:t> </a:t>
            </a:r>
          </a:p>
        </p:txBody>
      </p:sp>
      <p:sp>
        <p:nvSpPr>
          <p:cNvPr id="54275" name="Rectangle 3"/>
          <p:cNvSpPr>
            <a:spLocks noGrp="1" noChangeArrowheads="1"/>
          </p:cNvSpPr>
          <p:nvPr>
            <p:ph sz="quarter" idx="1"/>
          </p:nvPr>
        </p:nvSpPr>
        <p:spPr>
          <a:xfrm>
            <a:off x="457200" y="1600200"/>
            <a:ext cx="4495800" cy="4525963"/>
          </a:xfrm>
        </p:spPr>
        <p:txBody>
          <a:bodyPr>
            <a:normAutofit/>
          </a:bodyPr>
          <a:lstStyle/>
          <a:p>
            <a:r>
              <a:rPr lang="en-US" sz="2800" dirty="0"/>
              <a:t>Fish spread across the oceans.</a:t>
            </a:r>
          </a:p>
          <a:p>
            <a:r>
              <a:rPr lang="en-US" sz="2800" dirty="0"/>
              <a:t>Amphibians appear. </a:t>
            </a:r>
          </a:p>
          <a:p>
            <a:r>
              <a:rPr lang="en-US" sz="2800" dirty="0"/>
              <a:t>The first trees and other plants spread across the land creating the first forests. </a:t>
            </a:r>
          </a:p>
        </p:txBody>
      </p:sp>
      <p:pic>
        <p:nvPicPr>
          <p:cNvPr id="54279" name="Picture 7" descr="amphibian-info0"/>
          <p:cNvPicPr>
            <a:picLocks noChangeAspect="1" noChangeArrowheads="1"/>
          </p:cNvPicPr>
          <p:nvPr/>
        </p:nvPicPr>
        <p:blipFill>
          <a:blip r:embed="rId2" cstate="print"/>
          <a:srcRect/>
          <a:stretch>
            <a:fillRect/>
          </a:stretch>
        </p:blipFill>
        <p:spPr bwMode="auto">
          <a:xfrm>
            <a:off x="4953000" y="1371600"/>
            <a:ext cx="3850031" cy="4778234"/>
          </a:xfrm>
          <a:prstGeom prst="rect">
            <a:avLst/>
          </a:prstGeom>
          <a:noFill/>
        </p:spPr>
      </p:pic>
      <p:pic>
        <p:nvPicPr>
          <p:cNvPr id="54281" name="Picture 9" descr="Lesser siren, a large amphibian with external gills, can also obtain oxygen by gulping air into its lungs, an adaptation that allows it to survive periods of drought.  It is native to the southeastern United States., Siren intermedia, Image ID: 09788"/>
          <p:cNvPicPr>
            <a:picLocks noChangeAspect="1" noChangeArrowheads="1"/>
          </p:cNvPicPr>
          <p:nvPr/>
        </p:nvPicPr>
        <p:blipFill>
          <a:blip r:embed="rId3" cstate="print"/>
          <a:srcRect/>
          <a:stretch>
            <a:fillRect/>
          </a:stretch>
        </p:blipFill>
        <p:spPr bwMode="auto">
          <a:xfrm>
            <a:off x="304800" y="3962400"/>
            <a:ext cx="4343400" cy="2895600"/>
          </a:xfrm>
          <a:prstGeom prst="rect">
            <a:avLst/>
          </a:prstGeom>
          <a:noFill/>
        </p:spPr>
      </p:pic>
      <p:sp>
        <p:nvSpPr>
          <p:cNvPr id="6" name="TextBox 5"/>
          <p:cNvSpPr txBox="1"/>
          <p:nvPr/>
        </p:nvSpPr>
        <p:spPr>
          <a:xfrm>
            <a:off x="4191000" y="228600"/>
            <a:ext cx="2514600" cy="1200329"/>
          </a:xfrm>
          <a:prstGeom prst="rect">
            <a:avLst/>
          </a:prstGeom>
          <a:noFill/>
        </p:spPr>
        <p:txBody>
          <a:bodyPr wrap="square" rtlCol="0">
            <a:spAutoFit/>
          </a:bodyPr>
          <a:lstStyle/>
          <a:p>
            <a:r>
              <a:rPr lang="en-US" sz="3600" b="1" dirty="0" smtClean="0">
                <a:solidFill>
                  <a:srgbClr val="FF0000"/>
                </a:solidFill>
              </a:rPr>
              <a:t>Ends with Extinction</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p:spPr>
        <p:txBody>
          <a:bodyPr>
            <a:normAutofit fontScale="90000"/>
          </a:bodyPr>
          <a:lstStyle/>
          <a:p>
            <a:r>
              <a:rPr lang="en-US" dirty="0" smtClean="0"/>
              <a:t>First Jawed fish – </a:t>
            </a:r>
            <a:br>
              <a:rPr lang="en-US" dirty="0" smtClean="0"/>
            </a:br>
            <a:r>
              <a:rPr lang="en-US" dirty="0" err="1" smtClean="0"/>
              <a:t>Placoderms</a:t>
            </a:r>
            <a:r>
              <a:rPr lang="en-US" dirty="0" smtClean="0"/>
              <a:t> </a:t>
            </a:r>
            <a:endParaRPr lang="en-US" dirty="0"/>
          </a:p>
        </p:txBody>
      </p:sp>
      <p:pic>
        <p:nvPicPr>
          <p:cNvPr id="31746" name="Picture 2" descr="Dunkleosteus skull steveoc.jpg">
            <a:hlinkClick r:id="rId2"/>
          </p:cNvPr>
          <p:cNvPicPr>
            <a:picLocks noChangeAspect="1" noChangeArrowheads="1"/>
          </p:cNvPicPr>
          <p:nvPr/>
        </p:nvPicPr>
        <p:blipFill>
          <a:blip r:embed="rId3" cstate="print"/>
          <a:srcRect/>
          <a:stretch>
            <a:fillRect/>
          </a:stretch>
        </p:blipFill>
        <p:spPr bwMode="auto">
          <a:xfrm>
            <a:off x="1371600" y="1905000"/>
            <a:ext cx="6364224" cy="4419600"/>
          </a:xfrm>
          <a:prstGeom prst="rect">
            <a:avLst/>
          </a:prstGeom>
          <a:noFill/>
        </p:spPr>
      </p:pic>
      <p:pic>
        <p:nvPicPr>
          <p:cNvPr id="31748" name="Picture 4" descr="http://ocean.si.edu/sites/default/files/TopPreds_03placoderm.png?1259869086"/>
          <p:cNvPicPr>
            <a:picLocks noChangeAspect="1" noChangeArrowheads="1"/>
          </p:cNvPicPr>
          <p:nvPr/>
        </p:nvPicPr>
        <p:blipFill>
          <a:blip r:embed="rId4" cstate="print"/>
          <a:srcRect/>
          <a:stretch>
            <a:fillRect/>
          </a:stretch>
        </p:blipFill>
        <p:spPr bwMode="auto">
          <a:xfrm>
            <a:off x="0" y="-1981200"/>
            <a:ext cx="14905990" cy="9220200"/>
          </a:xfrm>
          <a:prstGeom prst="rect">
            <a:avLst/>
          </a:prstGeom>
          <a:noFill/>
        </p:spPr>
      </p:pic>
      <p:pic>
        <p:nvPicPr>
          <p:cNvPr id="31750" name="Picture 6" descr="http://facweb.bhc.edu/academics/science/harwoodr/geol102/Study/Images/Placoderm.jpg"/>
          <p:cNvPicPr>
            <a:picLocks noChangeAspect="1" noChangeArrowheads="1"/>
          </p:cNvPicPr>
          <p:nvPr/>
        </p:nvPicPr>
        <p:blipFill>
          <a:blip r:embed="rId5" cstate="print"/>
          <a:srcRect/>
          <a:stretch>
            <a:fillRect/>
          </a:stretch>
        </p:blipFill>
        <p:spPr bwMode="auto">
          <a:xfrm>
            <a:off x="838200" y="0"/>
            <a:ext cx="7575833"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additive="base">
                                        <p:cTn id="13" dur="500" fill="hold"/>
                                        <p:tgtEl>
                                          <p:spTgt spid="31750"/>
                                        </p:tgtEl>
                                        <p:attrNameLst>
                                          <p:attrName>ppt_x</p:attrName>
                                        </p:attrNameLst>
                                      </p:cBhvr>
                                      <p:tavLst>
                                        <p:tav tm="0">
                                          <p:val>
                                            <p:strVal val="#ppt_x"/>
                                          </p:val>
                                        </p:tav>
                                        <p:tav tm="100000">
                                          <p:val>
                                            <p:strVal val="#ppt_x"/>
                                          </p:val>
                                        </p:tav>
                                      </p:tavLst>
                                    </p:anim>
                                    <p:anim calcmode="lin" valueType="num">
                                      <p:cBhvr additive="base">
                                        <p:cTn id="14"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r>
              <a:rPr lang="en-US" sz="3600" b="1" dirty="0"/>
              <a:t>Carboniferous period</a:t>
            </a:r>
            <a:br>
              <a:rPr lang="en-US" sz="3600" b="1" dirty="0"/>
            </a:br>
            <a:r>
              <a:rPr lang="en-US" sz="3600" b="1" dirty="0"/>
              <a:t>299 – 359 </a:t>
            </a:r>
            <a:r>
              <a:rPr lang="en-US" sz="3600" b="1" dirty="0" err="1"/>
              <a:t>mya</a:t>
            </a:r>
            <a:endParaRPr lang="en-US" sz="3600" b="1" dirty="0"/>
          </a:p>
        </p:txBody>
      </p:sp>
      <p:sp>
        <p:nvSpPr>
          <p:cNvPr id="56323" name="Rectangle 3"/>
          <p:cNvSpPr>
            <a:spLocks noGrp="1" noChangeArrowheads="1"/>
          </p:cNvSpPr>
          <p:nvPr>
            <p:ph sz="quarter" idx="1"/>
          </p:nvPr>
        </p:nvSpPr>
        <p:spPr>
          <a:xfrm>
            <a:off x="914400" y="1447800"/>
            <a:ext cx="3733800" cy="4572000"/>
          </a:xfrm>
        </p:spPr>
        <p:txBody>
          <a:bodyPr>
            <a:normAutofit/>
          </a:bodyPr>
          <a:lstStyle/>
          <a:p>
            <a:r>
              <a:rPr lang="en-US" sz="2800" dirty="0"/>
              <a:t>Many swamps on land and sponge reefs in the oceans. </a:t>
            </a:r>
          </a:p>
          <a:p>
            <a:r>
              <a:rPr lang="en-US" sz="2800" dirty="0"/>
              <a:t>Reptiles appear. </a:t>
            </a:r>
          </a:p>
          <a:p>
            <a:r>
              <a:rPr lang="en-US" sz="2800" dirty="0"/>
              <a:t>Early winged insects and cockroaches appear. </a:t>
            </a:r>
          </a:p>
        </p:txBody>
      </p:sp>
      <p:pic>
        <p:nvPicPr>
          <p:cNvPr id="56325" name="Picture 5" descr="carboniferous%20forest"/>
          <p:cNvPicPr>
            <a:picLocks noChangeAspect="1" noChangeArrowheads="1"/>
          </p:cNvPicPr>
          <p:nvPr/>
        </p:nvPicPr>
        <p:blipFill>
          <a:blip r:embed="rId2" cstate="print"/>
          <a:srcRect/>
          <a:stretch>
            <a:fillRect/>
          </a:stretch>
        </p:blipFill>
        <p:spPr bwMode="auto">
          <a:xfrm>
            <a:off x="4648200" y="3200400"/>
            <a:ext cx="4286250" cy="3162300"/>
          </a:xfrm>
          <a:prstGeom prst="rect">
            <a:avLst/>
          </a:prstGeom>
          <a:noFill/>
        </p:spPr>
      </p:pic>
      <p:pic>
        <p:nvPicPr>
          <p:cNvPr id="56327" name="Picture 7" descr="Image249"/>
          <p:cNvPicPr>
            <a:picLocks noChangeAspect="1" noChangeArrowheads="1"/>
          </p:cNvPicPr>
          <p:nvPr/>
        </p:nvPicPr>
        <p:blipFill>
          <a:blip r:embed="rId3" cstate="print"/>
          <a:srcRect/>
          <a:stretch>
            <a:fillRect/>
          </a:stretch>
        </p:blipFill>
        <p:spPr bwMode="auto">
          <a:xfrm>
            <a:off x="5334000" y="304800"/>
            <a:ext cx="3524250" cy="2790825"/>
          </a:xfrm>
          <a:prstGeom prst="rect">
            <a:avLst/>
          </a:prstGeom>
          <a:noFill/>
        </p:spPr>
      </p:pic>
      <p:pic>
        <p:nvPicPr>
          <p:cNvPr id="56329" name="Picture 9" descr="carbins1"/>
          <p:cNvPicPr>
            <a:picLocks noChangeAspect="1" noChangeArrowheads="1"/>
          </p:cNvPicPr>
          <p:nvPr/>
        </p:nvPicPr>
        <p:blipFill>
          <a:blip r:embed="rId4" cstate="print"/>
          <a:srcRect/>
          <a:stretch>
            <a:fillRect/>
          </a:stretch>
        </p:blipFill>
        <p:spPr bwMode="auto">
          <a:xfrm>
            <a:off x="1066800" y="4343399"/>
            <a:ext cx="2819400" cy="216676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228600"/>
            <a:ext cx="3505200" cy="1143000"/>
          </a:xfrm>
        </p:spPr>
        <p:txBody>
          <a:bodyPr>
            <a:normAutofit fontScale="90000"/>
          </a:bodyPr>
          <a:lstStyle/>
          <a:p>
            <a:r>
              <a:rPr lang="en-US" sz="4000" b="1" dirty="0"/>
              <a:t>Permian period</a:t>
            </a:r>
            <a:br>
              <a:rPr lang="en-US" sz="4000" b="1" dirty="0"/>
            </a:br>
            <a:r>
              <a:rPr lang="en-US" sz="4000" b="1" dirty="0"/>
              <a:t>251 – 299 </a:t>
            </a:r>
            <a:r>
              <a:rPr lang="en-US" sz="4000" b="1" dirty="0" err="1"/>
              <a:t>mya</a:t>
            </a:r>
            <a:endParaRPr lang="en-US" sz="4000" b="1" dirty="0"/>
          </a:p>
        </p:txBody>
      </p:sp>
      <p:sp>
        <p:nvSpPr>
          <p:cNvPr id="57347" name="Rectangle 3"/>
          <p:cNvSpPr>
            <a:spLocks noGrp="1" noChangeArrowheads="1"/>
          </p:cNvSpPr>
          <p:nvPr>
            <p:ph sz="quarter" idx="1"/>
          </p:nvPr>
        </p:nvSpPr>
        <p:spPr>
          <a:xfrm>
            <a:off x="914400" y="1447800"/>
            <a:ext cx="4038600" cy="4572000"/>
          </a:xfrm>
        </p:spPr>
        <p:txBody>
          <a:bodyPr/>
          <a:lstStyle/>
          <a:p>
            <a:r>
              <a:rPr lang="en-US" sz="2400" dirty="0"/>
              <a:t>Amphibians dominate the land. </a:t>
            </a:r>
          </a:p>
          <a:p>
            <a:r>
              <a:rPr lang="en-US" sz="2400" dirty="0"/>
              <a:t>Early cone-bearing plants like pine trees appear. </a:t>
            </a:r>
          </a:p>
          <a:p>
            <a:r>
              <a:rPr lang="en-US" sz="2400" dirty="0"/>
              <a:t>Period ends with the largest mass extinction known with 95% of all marine species and 50% of all animals going extinct. </a:t>
            </a:r>
          </a:p>
        </p:txBody>
      </p:sp>
      <p:pic>
        <p:nvPicPr>
          <p:cNvPr id="57349" name="Picture 5" descr="080521131541"/>
          <p:cNvPicPr>
            <a:picLocks noChangeAspect="1" noChangeArrowheads="1"/>
          </p:cNvPicPr>
          <p:nvPr/>
        </p:nvPicPr>
        <p:blipFill>
          <a:blip r:embed="rId2" cstate="print"/>
          <a:srcRect/>
          <a:stretch>
            <a:fillRect/>
          </a:stretch>
        </p:blipFill>
        <p:spPr bwMode="auto">
          <a:xfrm>
            <a:off x="5791200" y="304800"/>
            <a:ext cx="2505075" cy="3048000"/>
          </a:xfrm>
          <a:prstGeom prst="rect">
            <a:avLst/>
          </a:prstGeom>
          <a:noFill/>
        </p:spPr>
      </p:pic>
      <p:pic>
        <p:nvPicPr>
          <p:cNvPr id="57355" name="Picture 11" descr="78-Cycas%20large"/>
          <p:cNvPicPr>
            <a:picLocks noChangeAspect="1" noChangeArrowheads="1"/>
          </p:cNvPicPr>
          <p:nvPr/>
        </p:nvPicPr>
        <p:blipFill>
          <a:blip r:embed="rId3" cstate="print"/>
          <a:srcRect/>
          <a:stretch>
            <a:fillRect/>
          </a:stretch>
        </p:blipFill>
        <p:spPr bwMode="auto">
          <a:xfrm>
            <a:off x="4648200" y="3657600"/>
            <a:ext cx="4191000" cy="2994025"/>
          </a:xfrm>
          <a:prstGeom prst="rect">
            <a:avLst/>
          </a:prstGeom>
          <a:noFill/>
        </p:spPr>
      </p:pic>
      <p:pic>
        <p:nvPicPr>
          <p:cNvPr id="6146" name="Picture 2" descr="http://i.ehow.com/images/a06/iu/do/identify-pine-tree_s-soft-needles-200X200.jpg"/>
          <p:cNvPicPr>
            <a:picLocks noChangeAspect="1" noChangeArrowheads="1"/>
          </p:cNvPicPr>
          <p:nvPr/>
        </p:nvPicPr>
        <p:blipFill>
          <a:blip r:embed="rId4" cstate="print"/>
          <a:srcRect/>
          <a:stretch>
            <a:fillRect/>
          </a:stretch>
        </p:blipFill>
        <p:spPr bwMode="auto">
          <a:xfrm>
            <a:off x="2514600" y="4495800"/>
            <a:ext cx="1905000" cy="1905000"/>
          </a:xfrm>
          <a:prstGeom prst="rect">
            <a:avLst/>
          </a:prstGeom>
          <a:noFill/>
        </p:spPr>
      </p:pic>
      <p:sp>
        <p:nvSpPr>
          <p:cNvPr id="7" name="TextBox 6"/>
          <p:cNvSpPr txBox="1"/>
          <p:nvPr/>
        </p:nvSpPr>
        <p:spPr>
          <a:xfrm>
            <a:off x="3429000" y="228600"/>
            <a:ext cx="2514600" cy="1200329"/>
          </a:xfrm>
          <a:prstGeom prst="rect">
            <a:avLst/>
          </a:prstGeom>
          <a:noFill/>
        </p:spPr>
        <p:txBody>
          <a:bodyPr wrap="square" rtlCol="0">
            <a:spAutoFit/>
          </a:bodyPr>
          <a:lstStyle/>
          <a:p>
            <a:r>
              <a:rPr lang="en-US" sz="3600" b="1" dirty="0" smtClean="0">
                <a:solidFill>
                  <a:srgbClr val="FF0000"/>
                </a:solidFill>
              </a:rPr>
              <a:t>Ends with Extinction</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z="4000" b="1" dirty="0"/>
              <a:t>Mesozoic era – Triassic period</a:t>
            </a:r>
            <a:br>
              <a:rPr lang="en-US" sz="4000" b="1" dirty="0"/>
            </a:br>
            <a:r>
              <a:rPr lang="en-US" sz="4000" b="1" dirty="0"/>
              <a:t>200 – 251 </a:t>
            </a:r>
            <a:r>
              <a:rPr lang="en-US" sz="4000" b="1" dirty="0" err="1"/>
              <a:t>mya</a:t>
            </a:r>
            <a:endParaRPr lang="en-US" sz="4000" b="1" dirty="0"/>
          </a:p>
        </p:txBody>
      </p:sp>
      <p:sp>
        <p:nvSpPr>
          <p:cNvPr id="58371" name="Rectangle 3"/>
          <p:cNvSpPr>
            <a:spLocks noGrp="1" noChangeArrowheads="1"/>
          </p:cNvSpPr>
          <p:nvPr>
            <p:ph sz="quarter" idx="1"/>
          </p:nvPr>
        </p:nvSpPr>
        <p:spPr>
          <a:xfrm>
            <a:off x="457200" y="1447800"/>
            <a:ext cx="4419600" cy="4525963"/>
          </a:xfrm>
        </p:spPr>
        <p:txBody>
          <a:bodyPr/>
          <a:lstStyle/>
          <a:p>
            <a:r>
              <a:rPr lang="en-US" sz="2400" dirty="0"/>
              <a:t>The few survivors of the Permian extinction go on to populate the land and oceans. </a:t>
            </a:r>
            <a:endParaRPr lang="en-US" sz="2400" dirty="0" smtClean="0"/>
          </a:p>
          <a:p>
            <a:r>
              <a:rPr lang="en-US" sz="2400" dirty="0" smtClean="0"/>
              <a:t>New </a:t>
            </a:r>
            <a:r>
              <a:rPr lang="en-US" sz="2400" dirty="0"/>
              <a:t>species like mammals, dinosaurs and crocodiles appear. </a:t>
            </a:r>
          </a:p>
        </p:txBody>
      </p:sp>
      <p:pic>
        <p:nvPicPr>
          <p:cNvPr id="58373" name="Picture 5" descr="triassic-dinosaurs-22937967-jupiter-ga"/>
          <p:cNvPicPr>
            <a:picLocks noChangeAspect="1" noChangeArrowheads="1"/>
          </p:cNvPicPr>
          <p:nvPr/>
        </p:nvPicPr>
        <p:blipFill>
          <a:blip r:embed="rId2" cstate="print"/>
          <a:srcRect/>
          <a:stretch>
            <a:fillRect/>
          </a:stretch>
        </p:blipFill>
        <p:spPr bwMode="auto">
          <a:xfrm>
            <a:off x="762000" y="3581400"/>
            <a:ext cx="4267200" cy="2951162"/>
          </a:xfrm>
          <a:prstGeom prst="rect">
            <a:avLst/>
          </a:prstGeom>
          <a:noFill/>
        </p:spPr>
      </p:pic>
      <p:pic>
        <p:nvPicPr>
          <p:cNvPr id="58375" name="Picture 7" descr="megazostrodon"/>
          <p:cNvPicPr>
            <a:picLocks noChangeAspect="1" noChangeArrowheads="1"/>
          </p:cNvPicPr>
          <p:nvPr/>
        </p:nvPicPr>
        <p:blipFill>
          <a:blip r:embed="rId3" cstate="print"/>
          <a:srcRect/>
          <a:stretch>
            <a:fillRect/>
          </a:stretch>
        </p:blipFill>
        <p:spPr bwMode="auto">
          <a:xfrm>
            <a:off x="5486400" y="3810000"/>
            <a:ext cx="2638425" cy="2457450"/>
          </a:xfrm>
          <a:prstGeom prst="rect">
            <a:avLst/>
          </a:prstGeom>
          <a:noFill/>
        </p:spPr>
      </p:pic>
      <p:pic>
        <p:nvPicPr>
          <p:cNvPr id="58377" name="Picture 9" descr="reptiles-page-285"/>
          <p:cNvPicPr>
            <a:picLocks noChangeAspect="1" noChangeArrowheads="1"/>
          </p:cNvPicPr>
          <p:nvPr/>
        </p:nvPicPr>
        <p:blipFill>
          <a:blip r:embed="rId4" cstate="print"/>
          <a:srcRect/>
          <a:stretch>
            <a:fillRect/>
          </a:stretch>
        </p:blipFill>
        <p:spPr bwMode="auto">
          <a:xfrm>
            <a:off x="4572000" y="2057400"/>
            <a:ext cx="4572000" cy="1716087"/>
          </a:xfrm>
          <a:prstGeom prst="rect">
            <a:avLst/>
          </a:prstGeom>
          <a:noFill/>
        </p:spPr>
      </p:pic>
      <p:sp>
        <p:nvSpPr>
          <p:cNvPr id="7" name="TextBox 6"/>
          <p:cNvSpPr txBox="1"/>
          <p:nvPr/>
        </p:nvSpPr>
        <p:spPr>
          <a:xfrm>
            <a:off x="5334000" y="762000"/>
            <a:ext cx="2514600" cy="1200329"/>
          </a:xfrm>
          <a:prstGeom prst="rect">
            <a:avLst/>
          </a:prstGeom>
          <a:noFill/>
        </p:spPr>
        <p:txBody>
          <a:bodyPr wrap="square" rtlCol="0">
            <a:spAutoFit/>
          </a:bodyPr>
          <a:lstStyle/>
          <a:p>
            <a:r>
              <a:rPr lang="en-US" sz="3600" b="1" dirty="0" smtClean="0">
                <a:solidFill>
                  <a:srgbClr val="FF0000"/>
                </a:solidFill>
              </a:rPr>
              <a:t>Ends with Extinction</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sz="4000" b="1" dirty="0"/>
              <a:t>Jurassic period</a:t>
            </a:r>
            <a:br>
              <a:rPr lang="en-US" sz="4000" b="1" dirty="0"/>
            </a:br>
            <a:r>
              <a:rPr lang="en-US" sz="4000" b="1" dirty="0"/>
              <a:t>145 – 200 </a:t>
            </a:r>
            <a:r>
              <a:rPr lang="en-US" sz="4000" b="1" dirty="0" err="1"/>
              <a:t>mya</a:t>
            </a:r>
            <a:r>
              <a:rPr lang="en-US" sz="4000" b="1" dirty="0"/>
              <a:t> </a:t>
            </a:r>
          </a:p>
        </p:txBody>
      </p:sp>
      <p:sp>
        <p:nvSpPr>
          <p:cNvPr id="59395" name="Rectangle 3"/>
          <p:cNvSpPr>
            <a:spLocks noGrp="1" noChangeArrowheads="1"/>
          </p:cNvSpPr>
          <p:nvPr>
            <p:ph sz="quarter" idx="1"/>
          </p:nvPr>
        </p:nvSpPr>
        <p:spPr>
          <a:xfrm>
            <a:off x="685800" y="1524000"/>
            <a:ext cx="5181600" cy="4525963"/>
          </a:xfrm>
        </p:spPr>
        <p:txBody>
          <a:bodyPr>
            <a:normAutofit/>
          </a:bodyPr>
          <a:lstStyle/>
          <a:p>
            <a:r>
              <a:rPr lang="en-US" sz="2800" dirty="0"/>
              <a:t>Dinosaurs dominate the land. Mammals are common but small. </a:t>
            </a:r>
          </a:p>
          <a:p>
            <a:r>
              <a:rPr lang="en-US" sz="2800" dirty="0"/>
              <a:t>Feathered dinosaurs and birds appear.</a:t>
            </a:r>
          </a:p>
          <a:p>
            <a:r>
              <a:rPr lang="en-US" sz="2800" dirty="0"/>
              <a:t>The most common land plants are ferns, palm-like trees called cycads, and grasses. </a:t>
            </a:r>
          </a:p>
        </p:txBody>
      </p:sp>
      <p:pic>
        <p:nvPicPr>
          <p:cNvPr id="59397" name="Picture 5" descr="dn7339-1_600"/>
          <p:cNvPicPr>
            <a:picLocks noChangeAspect="1" noChangeArrowheads="1"/>
          </p:cNvPicPr>
          <p:nvPr/>
        </p:nvPicPr>
        <p:blipFill>
          <a:blip r:embed="rId2" cstate="print"/>
          <a:srcRect/>
          <a:stretch>
            <a:fillRect/>
          </a:stretch>
        </p:blipFill>
        <p:spPr bwMode="auto">
          <a:xfrm>
            <a:off x="5705475" y="304800"/>
            <a:ext cx="3438525" cy="4419600"/>
          </a:xfrm>
          <a:prstGeom prst="rect">
            <a:avLst/>
          </a:prstGeom>
          <a:noFill/>
        </p:spPr>
      </p:pic>
      <p:pic>
        <p:nvPicPr>
          <p:cNvPr id="59399" name="Picture 7" descr="dei_head"/>
          <p:cNvPicPr>
            <a:picLocks noChangeAspect="1" noChangeArrowheads="1"/>
          </p:cNvPicPr>
          <p:nvPr/>
        </p:nvPicPr>
        <p:blipFill>
          <a:blip r:embed="rId3" cstate="print"/>
          <a:srcRect/>
          <a:stretch>
            <a:fillRect/>
          </a:stretch>
        </p:blipFill>
        <p:spPr bwMode="auto">
          <a:xfrm>
            <a:off x="2514600" y="4343400"/>
            <a:ext cx="2686050" cy="2082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5410200" cy="1143000"/>
          </a:xfrm>
        </p:spPr>
        <p:txBody>
          <a:bodyPr>
            <a:normAutofit fontScale="90000"/>
          </a:bodyPr>
          <a:lstStyle/>
          <a:p>
            <a:r>
              <a:rPr lang="en-US" sz="4000" b="1" dirty="0"/>
              <a:t>Cretaceous period</a:t>
            </a:r>
            <a:br>
              <a:rPr lang="en-US" sz="4000" b="1" dirty="0"/>
            </a:br>
            <a:r>
              <a:rPr lang="en-US" sz="4000" b="1" dirty="0"/>
              <a:t>65 – 145 </a:t>
            </a:r>
            <a:r>
              <a:rPr lang="en-US" sz="4000" b="1" dirty="0" err="1"/>
              <a:t>mya</a:t>
            </a:r>
            <a:endParaRPr lang="en-US" sz="4000" b="1" dirty="0"/>
          </a:p>
        </p:txBody>
      </p:sp>
      <p:sp>
        <p:nvSpPr>
          <p:cNvPr id="60419" name="Rectangle 3"/>
          <p:cNvSpPr>
            <a:spLocks noGrp="1" noChangeArrowheads="1"/>
          </p:cNvSpPr>
          <p:nvPr>
            <p:ph sz="quarter" idx="1"/>
          </p:nvPr>
        </p:nvSpPr>
        <p:spPr>
          <a:xfrm>
            <a:off x="685800" y="1371601"/>
            <a:ext cx="5334000" cy="3276600"/>
          </a:xfrm>
        </p:spPr>
        <p:txBody>
          <a:bodyPr>
            <a:normAutofit fontScale="92500" lnSpcReduction="20000"/>
          </a:bodyPr>
          <a:lstStyle/>
          <a:p>
            <a:r>
              <a:rPr lang="en-US" sz="3200" dirty="0"/>
              <a:t>Dinosaurs continue to dominate the </a:t>
            </a:r>
            <a:r>
              <a:rPr lang="en-US" sz="3200" dirty="0" smtClean="0"/>
              <a:t>land.</a:t>
            </a:r>
          </a:p>
          <a:p>
            <a:r>
              <a:rPr lang="en-US" sz="3200" dirty="0" smtClean="0"/>
              <a:t>Marsupials</a:t>
            </a:r>
            <a:r>
              <a:rPr lang="en-US" sz="3200" dirty="0"/>
              <a:t>, modern sharks, bees and butterflies appear. </a:t>
            </a:r>
            <a:endParaRPr lang="en-US" sz="3200" dirty="0" smtClean="0"/>
          </a:p>
          <a:p>
            <a:r>
              <a:rPr lang="en-US" sz="3200" dirty="0" smtClean="0"/>
              <a:t>Flowering </a:t>
            </a:r>
            <a:r>
              <a:rPr lang="en-US" sz="3200" dirty="0"/>
              <a:t>plants appear. </a:t>
            </a:r>
            <a:endParaRPr lang="en-US" sz="3200" dirty="0" smtClean="0"/>
          </a:p>
          <a:p>
            <a:r>
              <a:rPr lang="en-US" sz="3200" dirty="0" smtClean="0"/>
              <a:t>Period </a:t>
            </a:r>
            <a:r>
              <a:rPr lang="en-US" sz="3200" dirty="0"/>
              <a:t>ends with the mass extinction of the dinosaurs and many plants. </a:t>
            </a:r>
          </a:p>
        </p:txBody>
      </p:sp>
      <p:pic>
        <p:nvPicPr>
          <p:cNvPr id="60421" name="Picture 5" descr="alphadon"/>
          <p:cNvPicPr>
            <a:picLocks noChangeAspect="1" noChangeArrowheads="1"/>
          </p:cNvPicPr>
          <p:nvPr/>
        </p:nvPicPr>
        <p:blipFill>
          <a:blip r:embed="rId2" cstate="print"/>
          <a:srcRect/>
          <a:stretch>
            <a:fillRect/>
          </a:stretch>
        </p:blipFill>
        <p:spPr bwMode="auto">
          <a:xfrm>
            <a:off x="4352925" y="4572000"/>
            <a:ext cx="4791075" cy="2286000"/>
          </a:xfrm>
          <a:prstGeom prst="rect">
            <a:avLst/>
          </a:prstGeom>
          <a:noFill/>
        </p:spPr>
      </p:pic>
      <p:pic>
        <p:nvPicPr>
          <p:cNvPr id="60423" name="Picture 7" descr="cretaceous_jaws"/>
          <p:cNvPicPr>
            <a:picLocks noChangeAspect="1" noChangeArrowheads="1"/>
          </p:cNvPicPr>
          <p:nvPr/>
        </p:nvPicPr>
        <p:blipFill>
          <a:blip r:embed="rId3" cstate="print"/>
          <a:srcRect/>
          <a:stretch>
            <a:fillRect/>
          </a:stretch>
        </p:blipFill>
        <p:spPr bwMode="auto">
          <a:xfrm>
            <a:off x="1066800" y="4572000"/>
            <a:ext cx="3333750" cy="2495550"/>
          </a:xfrm>
          <a:prstGeom prst="rect">
            <a:avLst/>
          </a:prstGeom>
          <a:noFill/>
        </p:spPr>
      </p:pic>
      <p:pic>
        <p:nvPicPr>
          <p:cNvPr id="60427" name="Picture 11" descr="3628961141_59215fdf60"/>
          <p:cNvPicPr>
            <a:picLocks noChangeAspect="1" noChangeArrowheads="1"/>
          </p:cNvPicPr>
          <p:nvPr/>
        </p:nvPicPr>
        <p:blipFill>
          <a:blip r:embed="rId4" cstate="print"/>
          <a:srcRect/>
          <a:stretch>
            <a:fillRect/>
          </a:stretch>
        </p:blipFill>
        <p:spPr bwMode="auto">
          <a:xfrm>
            <a:off x="6305550" y="1828800"/>
            <a:ext cx="2838450" cy="2611438"/>
          </a:xfrm>
          <a:prstGeom prst="rect">
            <a:avLst/>
          </a:prstGeom>
          <a:noFill/>
        </p:spPr>
      </p:pic>
      <p:sp>
        <p:nvSpPr>
          <p:cNvPr id="7" name="TextBox 6"/>
          <p:cNvSpPr txBox="1"/>
          <p:nvPr/>
        </p:nvSpPr>
        <p:spPr>
          <a:xfrm>
            <a:off x="4800600" y="152400"/>
            <a:ext cx="2514600" cy="1200329"/>
          </a:xfrm>
          <a:prstGeom prst="rect">
            <a:avLst/>
          </a:prstGeom>
          <a:noFill/>
        </p:spPr>
        <p:txBody>
          <a:bodyPr wrap="square" rtlCol="0">
            <a:spAutoFit/>
          </a:bodyPr>
          <a:lstStyle/>
          <a:p>
            <a:r>
              <a:rPr lang="en-US" sz="3600" b="1" dirty="0" smtClean="0">
                <a:solidFill>
                  <a:srgbClr val="FF0000"/>
                </a:solidFill>
              </a:rPr>
              <a:t>Ends with Extinction</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z="4000" b="1" dirty="0"/>
              <a:t>Cenozoic </a:t>
            </a:r>
            <a:r>
              <a:rPr lang="en-US" sz="4000" b="1" dirty="0" smtClean="0"/>
              <a:t>Era </a:t>
            </a:r>
            <a:r>
              <a:rPr lang="en-US" sz="4000" b="1" dirty="0"/>
              <a:t>– </a:t>
            </a:r>
            <a:r>
              <a:rPr lang="en-US" sz="4000" b="1" dirty="0" err="1"/>
              <a:t>Paleogene</a:t>
            </a:r>
            <a:r>
              <a:rPr lang="en-US" sz="4000" b="1" dirty="0"/>
              <a:t> period</a:t>
            </a:r>
            <a:br>
              <a:rPr lang="en-US" sz="4000" b="1" dirty="0"/>
            </a:br>
            <a:r>
              <a:rPr lang="en-US" sz="4000" b="1" dirty="0"/>
              <a:t>23-65 </a:t>
            </a:r>
            <a:r>
              <a:rPr lang="en-US" sz="4000" b="1" dirty="0" err="1"/>
              <a:t>mya</a:t>
            </a:r>
            <a:endParaRPr lang="en-US" sz="4000" b="1" dirty="0"/>
          </a:p>
        </p:txBody>
      </p:sp>
      <p:sp>
        <p:nvSpPr>
          <p:cNvPr id="55299" name="Rectangle 3"/>
          <p:cNvSpPr>
            <a:spLocks noGrp="1" noChangeArrowheads="1"/>
          </p:cNvSpPr>
          <p:nvPr>
            <p:ph sz="quarter" idx="1"/>
          </p:nvPr>
        </p:nvSpPr>
        <p:spPr>
          <a:xfrm>
            <a:off x="762000" y="1371600"/>
            <a:ext cx="5334000" cy="4525963"/>
          </a:xfrm>
        </p:spPr>
        <p:txBody>
          <a:bodyPr>
            <a:normAutofit/>
          </a:bodyPr>
          <a:lstStyle/>
          <a:p>
            <a:r>
              <a:rPr lang="en-US" sz="3200" dirty="0"/>
              <a:t>Rise of the mammals and birds. </a:t>
            </a:r>
            <a:endParaRPr lang="en-US" sz="3200" dirty="0" smtClean="0"/>
          </a:p>
          <a:p>
            <a:r>
              <a:rPr lang="en-US" sz="3200" dirty="0" smtClean="0"/>
              <a:t>Rodents</a:t>
            </a:r>
            <a:r>
              <a:rPr lang="en-US" sz="3200" dirty="0"/>
              <a:t>, primates, pigs, cats, dogs, bears and whales appear. </a:t>
            </a:r>
            <a:endParaRPr lang="en-US" sz="3200" dirty="0" smtClean="0"/>
          </a:p>
          <a:p>
            <a:r>
              <a:rPr lang="en-US" sz="3200" dirty="0" smtClean="0"/>
              <a:t>Flowering </a:t>
            </a:r>
            <a:r>
              <a:rPr lang="en-US" sz="3200" dirty="0"/>
              <a:t>plants spread across the globe. </a:t>
            </a:r>
          </a:p>
        </p:txBody>
      </p:sp>
      <p:pic>
        <p:nvPicPr>
          <p:cNvPr id="55301" name="Picture 5" descr="cenozoic_cosmo_1894_beard_1913"/>
          <p:cNvPicPr>
            <a:picLocks noChangeAspect="1" noChangeArrowheads="1"/>
          </p:cNvPicPr>
          <p:nvPr/>
        </p:nvPicPr>
        <p:blipFill>
          <a:blip r:embed="rId2" cstate="print"/>
          <a:srcRect/>
          <a:stretch>
            <a:fillRect/>
          </a:stretch>
        </p:blipFill>
        <p:spPr bwMode="auto">
          <a:xfrm>
            <a:off x="609600" y="3200400"/>
            <a:ext cx="5314950" cy="4400550"/>
          </a:xfrm>
          <a:prstGeom prst="rect">
            <a:avLst/>
          </a:prstGeom>
          <a:noFill/>
        </p:spPr>
      </p:pic>
      <p:pic>
        <p:nvPicPr>
          <p:cNvPr id="55303" name="Picture 7" descr="cenozoic_era_birds"/>
          <p:cNvPicPr>
            <a:picLocks noChangeAspect="1" noChangeArrowheads="1"/>
          </p:cNvPicPr>
          <p:nvPr/>
        </p:nvPicPr>
        <p:blipFill>
          <a:blip r:embed="rId3" cstate="print"/>
          <a:srcRect/>
          <a:stretch>
            <a:fillRect/>
          </a:stretch>
        </p:blipFill>
        <p:spPr bwMode="auto">
          <a:xfrm>
            <a:off x="6210300" y="2971800"/>
            <a:ext cx="2933700" cy="3505200"/>
          </a:xfrm>
          <a:prstGeom prst="rect">
            <a:avLst/>
          </a:prstGeom>
          <a:noFill/>
        </p:spPr>
      </p:pic>
      <p:pic>
        <p:nvPicPr>
          <p:cNvPr id="55307" name="Picture 11" descr="cenozoic_flowering_plants"/>
          <p:cNvPicPr>
            <a:picLocks noChangeAspect="1" noChangeArrowheads="1"/>
          </p:cNvPicPr>
          <p:nvPr/>
        </p:nvPicPr>
        <p:blipFill>
          <a:blip r:embed="rId4" cstate="print"/>
          <a:srcRect/>
          <a:stretch>
            <a:fillRect/>
          </a:stretch>
        </p:blipFill>
        <p:spPr bwMode="auto">
          <a:xfrm>
            <a:off x="6248400" y="1066800"/>
            <a:ext cx="2381250" cy="1981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sz="4000" b="1" smtClean="0"/>
              <a:t>Neogene</a:t>
            </a:r>
            <a:r>
              <a:rPr lang="en-US" sz="4000" b="1" dirty="0" smtClean="0"/>
              <a:t> period</a:t>
            </a:r>
            <a:br>
              <a:rPr lang="en-US" sz="4000" b="1" dirty="0" smtClean="0"/>
            </a:br>
            <a:r>
              <a:rPr lang="en-US" sz="4000" b="1" dirty="0" smtClean="0"/>
              <a:t>Today – 23 </a:t>
            </a:r>
            <a:r>
              <a:rPr lang="en-US" sz="4000" b="1" dirty="0" err="1" smtClean="0"/>
              <a:t>mya</a:t>
            </a:r>
            <a:endParaRPr lang="en-US" sz="4000" b="1" dirty="0"/>
          </a:p>
        </p:txBody>
      </p:sp>
      <p:sp>
        <p:nvSpPr>
          <p:cNvPr id="61443" name="Rectangle 3"/>
          <p:cNvSpPr>
            <a:spLocks noGrp="1" noChangeArrowheads="1"/>
          </p:cNvSpPr>
          <p:nvPr>
            <p:ph sz="quarter" idx="1"/>
          </p:nvPr>
        </p:nvSpPr>
        <p:spPr>
          <a:xfrm>
            <a:off x="914400" y="1447800"/>
            <a:ext cx="3886200" cy="4572000"/>
          </a:xfrm>
        </p:spPr>
        <p:txBody>
          <a:bodyPr>
            <a:noAutofit/>
          </a:bodyPr>
          <a:lstStyle/>
          <a:p>
            <a:r>
              <a:rPr lang="en-US" sz="2800" dirty="0" err="1" smtClean="0"/>
              <a:t>Firt</a:t>
            </a:r>
            <a:r>
              <a:rPr lang="en-US" sz="2800" dirty="0" smtClean="0"/>
              <a:t> </a:t>
            </a:r>
            <a:r>
              <a:rPr lang="en-US" sz="2800" dirty="0" err="1" smtClean="0"/>
              <a:t>homind</a:t>
            </a:r>
            <a:r>
              <a:rPr lang="en-US" sz="2800" dirty="0" smtClean="0"/>
              <a:t> - </a:t>
            </a:r>
            <a:r>
              <a:rPr lang="en-US" sz="2800" dirty="0" err="1" smtClean="0"/>
              <a:t>Australopithicus</a:t>
            </a:r>
            <a:r>
              <a:rPr lang="en-US" sz="2800" dirty="0" smtClean="0"/>
              <a:t> </a:t>
            </a:r>
            <a:r>
              <a:rPr lang="en-US" sz="2800" dirty="0" err="1" smtClean="0"/>
              <a:t>afarensis</a:t>
            </a:r>
            <a:r>
              <a:rPr lang="en-US" sz="2800" dirty="0" smtClean="0"/>
              <a:t> “Lucy” </a:t>
            </a:r>
          </a:p>
          <a:p>
            <a:r>
              <a:rPr lang="en-US" sz="2800" dirty="0" smtClean="0"/>
              <a:t>Modern </a:t>
            </a:r>
            <a:r>
              <a:rPr lang="en-US" sz="2800" dirty="0"/>
              <a:t>humans appeared and developed civilization by the end of this </a:t>
            </a:r>
            <a:r>
              <a:rPr lang="en-US" sz="2800" dirty="0" smtClean="0"/>
              <a:t>period.</a:t>
            </a:r>
          </a:p>
          <a:p>
            <a:r>
              <a:rPr lang="en-US" sz="2800" dirty="0" smtClean="0"/>
              <a:t>Mammoths</a:t>
            </a:r>
            <a:r>
              <a:rPr lang="en-US" sz="2800" dirty="0"/>
              <a:t>, </a:t>
            </a:r>
            <a:r>
              <a:rPr lang="en-US" sz="2800" dirty="0" err="1"/>
              <a:t>sabre</a:t>
            </a:r>
            <a:r>
              <a:rPr lang="en-US" sz="2800" dirty="0"/>
              <a:t>-toothed cats, and giant camels dominated until 10,000 years ago when many large mammals went extinct. </a:t>
            </a:r>
          </a:p>
        </p:txBody>
      </p:sp>
      <p:pic>
        <p:nvPicPr>
          <p:cNvPr id="61447" name="Picture 7" descr="Mammoth"/>
          <p:cNvPicPr>
            <a:picLocks noChangeAspect="1" noChangeArrowheads="1"/>
          </p:cNvPicPr>
          <p:nvPr/>
        </p:nvPicPr>
        <p:blipFill>
          <a:blip r:embed="rId2" cstate="print"/>
          <a:srcRect/>
          <a:stretch>
            <a:fillRect/>
          </a:stretch>
        </p:blipFill>
        <p:spPr bwMode="auto">
          <a:xfrm>
            <a:off x="4953000" y="1143000"/>
            <a:ext cx="3733800" cy="31654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b="1" dirty="0" smtClean="0">
                <a:solidFill>
                  <a:schemeClr val="tx1"/>
                </a:solidFill>
              </a:rPr>
              <a:t>Refer to pink sheet in NB:</a:t>
            </a:r>
            <a:endParaRPr lang="en-US" b="1" dirty="0">
              <a:solidFill>
                <a:schemeClr val="tx1"/>
              </a:solidFill>
            </a:endParaRPr>
          </a:p>
        </p:txBody>
      </p:sp>
      <p:sp>
        <p:nvSpPr>
          <p:cNvPr id="3" name="Content Placeholder 2"/>
          <p:cNvSpPr>
            <a:spLocks noGrp="1"/>
          </p:cNvSpPr>
          <p:nvPr>
            <p:ph sz="quarter" idx="1"/>
          </p:nvPr>
        </p:nvSpPr>
        <p:spPr>
          <a:xfrm>
            <a:off x="914400" y="1066800"/>
            <a:ext cx="7772400" cy="4572000"/>
          </a:xfrm>
        </p:spPr>
        <p:txBody>
          <a:bodyPr/>
          <a:lstStyle/>
          <a:p>
            <a:r>
              <a:rPr lang="en-US" sz="3200" u="sng" dirty="0" smtClean="0"/>
              <a:t>2 Questions:</a:t>
            </a:r>
          </a:p>
          <a:p>
            <a:pPr lvl="0"/>
            <a:r>
              <a:rPr lang="en-US" sz="3200" dirty="0" smtClean="0"/>
              <a:t>1. Put the following organisms in order from those that appeared first on Earth to those that appeared the closet to present day:  dinosaurs, mammals, fish, bacteria, land plants, amphibians, reptiles, insects</a:t>
            </a:r>
          </a:p>
          <a:p>
            <a:pPr lvl="0"/>
            <a:r>
              <a:rPr lang="en-US" sz="3200" dirty="0" smtClean="0"/>
              <a:t>2.  Why do you think the periods vary in length?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0"/>
            <a:ext cx="7772400" cy="1143000"/>
          </a:xfrm>
        </p:spPr>
        <p:txBody>
          <a:bodyPr>
            <a:normAutofit/>
          </a:bodyPr>
          <a:lstStyle/>
          <a:p>
            <a:r>
              <a:rPr lang="en-US" sz="4800" b="1" dirty="0" err="1" smtClean="0"/>
              <a:t>Hadeon</a:t>
            </a:r>
            <a:r>
              <a:rPr lang="en-US" sz="4800" b="1" dirty="0" smtClean="0"/>
              <a:t> Eon</a:t>
            </a:r>
            <a:endParaRPr lang="en-US" sz="4800" b="1" dirty="0"/>
          </a:p>
        </p:txBody>
      </p:sp>
      <p:sp>
        <p:nvSpPr>
          <p:cNvPr id="7171" name="Rectangle 3"/>
          <p:cNvSpPr>
            <a:spLocks noGrp="1" noChangeArrowheads="1"/>
          </p:cNvSpPr>
          <p:nvPr>
            <p:ph sz="quarter" idx="1"/>
          </p:nvPr>
        </p:nvSpPr>
        <p:spPr>
          <a:xfrm>
            <a:off x="457200" y="1219200"/>
            <a:ext cx="4038600" cy="4906963"/>
          </a:xfrm>
        </p:spPr>
        <p:txBody>
          <a:bodyPr>
            <a:normAutofit/>
          </a:bodyPr>
          <a:lstStyle/>
          <a:p>
            <a:r>
              <a:rPr lang="en-US" sz="3600" dirty="0" smtClean="0"/>
              <a:t>4.5-3.8 billion years ago</a:t>
            </a:r>
          </a:p>
          <a:p>
            <a:r>
              <a:rPr lang="en-US" sz="3600" dirty="0" smtClean="0"/>
              <a:t>No </a:t>
            </a:r>
            <a:r>
              <a:rPr lang="en-US" sz="3600" dirty="0"/>
              <a:t>known life. The Earth’s crust cools and solidifies. The moon forms.</a:t>
            </a:r>
          </a:p>
        </p:txBody>
      </p:sp>
      <p:pic>
        <p:nvPicPr>
          <p:cNvPr id="7173" name="Picture 5" descr="hadeon2"/>
          <p:cNvPicPr>
            <a:picLocks noChangeAspect="1" noChangeArrowheads="1"/>
          </p:cNvPicPr>
          <p:nvPr/>
        </p:nvPicPr>
        <p:blipFill>
          <a:blip r:embed="rId2" cstate="print"/>
          <a:srcRect/>
          <a:stretch>
            <a:fillRect/>
          </a:stretch>
        </p:blipFill>
        <p:spPr bwMode="auto">
          <a:xfrm>
            <a:off x="4800600" y="457200"/>
            <a:ext cx="3943350" cy="2957513"/>
          </a:xfrm>
          <a:prstGeom prst="rect">
            <a:avLst/>
          </a:prstGeom>
          <a:noFill/>
        </p:spPr>
      </p:pic>
      <p:pic>
        <p:nvPicPr>
          <p:cNvPr id="7175" name="Picture 7" descr="hadeon1"/>
          <p:cNvPicPr>
            <a:picLocks noChangeAspect="1" noChangeArrowheads="1"/>
          </p:cNvPicPr>
          <p:nvPr/>
        </p:nvPicPr>
        <p:blipFill>
          <a:blip r:embed="rId3" cstate="print"/>
          <a:srcRect/>
          <a:stretch>
            <a:fillRect/>
          </a:stretch>
        </p:blipFill>
        <p:spPr bwMode="auto">
          <a:xfrm>
            <a:off x="4800600" y="3505200"/>
            <a:ext cx="3733800" cy="2800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0"/>
            <a:ext cx="7772400" cy="1143000"/>
          </a:xfrm>
        </p:spPr>
        <p:txBody>
          <a:bodyPr>
            <a:normAutofit/>
          </a:bodyPr>
          <a:lstStyle/>
          <a:p>
            <a:r>
              <a:rPr lang="en-US" sz="4800" b="1" dirty="0" err="1"/>
              <a:t>Archean</a:t>
            </a:r>
            <a:r>
              <a:rPr lang="en-US" sz="4800" b="1" dirty="0"/>
              <a:t> Eon</a:t>
            </a:r>
          </a:p>
        </p:txBody>
      </p:sp>
      <p:sp>
        <p:nvSpPr>
          <p:cNvPr id="8195" name="Rectangle 3"/>
          <p:cNvSpPr>
            <a:spLocks noGrp="1" noChangeArrowheads="1"/>
          </p:cNvSpPr>
          <p:nvPr>
            <p:ph sz="quarter" idx="1"/>
          </p:nvPr>
        </p:nvSpPr>
        <p:spPr>
          <a:xfrm>
            <a:off x="914400" y="1143000"/>
            <a:ext cx="3505200" cy="4572000"/>
          </a:xfrm>
        </p:spPr>
        <p:txBody>
          <a:bodyPr>
            <a:normAutofit fontScale="92500" lnSpcReduction="10000"/>
          </a:bodyPr>
          <a:lstStyle/>
          <a:p>
            <a:r>
              <a:rPr lang="en-US" sz="3600" dirty="0" smtClean="0"/>
              <a:t>3.8-2.5 </a:t>
            </a:r>
            <a:r>
              <a:rPr lang="en-US" sz="3600" dirty="0"/>
              <a:t>billion years ago</a:t>
            </a:r>
          </a:p>
          <a:p>
            <a:r>
              <a:rPr lang="en-US" sz="3600" dirty="0"/>
              <a:t>Earliest life on Earth are bacteria</a:t>
            </a:r>
          </a:p>
          <a:p>
            <a:r>
              <a:rPr lang="en-US" sz="3600" dirty="0"/>
              <a:t>The atmosphere is mostly methane and ammonia. </a:t>
            </a:r>
            <a:endParaRPr lang="en-US" sz="3600" dirty="0" smtClean="0"/>
          </a:p>
          <a:p>
            <a:r>
              <a:rPr lang="en-US" sz="3600" dirty="0" smtClean="0"/>
              <a:t>Continents beginning to form </a:t>
            </a:r>
            <a:endParaRPr lang="en-US" sz="3600" dirty="0"/>
          </a:p>
        </p:txBody>
      </p:sp>
      <p:pic>
        <p:nvPicPr>
          <p:cNvPr id="8197" name="Picture 5" descr="archaeanworld188"/>
          <p:cNvPicPr>
            <a:picLocks noChangeAspect="1" noChangeArrowheads="1"/>
          </p:cNvPicPr>
          <p:nvPr/>
        </p:nvPicPr>
        <p:blipFill>
          <a:blip r:embed="rId2" cstate="print"/>
          <a:srcRect/>
          <a:stretch>
            <a:fillRect/>
          </a:stretch>
        </p:blipFill>
        <p:spPr bwMode="auto">
          <a:xfrm>
            <a:off x="5181600" y="3048000"/>
            <a:ext cx="3200400" cy="3627120"/>
          </a:xfrm>
          <a:prstGeom prst="rect">
            <a:avLst/>
          </a:prstGeom>
          <a:noFill/>
        </p:spPr>
      </p:pic>
      <p:pic>
        <p:nvPicPr>
          <p:cNvPr id="8199" name="Picture 7" descr="halobacterium"/>
          <p:cNvPicPr>
            <a:picLocks noChangeAspect="1" noChangeArrowheads="1"/>
          </p:cNvPicPr>
          <p:nvPr/>
        </p:nvPicPr>
        <p:blipFill>
          <a:blip r:embed="rId3" cstate="print"/>
          <a:srcRect/>
          <a:stretch>
            <a:fillRect/>
          </a:stretch>
        </p:blipFill>
        <p:spPr bwMode="auto">
          <a:xfrm>
            <a:off x="5257800" y="457200"/>
            <a:ext cx="3048000" cy="273188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7772400" cy="1143000"/>
          </a:xfrm>
        </p:spPr>
        <p:txBody>
          <a:bodyPr>
            <a:normAutofit/>
          </a:bodyPr>
          <a:lstStyle/>
          <a:p>
            <a:r>
              <a:rPr lang="en-US" sz="4800" b="1" dirty="0" err="1"/>
              <a:t>Proterozoic</a:t>
            </a:r>
            <a:r>
              <a:rPr lang="en-US" sz="4800" b="1" dirty="0"/>
              <a:t> Eon</a:t>
            </a:r>
          </a:p>
        </p:txBody>
      </p:sp>
      <p:sp>
        <p:nvSpPr>
          <p:cNvPr id="9219" name="Rectangle 3"/>
          <p:cNvSpPr>
            <a:spLocks noGrp="1" noChangeArrowheads="1"/>
          </p:cNvSpPr>
          <p:nvPr>
            <p:ph sz="quarter" idx="1"/>
          </p:nvPr>
        </p:nvSpPr>
        <p:spPr>
          <a:xfrm>
            <a:off x="457200" y="1066800"/>
            <a:ext cx="3733800" cy="4800600"/>
          </a:xfrm>
        </p:spPr>
        <p:txBody>
          <a:bodyPr>
            <a:normAutofit/>
          </a:bodyPr>
          <a:lstStyle/>
          <a:p>
            <a:r>
              <a:rPr lang="en-US" sz="2800" dirty="0" smtClean="0"/>
              <a:t>2.5 </a:t>
            </a:r>
            <a:r>
              <a:rPr lang="en-US" sz="2800" dirty="0"/>
              <a:t>billion to .54 billion (540 million) years ago.</a:t>
            </a:r>
          </a:p>
          <a:p>
            <a:r>
              <a:rPr lang="en-US" sz="2800" dirty="0"/>
              <a:t>First multi-celled organisms like sponges appear. </a:t>
            </a:r>
          </a:p>
          <a:p>
            <a:r>
              <a:rPr lang="en-US" sz="2800" dirty="0" smtClean="0"/>
              <a:t>Algae also arises1.4 </a:t>
            </a:r>
            <a:r>
              <a:rPr lang="en-US" sz="2800" dirty="0" err="1" smtClean="0"/>
              <a:t>bya</a:t>
            </a:r>
            <a:r>
              <a:rPr lang="en-US" sz="2800" dirty="0" smtClean="0"/>
              <a:t> – more complex </a:t>
            </a:r>
            <a:endParaRPr lang="en-US" sz="2800" dirty="0"/>
          </a:p>
          <a:p>
            <a:r>
              <a:rPr lang="en-US" sz="2800" dirty="0"/>
              <a:t>Oxygen begins to accumulate in the atmosphere. </a:t>
            </a:r>
          </a:p>
          <a:p>
            <a:endParaRPr lang="en-US" dirty="0"/>
          </a:p>
        </p:txBody>
      </p:sp>
      <p:pic>
        <p:nvPicPr>
          <p:cNvPr id="9223" name="Picture 7" descr="uesc_09_img0540"/>
          <p:cNvPicPr>
            <a:picLocks noChangeAspect="1" noChangeArrowheads="1"/>
          </p:cNvPicPr>
          <p:nvPr/>
        </p:nvPicPr>
        <p:blipFill>
          <a:blip r:embed="rId2" cstate="print"/>
          <a:srcRect/>
          <a:stretch>
            <a:fillRect/>
          </a:stretch>
        </p:blipFill>
        <p:spPr bwMode="auto">
          <a:xfrm>
            <a:off x="5410200" y="304800"/>
            <a:ext cx="3086100" cy="3095625"/>
          </a:xfrm>
          <a:prstGeom prst="rect">
            <a:avLst/>
          </a:prstGeom>
          <a:noFill/>
        </p:spPr>
      </p:pic>
      <p:pic>
        <p:nvPicPr>
          <p:cNvPr id="9225" name="Picture 9" descr="algae"/>
          <p:cNvPicPr>
            <a:picLocks noChangeAspect="1" noChangeArrowheads="1"/>
          </p:cNvPicPr>
          <p:nvPr/>
        </p:nvPicPr>
        <p:blipFill>
          <a:blip r:embed="rId3" cstate="print"/>
          <a:srcRect/>
          <a:stretch>
            <a:fillRect/>
          </a:stretch>
        </p:blipFill>
        <p:spPr bwMode="auto">
          <a:xfrm>
            <a:off x="4267200" y="3581400"/>
            <a:ext cx="4572000" cy="3048000"/>
          </a:xfrm>
          <a:prstGeom prst="rect">
            <a:avLst/>
          </a:prstGeom>
          <a:noFill/>
        </p:spPr>
      </p:pic>
      <p:sp>
        <p:nvSpPr>
          <p:cNvPr id="9226" name="AutoShape 10"/>
          <p:cNvSpPr>
            <a:spLocks noChangeArrowheads="1"/>
          </p:cNvSpPr>
          <p:nvPr/>
        </p:nvSpPr>
        <p:spPr bwMode="auto">
          <a:xfrm>
            <a:off x="6705600" y="3429000"/>
            <a:ext cx="2057400" cy="1752600"/>
          </a:xfrm>
          <a:prstGeom prst="cloudCallout">
            <a:avLst>
              <a:gd name="adj1" fmla="val -45116"/>
              <a:gd name="adj2" fmla="val 70023"/>
            </a:avLst>
          </a:prstGeom>
          <a:solidFill>
            <a:schemeClr val="accent1"/>
          </a:solidFill>
          <a:ln w="9525">
            <a:solidFill>
              <a:schemeClr val="tx1"/>
            </a:solidFill>
            <a:round/>
            <a:headEnd/>
            <a:tailEnd/>
          </a:ln>
          <a:effectLst/>
        </p:spPr>
        <p:txBody>
          <a:bodyPr/>
          <a:lstStyle/>
          <a:p>
            <a:pPr algn="ctr"/>
            <a:endParaRPr lang="en-US" b="1" dirty="0"/>
          </a:p>
          <a:p>
            <a:pPr algn="ctr"/>
            <a:endParaRPr lang="en-US" b="1" dirty="0"/>
          </a:p>
          <a:p>
            <a:pPr algn="ctr"/>
            <a:r>
              <a:rPr lang="en-US" b="1" dirty="0"/>
              <a:t>Oxygen (O</a:t>
            </a:r>
            <a:r>
              <a:rPr lang="en-US" b="1" baseline="-25000" dirty="0"/>
              <a:t>2</a:t>
            </a:r>
            <a:r>
              <a:rPr lang="en-US" b="1" dirty="0"/>
              <a:t>)</a:t>
            </a:r>
          </a:p>
        </p:txBody>
      </p:sp>
      <p:pic>
        <p:nvPicPr>
          <p:cNvPr id="13314" name="Picture 2" descr="http://cosmology.net/images/CyanobacteriaCell007.jpg"/>
          <p:cNvPicPr>
            <a:picLocks noChangeAspect="1" noChangeArrowheads="1"/>
          </p:cNvPicPr>
          <p:nvPr/>
        </p:nvPicPr>
        <p:blipFill>
          <a:blip r:embed="rId4" cstate="print"/>
          <a:srcRect/>
          <a:stretch>
            <a:fillRect/>
          </a:stretch>
        </p:blipFill>
        <p:spPr bwMode="auto">
          <a:xfrm>
            <a:off x="838200" y="381000"/>
            <a:ext cx="7219950" cy="60909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0"/>
            <a:ext cx="7772400" cy="1143000"/>
          </a:xfrm>
        </p:spPr>
        <p:txBody>
          <a:bodyPr>
            <a:normAutofit/>
          </a:bodyPr>
          <a:lstStyle/>
          <a:p>
            <a:r>
              <a:rPr lang="en-US" sz="4800" b="1" dirty="0" err="1"/>
              <a:t>Phanerozoic</a:t>
            </a:r>
            <a:r>
              <a:rPr lang="en-US" sz="4800" b="1" dirty="0"/>
              <a:t> Eon</a:t>
            </a:r>
          </a:p>
        </p:txBody>
      </p:sp>
      <p:sp>
        <p:nvSpPr>
          <p:cNvPr id="10243" name="Rectangle 3"/>
          <p:cNvSpPr>
            <a:spLocks noGrp="1" noChangeArrowheads="1"/>
          </p:cNvSpPr>
          <p:nvPr>
            <p:ph sz="quarter" idx="1"/>
          </p:nvPr>
        </p:nvSpPr>
        <p:spPr>
          <a:xfrm>
            <a:off x="685800" y="1143000"/>
            <a:ext cx="7772400" cy="4572000"/>
          </a:xfrm>
        </p:spPr>
        <p:txBody>
          <a:bodyPr>
            <a:normAutofit/>
          </a:bodyPr>
          <a:lstStyle/>
          <a:p>
            <a:r>
              <a:rPr lang="en-US" sz="3600" dirty="0" smtClean="0"/>
              <a:t>543 </a:t>
            </a:r>
            <a:r>
              <a:rPr lang="en-US" sz="3600" dirty="0"/>
              <a:t>million - present</a:t>
            </a:r>
          </a:p>
        </p:txBody>
      </p:sp>
      <p:pic>
        <p:nvPicPr>
          <p:cNvPr id="10245" name="Picture 5" descr="Slide4"/>
          <p:cNvPicPr>
            <a:picLocks noChangeAspect="1" noChangeArrowheads="1"/>
          </p:cNvPicPr>
          <p:nvPr/>
        </p:nvPicPr>
        <p:blipFill>
          <a:blip r:embed="rId2" cstate="print"/>
          <a:srcRect/>
          <a:stretch>
            <a:fillRect/>
          </a:stretch>
        </p:blipFill>
        <p:spPr bwMode="auto">
          <a:xfrm>
            <a:off x="1752600" y="1676400"/>
            <a:ext cx="6400800" cy="4800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normAutofit/>
          </a:bodyPr>
          <a:lstStyle/>
          <a:p>
            <a:r>
              <a:rPr lang="en-US" b="1" dirty="0"/>
              <a:t>Paleozoic era – Cambrian Period</a:t>
            </a:r>
          </a:p>
        </p:txBody>
      </p:sp>
      <p:sp>
        <p:nvSpPr>
          <p:cNvPr id="51203" name="Rectangle 3"/>
          <p:cNvSpPr>
            <a:spLocks noGrp="1" noChangeArrowheads="1"/>
          </p:cNvSpPr>
          <p:nvPr>
            <p:ph sz="quarter" idx="1"/>
          </p:nvPr>
        </p:nvSpPr>
        <p:spPr>
          <a:xfrm>
            <a:off x="762000" y="1143000"/>
            <a:ext cx="3657600" cy="4572000"/>
          </a:xfrm>
        </p:spPr>
        <p:txBody>
          <a:bodyPr>
            <a:normAutofit lnSpcReduction="10000"/>
          </a:bodyPr>
          <a:lstStyle/>
          <a:p>
            <a:r>
              <a:rPr lang="en-US" sz="2800" dirty="0"/>
              <a:t>488 – 543 million years </a:t>
            </a:r>
            <a:r>
              <a:rPr lang="en-US" sz="2800" dirty="0" smtClean="0"/>
              <a:t>ago</a:t>
            </a:r>
            <a:endParaRPr lang="en-US" sz="2800" dirty="0"/>
          </a:p>
          <a:p>
            <a:r>
              <a:rPr lang="en-US" sz="2800" dirty="0"/>
              <a:t>A large number of new animal species appear in a relatively short time (The Cambrian Explosion!) </a:t>
            </a:r>
          </a:p>
          <a:p>
            <a:r>
              <a:rPr lang="en-US" sz="2800" dirty="0"/>
              <a:t>First fish </a:t>
            </a:r>
            <a:r>
              <a:rPr lang="en-US" sz="2800" dirty="0" smtClean="0"/>
              <a:t>appear – they are </a:t>
            </a:r>
            <a:r>
              <a:rPr lang="en-US" sz="2800" u="sng" dirty="0" smtClean="0"/>
              <a:t>JAWLESS. </a:t>
            </a:r>
            <a:endParaRPr lang="en-US" sz="2800" u="sng" dirty="0"/>
          </a:p>
          <a:p>
            <a:r>
              <a:rPr lang="en-US" sz="2800" dirty="0"/>
              <a:t>No known life on land yet. </a:t>
            </a:r>
          </a:p>
        </p:txBody>
      </p:sp>
      <p:pic>
        <p:nvPicPr>
          <p:cNvPr id="51205" name="Picture 5" descr="I10-27-jawlessfish"/>
          <p:cNvPicPr>
            <a:picLocks noChangeAspect="1" noChangeArrowheads="1"/>
          </p:cNvPicPr>
          <p:nvPr/>
        </p:nvPicPr>
        <p:blipFill>
          <a:blip r:embed="rId2" cstate="print"/>
          <a:srcRect/>
          <a:stretch>
            <a:fillRect/>
          </a:stretch>
        </p:blipFill>
        <p:spPr bwMode="auto">
          <a:xfrm>
            <a:off x="4572000" y="3886200"/>
            <a:ext cx="3990975" cy="2533650"/>
          </a:xfrm>
          <a:prstGeom prst="rect">
            <a:avLst/>
          </a:prstGeom>
          <a:noFill/>
        </p:spPr>
      </p:pic>
      <p:pic>
        <p:nvPicPr>
          <p:cNvPr id="51207" name="Picture 7" descr="cambrian_grid"/>
          <p:cNvPicPr>
            <a:picLocks noChangeAspect="1" noChangeArrowheads="1"/>
          </p:cNvPicPr>
          <p:nvPr/>
        </p:nvPicPr>
        <p:blipFill>
          <a:blip r:embed="rId3" cstate="print"/>
          <a:srcRect/>
          <a:stretch>
            <a:fillRect/>
          </a:stretch>
        </p:blipFill>
        <p:spPr bwMode="auto">
          <a:xfrm>
            <a:off x="4343400" y="1143000"/>
            <a:ext cx="4638675" cy="2600325"/>
          </a:xfrm>
          <a:prstGeom prst="rect">
            <a:avLst/>
          </a:prstGeom>
          <a:noFill/>
        </p:spPr>
      </p:pic>
      <p:sp>
        <p:nvSpPr>
          <p:cNvPr id="7" name="TextBox 6"/>
          <p:cNvSpPr txBox="1"/>
          <p:nvPr/>
        </p:nvSpPr>
        <p:spPr>
          <a:xfrm>
            <a:off x="4572000" y="5562600"/>
            <a:ext cx="2438400" cy="830997"/>
          </a:xfrm>
          <a:prstGeom prst="rect">
            <a:avLst/>
          </a:prstGeom>
          <a:noFill/>
        </p:spPr>
        <p:txBody>
          <a:bodyPr wrap="square" rtlCol="0">
            <a:spAutoFit/>
          </a:bodyPr>
          <a:lstStyle/>
          <a:p>
            <a:r>
              <a:rPr lang="en-US" sz="2400" b="1" dirty="0" err="1" smtClean="0"/>
              <a:t>Ostracoderms</a:t>
            </a:r>
            <a:r>
              <a:rPr lang="en-US" sz="2400" b="1" dirty="0" smtClean="0"/>
              <a:t> (extinct)</a:t>
            </a:r>
            <a:endParaRPr lang="en-US" sz="2400" b="1" dirty="0"/>
          </a:p>
        </p:txBody>
      </p:sp>
      <p:sp>
        <p:nvSpPr>
          <p:cNvPr id="11268" name="AutoShape 4" descr="data:image/jpeg;base64,/9j/4AAQSkZJRgABAQAAAQABAAD/2wCEAAkGBhQGERQQExMWFRUTFiAYGBUYFRgeGBgZGxsYGBcWIB0fGyYfIBojHx0YIS8hIycpLSw4GR8xNzIqOCYtLikBCQoKDgwOGg8PGiwlHyUsLCosLC8qKSwpLC00LCwsLCwsLCwuLCksLSwsLCwsLCksKSksLCwsLCwsLCwsKSwsLP/AABEIALsA7wMBIgACEQEDEQH/xAAcAAEAAwEBAQEBAAAAAAAAAAAABQYHBAMCAQj/xAA9EAACAQMDAgQDBQYEBgMAAAABAgMABBEFEiEGMRMiQVEHMmEUI3GBkRUzUnKhsRZCYpIXJENTY4JUotH/xAAaAQEAAwEBAQAAAAAAAAAAAAAAAQIDBAUG/8QALhEBAQABAwIEBAQHAAAAAAAAAAECAxExBCESMkHwE5GhwSJRYbEFFCNCcYHR/9oADAMBAAIRAxEAPwDcaUpQKUpQKUpQK4db1ddCge4cMUjG5tuMhc+ZuSOAOT+Fd1eF9ZLqMbwuMpIpRh7qwII/Q0K/LC/j1SNJonDxyDcrKeCD610VkHQV3L0BP9gkYtbm4Nuc/wDRmI3wyD/xzKV49Gz71r9ApSlApSlApSlApSlApSlApSlApSlApSlApSvGe7S1+d1X+ZgP7mg9qVzW+oxXfySI/wDK6n+x+hrpoFKV8ySCEFicADJPsByTQfVK57HUI9TQSRSJIh7MjBl/UHFc3UGtr09A1w8cjohG8RruZVJwXxnJVe5xzigkaVwaPrsHUEfi28ySp7owOM84I7g/Q4Nd9ApSlBnfxE6eE8ykHal+n2aQ+izIDLaS8diGDKT7ECpj4cdSya9bNHcALdWr+DOueSR8smPZhznsTnFTPUmjft+2kg3bWYZR/VJFIaNx/KwU/lWbG9ktpE1ZI2F1bfc31sufvFX5zj1ZciRD6qRVLfDe/FTtu1ylc2najHq8STwuHjkGVZTkEf8A79PSumroKUpQKUpQKUpQKUpQKUqO1fqCDQwDNIqk/KneR/oiDLMfooNB3u4jBJIAAySewHqayfqP4uSXe82LRJBG20zuN8kh7ZSPIAXOcM55x2qd1eS961iMCJ9ht5OGeYbp5FPJURK2EUjg72yQcYFV3TujtH0RPGlZrkB2BklLGLMY87BVATYvy55GcKCTWOevhitMbUDc/FW+ZtlvdiZ/REtULH8lB9CO3s3tUrY691HqHKxuAT3kigjGOcnzebtjHHvUwdcWxKQQQQ2R8MXE7Dw41WPcfCi3bQN8jABsjygtznFULVfiqRDbbZXmnEhnmDgrAHI8kYwQxWI4IUZDEZOc1lOoud2wifDJyu0o19U3y3trEuQDhQzLk47rAQO459O57Vl+v2rRTO/2mK/lU72KrJKqYbOWduCo7Y5H0qU0jQdU64dtiuY3cuzSBorYOxDFtg/eE8dwe/atM0D4LwWpD3chuW+bwQNlsrfSJeCB9f0rXHx3lW2eigfDXp246uuYZSqpDbPuNxCixnK9okZVG/JC59gSO5r+hq8ra2SzQRxqqIowqqAFA9gBwBXrWsiCqt/xMsYriS1ll8CWNipWZSgPswY+UqwwQc85FWmq31f0Hb9XgM42TIPJMoG5f9JB4dPdWyOT2qRWep/hm3jftHTJGimY7njSTasnruQ/KGPswKNnnHc/XT3xGmjVhdRmZYjskkiTE8Tc5Wa25IP+qMsD6Coe3F10BOIPEECufu9ys1hOTztHJa1kJPyglfYV6a7qJu5hcrAbbU4VJMBOYr6FfnRJAMOwHK5G4cDB4qttvackjivtGXpKYapp0yLaTnKygkxRsx5imA72zHgN80TH09dFsOpz1LbzrbYiu4lKtDMOYpMeXcAeUPow4I5+lUr7EtzCb2zQPHdR5mtScR3KMPMPZJxyA4HcYPvVe6f6jj2+ItyY7izPh29w6OftMR5FvKgG5yvCtjJU4YVTHVmXef7/AEWuOy86D8Q5erLSeOKMQ6jAhYwuMqzIxDBec4JUofVSw79y/wCJZ1jTm1C0Xz2jg3Vs/wA4QZ8VQfQ4yVb/AEn6iqmGlluZNR+zTWkkhSaDbG0o8XbtnDBF3CGVdgIYBsjIGRXFpWpNpst7qUtu1vHJIEntZQQJ45h98EZgoLK4d1z33spxkVpM8Vdq2nQNfh6lgS5gbcj+/DKR8ysPRgeCKr3WenNpMn7UiDMETbcxqMl4lyRKB/HHkn6qWHoKzTR9Zn6N09r6zw0Tko6uAceG2IbkqDwZEAjce5U1qPSPxCt+q0jRsRXEitm3bk5UAtg4wy7WVh7hvxpZMpYd4gtJvl6Nf7Sjg6ddEO4HIt5ZMYmB9IX43D/KcHsTV11rqKLQfAMuds8ywq4A2qzg7SxzwpIxn6is/wBDtR07eXWjuN8G3xoAwyPBlJDQkHgqrEj9ajOukbStPk06Vi0B2vaTE+dCkiFrZj6lULMjdyFIPIrLTz2vgy5i2U3m8bPSoDoXVX1mxhkk5kAMcn1kiZo3P5lSfzqfrZUpSlApSlApSo7qHVv2Faz3ON3gxs+33KgkD8zigrfWnW8tgJLexi8a4UojMf3UTykBFP8AFIc7tvYDliBweC1ubbpfxzzNdxhRJO5HiTSyDcsSsx45K+RcBQy8Vy3l6ejbGaSGTxJ43R7lCQcMSkl0wGASSsgycnA2Yxiqzea7FBZi4kdDdQ3njvCeDLIxbYoABJUxlCkmCPKv1x5nU6ud7Yz129/p/wBa4STlPax1LLdJLMGMa27Lbyt/01Z3QXUyg8sI1wFJA7searCTt1bJfQafbNOkqJBHN+7gt40GSgyP4xuwPm4zU9ovw2n60kN3qGbe3lcSixRj5yFC75DnhiAuQBn+WtWsNOj0qMRQxrGi9lRQAPyFNDpLt4s/fHz7z/Blnvwz61+D41thPq1w11LtwI08kSDOcDGGP48d+1WbRPhzp/TxDQ2sYYch2G9h6d2yRVkpXo44Y4zaRle/JSlKsFKUoFRXVH2f7JL9rbbBgCRtzLgEgDlfMOcdqla+XQSAggEHgg9jQYReStoX3Md+t3p9wwVDKwnhXOQIJh88eT8siEdu3t7aHbXfUEc9lJDEbVGxDPKxlWPbkbYyCrS7TwH3DGOc9qi9XvLTTry4iito7hTcSKlmsKkoUCq7l9hkCM+4hE48uTjtVjt9B1frBGhkijtIGI5lQZVQBhEiB7fzn9O1Z6mOWXaJxsnLotdD0+0WOzMjT+EpHhtM7KP8zF0Q7F5/ixXjf/Eq10VvAjC4TgbGjWNfoMH+w96smk/Bixs/NOHupPVpWO38kUhQPpzVztdIhsVCRwxoo7KqKAPyArL+Xlv4rat8T8oxtvi5GT5dje4DyFh+QgI/rXpafGCCRiswaJccMwYgn2xtB/pW0qgXsMfhQoG71N6bT/L60+JkxKL4haVJOcwpu5XxBCgV1Ycg9sj0wwpe9PW2rzpdW129vONvhmRDgbflKbtuTgbfmYYGMcVsN7oVvqQxLBFID6NGp/uKquofCK0kYyWzS2cnoYHwmfrGcqR9OKtNHw+W1Fy/Rx6fpEiym4nmM87qEMhVVARSSqKq8AZJJ7kk9+2PPr/SzrNiYVQvJ4kfh4Gdr71G8+yhS2TXH/h3Uek28UqL2Psfs/3ch47tCT4benKkN+Nep68t5YEmBfMhZVh2HxmdSQyBBzkEd+31rjzw1MM/Fy1mWNm3CY6Dv10+e709gVfx5LmLjyvDIwO5T2yGJBFXes5+HnRdzb3k+q3uEkmXZHDnJijyCASDjOABgZ9T61o1ejN9pvywKUpUhSlKBVZ+JNs13pd4q8kQlse4Qh2H6Kas1fjoJAQRkEYIPYj2oM7mtIbS6QRr43jWt1cybyCZPFMGAT8u1hhQOwAFVi56Nk6LvLfUFha8s4V4hzultlbzZT/uBCSRnP5d6sK20uivLZRW0D3TRsiTPJ4ZmtQMRkNsbc0WQjqcHyq3rxNXCros9pGdzzm0kjUlgqOIlhZtxxwSQCCO2TXJljcct4vLKsWh67B1HCJ7eRZI24yPQjupHcMPY131R9V0LwplvdPdI7pk3lMjwruMbfK+OM8riQcjcO4NS/T/AFpFrL/Z5Fa3ugMtay/OB/Ep+V0/1L+eK3w1JkrZssNKUrRBSlKBSlKBSlKDzjtliJZVUFjkkAAk+5PrXpSlAqE6v6kTpm2eViS7ArEijLvIQdqqvr7n2AJqbqk6z5tYjMmCsdi7R57KxlVJW/EqUGfxpvt3FC6Q6+foiaC0nmaa2lhifc7AtGZgD4qk8+EGOCrcjG4ccVudYZqvTotCIzGG8BmtQWRjutbnd9ncMMjdE5Kk4OMZx8oN5+E3UT6lbSWc5P2ixfwX3cMVGRGxGc5wMflSXc4XqlKUCq/ofQln07PLcwxYlmJLMWJIycsFyfKCeeKsFKBSlKBSlKBSlKBSlKCL6h0FdejA3GOWM74Zl+aKQdmHuPQqeGBIPeqNZQw6TIwNlMdQVGQQicsjI4888BllC+GSBnHmXIBFabUbrnT8XUKBJQcqdySKdskbDs6MOVYf19c1Fm4rdraHQYdKimXMu0WrEOfKTAS38wzGB6e4rm1PTF6nMMLsqyCEvBcxnLxzRPslw3YrymV9cPn0x9TW76fewHUZnkRG/wCUkRQsTSlWTbKgXIuCCQvm2PkgAHimmTvp0dm7RbDc30oWN0+9SKYzyLx3VsBCw9BnNc+ent3i8qQ6b6pljmXTr8BbraWjlX91cqvdl/hcD5kPbuOO1trMNeSa5jjiMqvNELh4ZQQXW4tnDwkkdiUyjqfc1cOhuql6zsortRgsNrr/AAuvDL+HqPoRWmnn4uVbNk/SlK1QUpSgUpSgUpSgVTesk8G+sJMZD+NA313xiRVP0zEauVVD4iKx+wFSFYXyYJGRgxyhuPquR+dReBDdXad+1LdwX2qoJYeIEUgqwVmJB+VtrDjuKpXw615o9WtZy6H7fC0UwXO5po85kcdtzMoOeM5PHcnRbuDxklXaCXQpyOCCDhSe5Xk/qfespsnbR5o5m5W1khvFWJsx+E+2K5WNANpIbGMH3yay0b22Wyf0dSq7oHxAsuo3MUU2JQcGGRWSXI7+RgCfyqxVsqUpSgUpSgUpSgUpSgUpSgUpSg8L6xTUo2ilUOjjDKRwRVHurCXRbqNHlaTKsLGeYu6RyEHdDKqkb5Nm7Y58zDKnkc3+qd1br0GsQzWUDNNcFfKIBu8KQHdE7v8AIm1wp8zA8dqi8dxCaRdJO9vbRlniDSG4uJYjH9omlRy0aK4DFj5mO3hVUDNe/SF3Fo+sXVjCNscsSyeGAQqSxhUcAf6o2ibI74+lfFxJLaiW9u3je7hhAit4slIDLlExnlpJXAXd2GMDgEn7hgb9raaGIaSO2mMr8ZbywoW/Nq8zHV/ryT17fdtcfwNFpSleoxKUpQKUpQKUpQKqfxDOxLJvQX0Wcd/MHX+5q2VU/iIwWO03f/NiP+3ex/QAn8qijhJMI2YJ24UFmBZhgDcT798++PrWZa866NeoFBVXSSFmEqqz/eLJt37iB6YQquM4zk8aFbZdE8I/dmEFHkLM4YgbNwOCeDk5IPGPXIzfrmEQ3KSyKkSm5ZS4CMXUKpZmTlm3eZcZAHHly2a5dLzNcuFuv+mINXdp8PHPsytwpYGMxkBX7jzD09wDV0+GvVLdWWXiSFWkikaF5E+SQpjEi8DAYEHH41UeqrwW2n3WHwxHh+UjcC+Mj6EpuqzfB/TP2Xo9qNu0yKZGz3JdiwP6ba00N/D3Vz5XOlKVuoUpSgUpSgUpXLqOqRaPGZZpEiQd2dgB+p9fpQdVKqx6muNbH/JQYQ9rq4yseP4kj/ev9M7AfevKLTRrO+OW+uJWhbZIImMCBiA237sA8AjjeSMgE5qmWeOPKZLU7qvUNvoYzPNHHnsGYbm/BfmY/gDUfH1FPqLYgtHVP+7cN4QPsVjw0h/9gtR2mi26cia4Nult5yoYgmZwW2R7jguXc9lye4+uPvVtWlsUihUiSad9gYrhFUZaSQgHgKnAGeTt965NTq8ceGmOna57zS21eJ5bi4a7UBitvD91AxGR4ZCuWfJG3zuR9BXra3C+W1g2Qm3KNNHEn3YyN3gg4ABJwScZxjIG6ufUDBowhkeTwYIPIqciPc3lVmI9hu+bjLZPNfVxqIto/HtoknV2LOYpIlJGMF8k7XPAHJHYc8V5Wp1eer5ff2dGOnMeXwkEkcUkkkcbzyOH2bgqgqw8FN+DnYAvmx3zjvXN8PUfqG8uNTcAIi/ZIQrEq2xt0zgkDIL8A49DVeu7tPiTOkFlDiQDE166Ai2QZJjQglTKeQCDxnIPqNZ0fSY9CgjtohtjiUKo+g9T7k9yfrXd0XTWX4mfLHVzl/DOHZSlK9VgUpSgUpSgUpSgVTOsJPtl9YwdxEJblh7bVEUZ/wB0jfpVzrPEYarf3k758si20Q54WACRzx23O5PPcKKrldsamcvOMmIKhnZmZshpAgdgOSuNo9O5xn1+tZt1JDHdSwRb3eSS8Lr90gjCu/n3A5kLAjbhsDAJxjmrxq2sKiFV3s8qu4V0b7uPO1iwQB1Tvg4LHP6UrSgOqNQE6O7QWajk+ZiVD7FU/OwJ3tzyRtGM1z6fbetMu/ZN/EMtqcVtYKMPd3QUAEElF43fh5h37VtlnaLYRpEgwsahVHsFGAP0FZfY6cNY1u2XAJsYmmkbGMeJ5YYu5yRktnjOR7Vq1baU2wimV3pSlK0VKV53NytmjSOyoijLMxAUAdySeAKo+tdcXGoCOPT4uZ9wjmlHzqo80qR9/DGR94+ByMBsgUFzv9Si0pDJNIkaDuzsFH6k1DXHWHikLa281yW/zhdkIHuZXwpH8m41BdL9MJbvJc3dwL27jbazvgpbnCvsQEYUgEEkAHkcDtUjNr8iALKNj3MzRwCNlLKm0kSEsSpYBWfAB7qMHBNcup1WGPZeadr9kgvbzBubyO1Qnb4dso3EngL40ueT7KgPsa/bfQrfSpAfBMh2l2uZnMhUqRgbpGJBPJ8uANp7cVzalq40eSMzzBYFQKrODlph/nkfG1RtHBJGSx+lR+pdVRaIjySK0lvISxmDxyL5u67dwO0DgAA8VwZ9bcvL6tZpScpS4uygk1CNnuC0YW3iUEKFYjnGeS7EMXOMKoxgAlvzUUNpAoVzEEcSTeFGSZOd0ihRlhvbv3OMj1zVL034jyajKYILZ76PkCSCJ49oxwjB8qMDAyGH4V26f0dq+/7qRLOEr+7lma5Zc+2V4I9t2Kz+H1GreNvfz+i3iwx9+/3T91rKavEXtnt5miYMN7jahHuQCUbGcZGRVek+IVvfBrdmlWYjtasJjwf8jxZH5MB9RU7B8Hba5bxL2ae8kPzeJJtQ47YRMcfQk1ctN0aHRl2QRJEvsihR/StcP4ZL577+/wAlbr30jM9Il1nUy6x24WIjCzXqCOQe+Y4/m4x3VfzqR0/4PrcS+NfXBuP/AAxRrDCexO5U5YZ9+/rWj0r0NPp9PT8sY5ZXLmvCysY9OQRxIsaDsqKAB+Qr3pSuhUpSlApSlApSlApSlArO7Vz9s1FIwQGuR5sAqri3gLEjIPPGMVolUBbcJqGowkcu0M659QYwgbjHAeI/0qmflTOVB+Ieqf4flkuYCviTw+F4gbLIUcBsDJHbA45BGanel9M/Y8AaVjE7yeNMTswXYjcnY4XsOORjvXH8R9JM32BSFx9oVZGDCNSWZd2IznO47uxyPrk1IdU3BtNPumGTmJ0yThsuwjAxjn5j+QHeue8SNJ61YvhRam5gm1F1w9/KZAPURLlIV/QE/wDtV6rg0HTv2RbQQD/pRKn+1QD/AFFd9dbIpSoPrfUH0ywuJIztk2bIyO4kciNP/swoKxqN+/VMokEBuIFlMdtCeIpJI+JLuZiMeGjZVFwckEgEkYkbPUFlaE7FikYyDyx53xxth8HHkRpCGGeTx9ak47T9iWohgX9zFtjXPcquF5PqT6n3qta1d/4e00tIWzbwLuKsQWcKB3HPL+v1rxur6q+XHm3aOnT0/Wubqa/s7SGWynm+z/aMszhWAYu25iGIZSTjkEng47GoT/Hs+ryCCwtGv0VNrTbWjUPyCc42hcY/hqb6L+Hq6/BFfaoWuZZAHSJ2PhRIcFVCdi3uTnvj6nR7W0SyUJGioo7KqgAfkOKvpdBLN9W7/t9r9Vcta/29mZaF0BqUqkS3Qs437xRF5nHGMeJKzbc+oXPapvRfg3p2keZojPJncXmbdz3PlACf09avFK9HDRww4jG23l5W9stooRFVVHZVAAH5DivWlK1QUpSgUpSgUpSgUpSgUpSgUpSgUpSgVUOuYv2XJb6iAdsJMU5Hpby4y5Hc7JBG3HYbqt9fE8C3KsjgMrAqykZBBGCCPYigznq7QjeW6pFGZJICssRZs+aJlIQsSTl13DP05I9YnqW8W905pvMY5DDJ2G1R40YZAcZzkNnOf04qav8ARJ+k02sXubKJgylCwuYETzANg/fQqBggebA5DVC9YWcen6NeSQsGglKywlWBVSzp5FAAAQYBAHuax8G1m6+/Zrwr9rzt38RFJ7kAn8xXpWyhVY61H2hrGDGRJeIzfhEsk3P/ALItWesl/wAf/tPX/AZR4UDNbIPUSOCWmJ7d4/DA9m+pqmpdsbsmcr9Per4gh/zFC/4KCFBP4k4Hvg+1UvrQnqHTLtYx5gHXb65ifzD8wp/Wr3KgznAyeM+vGcf3P6mobUCmnRySFQFAaR8ADOASxP1IFfLdRbMplJ3llehhN5Y7+gtSXVtNtJVOQYVB+jKAjD8iDU/WVfAbWhLDc2XbwZBKgzwqTDd4fP8ACwPPrmtVr6rG9nnFKUqwUpSgUpSgUpSgUpSgUpSgUpSgUpSgUpSgUpSgEZql6n8LLe/k8sksUDyLJLaoVEMrIcg7cZUk/NtPP481dKUClKUCv51TSv2Jr9wZmEarcm5JbP7lRJMZB6EZ2j8zX9FVRPirBHKLHxIvEX7WCyhMs2yKZ1jHGfMygY9c4quU3gyrqP463c8zC3VIogfLuTc5Hu27jnvgD171K9P/ABQHWFvPZXRSKaSJ1SQcIwKMDnJwrDv3wee1Rd50Yl2yXE+ELzKWUFQPvJljPuu0MXA55EWffEBrfT8ekxyI0ZM21XRwPIcSFGTg43NyCB2MZGe9cmpoaWc227/m0meUaJ8A7Iz3F5djlGSNcjtvI3un4rgfrW1VwaJp0emQokUSRKQCVRQBkgZOB6/X6V3114TaMylKVYKUpQKUpQKUpQKUpQKUpQKUpQKUpQKUpQKUpQKUpQKUpQK4dY0WHX4jDOgdCQcZIII5DAgghh6EEGu6lBSJvhTC3y3d4mOwMyOBjJH7yNjxk+vqfevbTfhdbWkqTSyT3LxtvXxpAVDZLbtiqq5yc8g8896uNKjYKUpUhSlKBSlKBSlKBSlKBSlKBSlKBSlKD//Z"/>
          <p:cNvSpPr>
            <a:spLocks noChangeAspect="1" noChangeArrowheads="1"/>
          </p:cNvSpPr>
          <p:nvPr/>
        </p:nvSpPr>
        <p:spPr bwMode="auto">
          <a:xfrm>
            <a:off x="0" y="-852488"/>
            <a:ext cx="2276475"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data:image/jpeg;base64,/9j/4AAQSkZJRgABAQAAAQABAAD/2wCEAAkGBhQGERQQExMWFRUTFiAYGBUYFRgeGBgZGxsYGBcWIB0fGyYfIBojHx0YIS8hIycpLSw4GR8xNzIqOCYtLikBCQoKDgwOGg8PGiwlHyUsLCosLC8qKSwpLC00LCwsLCwsLCwuLCksLSwsLCwsLCksKSksLCwsLCwsLCwsKSwsLP/AABEIALsA7wMBIgACEQEDEQH/xAAcAAEAAwEBAQEBAAAAAAAAAAAABQYHBAMCAQj/xAA9EAACAQMDAgQDBQYEBgMAAAABAgMABBEFEiEGMRMiQVEHMmEUI3GBkRUzUnKhsRZCYpIXJENTY4JUotH/xAAaAQEAAwEBAQAAAAAAAAAAAAAAAQIDBAUG/8QALhEBAQABAwIEBAQHAAAAAAAAAAECAxExBCESMkHwE5GhwSJRYbEFFCNCcYHR/9oADAMBAAIRAxEAPwDcaUpQKUpQKUpQK4db1ddCge4cMUjG5tuMhc+ZuSOAOT+Fd1eF9ZLqMbwuMpIpRh7qwII/Q0K/LC/j1SNJonDxyDcrKeCD610VkHQV3L0BP9gkYtbm4Nuc/wDRmI3wyD/xzKV49Gz71r9ApSlApSlApSlApSlApSlApSlApSlApSlApSvGe7S1+d1X+ZgP7mg9qVzW+oxXfySI/wDK6n+x+hrpoFKV8ySCEFicADJPsByTQfVK57HUI9TQSRSJIh7MjBl/UHFc3UGtr09A1w8cjohG8RruZVJwXxnJVe5xzigkaVwaPrsHUEfi28ySp7owOM84I7g/Q4Nd9ApSlBnfxE6eE8ykHal+n2aQ+izIDLaS8diGDKT7ECpj4cdSya9bNHcALdWr+DOueSR8smPZhznsTnFTPUmjft+2kg3bWYZR/VJFIaNx/KwU/lWbG9ktpE1ZI2F1bfc31sufvFX5zj1ZciRD6qRVLfDe/FTtu1ylc2najHq8STwuHjkGVZTkEf8A79PSumroKUpQKUpQKUpQKUpQKUqO1fqCDQwDNIqk/KneR/oiDLMfooNB3u4jBJIAAySewHqayfqP4uSXe82LRJBG20zuN8kh7ZSPIAXOcM55x2qd1eS961iMCJ9ht5OGeYbp5FPJURK2EUjg72yQcYFV3TujtH0RPGlZrkB2BklLGLMY87BVATYvy55GcKCTWOevhitMbUDc/FW+ZtlvdiZ/REtULH8lB9CO3s3tUrY691HqHKxuAT3kigjGOcnzebtjHHvUwdcWxKQQQQ2R8MXE7Dw41WPcfCi3bQN8jABsjygtznFULVfiqRDbbZXmnEhnmDgrAHI8kYwQxWI4IUZDEZOc1lOoud2wifDJyu0o19U3y3trEuQDhQzLk47rAQO459O57Vl+v2rRTO/2mK/lU72KrJKqYbOWduCo7Y5H0qU0jQdU64dtiuY3cuzSBorYOxDFtg/eE8dwe/atM0D4LwWpD3chuW+bwQNlsrfSJeCB9f0rXHx3lW2eigfDXp246uuYZSqpDbPuNxCixnK9okZVG/JC59gSO5r+hq8ra2SzQRxqqIowqqAFA9gBwBXrWsiCqt/xMsYriS1ll8CWNipWZSgPswY+UqwwQc85FWmq31f0Hb9XgM42TIPJMoG5f9JB4dPdWyOT2qRWep/hm3jftHTJGimY7njSTasnruQ/KGPswKNnnHc/XT3xGmjVhdRmZYjskkiTE8Tc5Wa25IP+qMsD6Coe3F10BOIPEECufu9ys1hOTztHJa1kJPyglfYV6a7qJu5hcrAbbU4VJMBOYr6FfnRJAMOwHK5G4cDB4qttvackjivtGXpKYapp0yLaTnKygkxRsx5imA72zHgN80TH09dFsOpz1LbzrbYiu4lKtDMOYpMeXcAeUPow4I5+lUr7EtzCb2zQPHdR5mtScR3KMPMPZJxyA4HcYPvVe6f6jj2+ItyY7izPh29w6OftMR5FvKgG5yvCtjJU4YVTHVmXef7/AEWuOy86D8Q5erLSeOKMQ6jAhYwuMqzIxDBec4JUofVSw79y/wCJZ1jTm1C0Xz2jg3Vs/wA4QZ8VQfQ4yVb/AEn6iqmGlluZNR+zTWkkhSaDbG0o8XbtnDBF3CGVdgIYBsjIGRXFpWpNpst7qUtu1vHJIEntZQQJ45h98EZgoLK4d1z33spxkVpM8Vdq2nQNfh6lgS5gbcj+/DKR8ysPRgeCKr3WenNpMn7UiDMETbcxqMl4lyRKB/HHkn6qWHoKzTR9Zn6N09r6zw0Tko6uAceG2IbkqDwZEAjce5U1qPSPxCt+q0jRsRXEitm3bk5UAtg4wy7WVh7hvxpZMpYd4gtJvl6Nf7Sjg6ddEO4HIt5ZMYmB9IX43D/KcHsTV11rqKLQfAMuds8ywq4A2qzg7SxzwpIxn6is/wBDtR07eXWjuN8G3xoAwyPBlJDQkHgqrEj9ajOukbStPk06Vi0B2vaTE+dCkiFrZj6lULMjdyFIPIrLTz2vgy5i2U3m8bPSoDoXVX1mxhkk5kAMcn1kiZo3P5lSfzqfrZUpSlApSlApSo7qHVv2Faz3ON3gxs+33KgkD8zigrfWnW8tgJLexi8a4UojMf3UTykBFP8AFIc7tvYDliBweC1ubbpfxzzNdxhRJO5HiTSyDcsSsx45K+RcBQy8Vy3l6ejbGaSGTxJ43R7lCQcMSkl0wGASSsgycnA2Yxiqzea7FBZi4kdDdQ3njvCeDLIxbYoABJUxlCkmCPKv1x5nU6ud7Yz129/p/wBa4STlPax1LLdJLMGMa27Lbyt/01Z3QXUyg8sI1wFJA7searCTt1bJfQafbNOkqJBHN+7gt40GSgyP4xuwPm4zU9ovw2n60kN3qGbe3lcSixRj5yFC75DnhiAuQBn+WtWsNOj0qMRQxrGi9lRQAPyFNDpLt4s/fHz7z/Blnvwz61+D41thPq1w11LtwI08kSDOcDGGP48d+1WbRPhzp/TxDQ2sYYch2G9h6d2yRVkpXo44Y4zaRle/JSlKsFKUoFRXVH2f7JL9rbbBgCRtzLgEgDlfMOcdqla+XQSAggEHgg9jQYReStoX3Md+t3p9wwVDKwnhXOQIJh88eT8siEdu3t7aHbXfUEc9lJDEbVGxDPKxlWPbkbYyCrS7TwH3DGOc9qi9XvLTTry4iito7hTcSKlmsKkoUCq7l9hkCM+4hE48uTjtVjt9B1frBGhkijtIGI5lQZVQBhEiB7fzn9O1Z6mOWXaJxsnLotdD0+0WOzMjT+EpHhtM7KP8zF0Q7F5/ixXjf/Eq10VvAjC4TgbGjWNfoMH+w96smk/Bixs/NOHupPVpWO38kUhQPpzVztdIhsVCRwxoo7KqKAPyArL+Xlv4rat8T8oxtvi5GT5dje4DyFh+QgI/rXpafGCCRiswaJccMwYgn2xtB/pW0qgXsMfhQoG71N6bT/L60+JkxKL4haVJOcwpu5XxBCgV1Ycg9sj0wwpe9PW2rzpdW129vONvhmRDgbflKbtuTgbfmYYGMcVsN7oVvqQxLBFID6NGp/uKquofCK0kYyWzS2cnoYHwmfrGcqR9OKtNHw+W1Fy/Rx6fpEiym4nmM87qEMhVVARSSqKq8AZJJ7kk9+2PPr/SzrNiYVQvJ4kfh4Gdr71G8+yhS2TXH/h3Uek28UqL2Psfs/3ch47tCT4benKkN+Nep68t5YEmBfMhZVh2HxmdSQyBBzkEd+31rjzw1MM/Fy1mWNm3CY6Dv10+e709gVfx5LmLjyvDIwO5T2yGJBFXes5+HnRdzb3k+q3uEkmXZHDnJijyCASDjOABgZ9T61o1ejN9pvywKUpUhSlKBVZ+JNs13pd4q8kQlse4Qh2H6Kas1fjoJAQRkEYIPYj2oM7mtIbS6QRr43jWt1cybyCZPFMGAT8u1hhQOwAFVi56Nk6LvLfUFha8s4V4hzultlbzZT/uBCSRnP5d6sK20uivLZRW0D3TRsiTPJ4ZmtQMRkNsbc0WQjqcHyq3rxNXCros9pGdzzm0kjUlgqOIlhZtxxwSQCCO2TXJljcct4vLKsWh67B1HCJ7eRZI24yPQjupHcMPY131R9V0LwplvdPdI7pk3lMjwruMbfK+OM8riQcjcO4NS/T/AFpFrL/Z5Fa3ugMtay/OB/Ep+V0/1L+eK3w1JkrZssNKUrRBSlKBSlKBSlKDzjtliJZVUFjkkAAk+5PrXpSlAqE6v6kTpm2eViS7ArEijLvIQdqqvr7n2AJqbqk6z5tYjMmCsdi7R57KxlVJW/EqUGfxpvt3FC6Q6+foiaC0nmaa2lhifc7AtGZgD4qk8+EGOCrcjG4ccVudYZqvTotCIzGG8BmtQWRjutbnd9ncMMjdE5Kk4OMZx8oN5+E3UT6lbSWc5P2ixfwX3cMVGRGxGc5wMflSXc4XqlKUCq/ofQln07PLcwxYlmJLMWJIycsFyfKCeeKsFKBSlKBSlKBSlKBSlKCL6h0FdejA3GOWM74Zl+aKQdmHuPQqeGBIPeqNZQw6TIwNlMdQVGQQicsjI4888BllC+GSBnHmXIBFabUbrnT8XUKBJQcqdySKdskbDs6MOVYf19c1Fm4rdraHQYdKimXMu0WrEOfKTAS38wzGB6e4rm1PTF6nMMLsqyCEvBcxnLxzRPslw3YrymV9cPn0x9TW76fewHUZnkRG/wCUkRQsTSlWTbKgXIuCCQvm2PkgAHimmTvp0dm7RbDc30oWN0+9SKYzyLx3VsBCw9BnNc+ent3i8qQ6b6pljmXTr8BbraWjlX91cqvdl/hcD5kPbuOO1trMNeSa5jjiMqvNELh4ZQQXW4tnDwkkdiUyjqfc1cOhuql6zsortRgsNrr/AAuvDL+HqPoRWmnn4uVbNk/SlK1QUpSgUpSgUpSgVTesk8G+sJMZD+NA313xiRVP0zEauVVD4iKx+wFSFYXyYJGRgxyhuPquR+dReBDdXad+1LdwX2qoJYeIEUgqwVmJB+VtrDjuKpXw615o9WtZy6H7fC0UwXO5po85kcdtzMoOeM5PHcnRbuDxklXaCXQpyOCCDhSe5Xk/qfespsnbR5o5m5W1khvFWJsx+E+2K5WNANpIbGMH3yay0b22Wyf0dSq7oHxAsuo3MUU2JQcGGRWSXI7+RgCfyqxVsqUpSgUpSgUpSgUpSgUpSgUpSg8L6xTUo2ilUOjjDKRwRVHurCXRbqNHlaTKsLGeYu6RyEHdDKqkb5Nm7Y58zDKnkc3+qd1br0GsQzWUDNNcFfKIBu8KQHdE7v8AIm1wp8zA8dqi8dxCaRdJO9vbRlniDSG4uJYjH9omlRy0aK4DFj5mO3hVUDNe/SF3Fo+sXVjCNscsSyeGAQqSxhUcAf6o2ibI74+lfFxJLaiW9u3je7hhAit4slIDLlExnlpJXAXd2GMDgEn7hgb9raaGIaSO2mMr8ZbywoW/Nq8zHV/ryT17fdtcfwNFpSleoxKUpQKUpQKUpQKqfxDOxLJvQX0Wcd/MHX+5q2VU/iIwWO03f/NiP+3ex/QAn8qijhJMI2YJ24UFmBZhgDcT798++PrWZa866NeoFBVXSSFmEqqz/eLJt37iB6YQquM4zk8aFbZdE8I/dmEFHkLM4YgbNwOCeDk5IPGPXIzfrmEQ3KSyKkSm5ZS4CMXUKpZmTlm3eZcZAHHly2a5dLzNcuFuv+mINXdp8PHPsytwpYGMxkBX7jzD09wDV0+GvVLdWWXiSFWkikaF5E+SQpjEi8DAYEHH41UeqrwW2n3WHwxHh+UjcC+Mj6EpuqzfB/TP2Xo9qNu0yKZGz3JdiwP6ba00N/D3Vz5XOlKVuoUpSgUpSgUpXLqOqRaPGZZpEiQd2dgB+p9fpQdVKqx6muNbH/JQYQ9rq4yseP4kj/ev9M7AfevKLTRrO+OW+uJWhbZIImMCBiA237sA8AjjeSMgE5qmWeOPKZLU7qvUNvoYzPNHHnsGYbm/BfmY/gDUfH1FPqLYgtHVP+7cN4QPsVjw0h/9gtR2mi26cia4Nult5yoYgmZwW2R7jguXc9lye4+uPvVtWlsUihUiSad9gYrhFUZaSQgHgKnAGeTt965NTq8ceGmOna57zS21eJ5bi4a7UBitvD91AxGR4ZCuWfJG3zuR9BXra3C+W1g2Qm3KNNHEn3YyN3gg4ABJwScZxjIG6ufUDBowhkeTwYIPIqciPc3lVmI9hu+bjLZPNfVxqIto/HtoknV2LOYpIlJGMF8k7XPAHJHYc8V5Wp1eer5ff2dGOnMeXwkEkcUkkkcbzyOH2bgqgqw8FN+DnYAvmx3zjvXN8PUfqG8uNTcAIi/ZIQrEq2xt0zgkDIL8A49DVeu7tPiTOkFlDiQDE166Ai2QZJjQglTKeQCDxnIPqNZ0fSY9CgjtohtjiUKo+g9T7k9yfrXd0XTWX4mfLHVzl/DOHZSlK9VgUpSgUpSgUpSgVTOsJPtl9YwdxEJblh7bVEUZ/wB0jfpVzrPEYarf3k758si20Q54WACRzx23O5PPcKKrldsamcvOMmIKhnZmZshpAgdgOSuNo9O5xn1+tZt1JDHdSwRb3eSS8Lr90gjCu/n3A5kLAjbhsDAJxjmrxq2sKiFV3s8qu4V0b7uPO1iwQB1Tvg4LHP6UrSgOqNQE6O7QWajk+ZiVD7FU/OwJ3tzyRtGM1z6fbetMu/ZN/EMtqcVtYKMPd3QUAEElF43fh5h37VtlnaLYRpEgwsahVHsFGAP0FZfY6cNY1u2XAJsYmmkbGMeJ5YYu5yRktnjOR7Vq1baU2wimV3pSlK0VKV53NytmjSOyoijLMxAUAdySeAKo+tdcXGoCOPT4uZ9wjmlHzqo80qR9/DGR94+ByMBsgUFzv9Si0pDJNIkaDuzsFH6k1DXHWHikLa281yW/zhdkIHuZXwpH8m41BdL9MJbvJc3dwL27jbazvgpbnCvsQEYUgEEkAHkcDtUjNr8iALKNj3MzRwCNlLKm0kSEsSpYBWfAB7qMHBNcup1WGPZeadr9kgvbzBubyO1Qnb4dso3EngL40ueT7KgPsa/bfQrfSpAfBMh2l2uZnMhUqRgbpGJBPJ8uANp7cVzalq40eSMzzBYFQKrODlph/nkfG1RtHBJGSx+lR+pdVRaIjySK0lvISxmDxyL5u67dwO0DgAA8VwZ9bcvL6tZpScpS4uygk1CNnuC0YW3iUEKFYjnGeS7EMXOMKoxgAlvzUUNpAoVzEEcSTeFGSZOd0ihRlhvbv3OMj1zVL034jyajKYILZ76PkCSCJ49oxwjB8qMDAyGH4V26f0dq+/7qRLOEr+7lma5Zc+2V4I9t2Kz+H1GreNvfz+i3iwx9+/3T91rKavEXtnt5miYMN7jahHuQCUbGcZGRVek+IVvfBrdmlWYjtasJjwf8jxZH5MB9RU7B8Hba5bxL2ae8kPzeJJtQ47YRMcfQk1ctN0aHRl2QRJEvsihR/StcP4ZL577+/wAlbr30jM9Il1nUy6x24WIjCzXqCOQe+Y4/m4x3VfzqR0/4PrcS+NfXBuP/AAxRrDCexO5U5YZ9+/rWj0r0NPp9PT8sY5ZXLmvCysY9OQRxIsaDsqKAB+Qr3pSuhUpSlApSlApSlApSlArO7Vz9s1FIwQGuR5sAqri3gLEjIPPGMVolUBbcJqGowkcu0M659QYwgbjHAeI/0qmflTOVB+Ieqf4flkuYCviTw+F4gbLIUcBsDJHbA45BGanel9M/Y8AaVjE7yeNMTswXYjcnY4XsOORjvXH8R9JM32BSFx9oVZGDCNSWZd2IznO47uxyPrk1IdU3BtNPumGTmJ0yThsuwjAxjn5j+QHeue8SNJ61YvhRam5gm1F1w9/KZAPURLlIV/QE/wDtV6rg0HTv2RbQQD/pRKn+1QD/AFFd9dbIpSoPrfUH0ywuJIztk2bIyO4kciNP/swoKxqN+/VMokEBuIFlMdtCeIpJI+JLuZiMeGjZVFwckEgEkYkbPUFlaE7FikYyDyx53xxth8HHkRpCGGeTx9ak47T9iWohgX9zFtjXPcquF5PqT6n3qta1d/4e00tIWzbwLuKsQWcKB3HPL+v1rxur6q+XHm3aOnT0/Wubqa/s7SGWynm+z/aMszhWAYu25iGIZSTjkEng47GoT/Hs+ryCCwtGv0VNrTbWjUPyCc42hcY/hqb6L+Hq6/BFfaoWuZZAHSJ2PhRIcFVCdi3uTnvj6nR7W0SyUJGioo7KqgAfkOKvpdBLN9W7/t9r9Vcta/29mZaF0BqUqkS3Qs437xRF5nHGMeJKzbc+oXPapvRfg3p2keZojPJncXmbdz3PlACf09avFK9HDRww4jG23l5W9stooRFVVHZVAAH5DivWlK1QUpSgUpSgUpSgUpSgUpSgUpSgUpSgVUOuYv2XJb6iAdsJMU5Hpby4y5Hc7JBG3HYbqt9fE8C3KsjgMrAqykZBBGCCPYigznq7QjeW6pFGZJICssRZs+aJlIQsSTl13DP05I9YnqW8W905pvMY5DDJ2G1R40YZAcZzkNnOf04qav8ARJ+k02sXubKJgylCwuYETzANg/fQqBggebA5DVC9YWcen6NeSQsGglKywlWBVSzp5FAAAQYBAHuax8G1m6+/Zrwr9rzt38RFJ7kAn8xXpWyhVY61H2hrGDGRJeIzfhEsk3P/ALItWesl/wAf/tPX/AZR4UDNbIPUSOCWmJ7d4/DA9m+pqmpdsbsmcr9Per4gh/zFC/4KCFBP4k4Hvg+1UvrQnqHTLtYx5gHXb65ifzD8wp/Wr3KgznAyeM+vGcf3P6mobUCmnRySFQFAaR8ADOASxP1IFfLdRbMplJ3llehhN5Y7+gtSXVtNtJVOQYVB+jKAjD8iDU/WVfAbWhLDc2XbwZBKgzwqTDd4fP8ACwPPrmtVr6rG9nnFKUqwUpSgUpSgUpSgUpSgUpSgUpSgUpSgUpSgUpSgEZql6n8LLe/k8sksUDyLJLaoVEMrIcg7cZUk/NtPP481dKUClKUCv51TSv2Jr9wZmEarcm5JbP7lRJMZB6EZ2j8zX9FVRPirBHKLHxIvEX7WCyhMs2yKZ1jHGfMygY9c4quU3gyrqP463c8zC3VIogfLuTc5Hu27jnvgD171K9P/ABQHWFvPZXRSKaSJ1SQcIwKMDnJwrDv3wee1Rd50Yl2yXE+ELzKWUFQPvJljPuu0MXA55EWffEBrfT8ekxyI0ZM21XRwPIcSFGTg43NyCB2MZGe9cmpoaWc227/m0meUaJ8A7Iz3F5djlGSNcjtvI3un4rgfrW1VwaJp0emQokUSRKQCVRQBkgZOB6/X6V3114TaMylKVYKUpQKUpQKUpQKUpQKUpQKUpQKUpQKUpQKUpQKUpQKUpQK4dY0WHX4jDOgdCQcZIII5DAgghh6EEGu6lBSJvhTC3y3d4mOwMyOBjJH7yNjxk+vqfevbTfhdbWkqTSyT3LxtvXxpAVDZLbtiqq5yc8g8896uNKjYKUpUhSlKBSlKBSlKBSlKBSlKBSlKBSlKD//Z"/>
          <p:cNvSpPr>
            <a:spLocks noChangeAspect="1" noChangeArrowheads="1"/>
          </p:cNvSpPr>
          <p:nvPr/>
        </p:nvSpPr>
        <p:spPr bwMode="auto">
          <a:xfrm>
            <a:off x="0" y="-852488"/>
            <a:ext cx="2276475"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2" name="Picture 8" descr="http://t0.gstatic.com/images?q=tbn:ANd9GcT2S-GvOKGxjnorAc1LukxguvIs34ON9gpKirT0n0ncntCc8FsO-HD8oJo3mQ"/>
          <p:cNvPicPr>
            <a:picLocks noChangeAspect="1" noChangeArrowheads="1"/>
          </p:cNvPicPr>
          <p:nvPr/>
        </p:nvPicPr>
        <p:blipFill>
          <a:blip r:embed="rId4" cstate="print"/>
          <a:srcRect/>
          <a:stretch>
            <a:fillRect/>
          </a:stretch>
        </p:blipFill>
        <p:spPr bwMode="auto">
          <a:xfrm>
            <a:off x="3962400" y="228600"/>
            <a:ext cx="5181600" cy="4054224"/>
          </a:xfrm>
          <a:prstGeom prst="rect">
            <a:avLst/>
          </a:prstGeom>
          <a:noFill/>
        </p:spPr>
      </p:pic>
      <p:sp>
        <p:nvSpPr>
          <p:cNvPr id="8" name="TextBox 7"/>
          <p:cNvSpPr txBox="1"/>
          <p:nvPr/>
        </p:nvSpPr>
        <p:spPr>
          <a:xfrm>
            <a:off x="6629400" y="3200400"/>
            <a:ext cx="2209800" cy="830997"/>
          </a:xfrm>
          <a:prstGeom prst="rect">
            <a:avLst/>
          </a:prstGeom>
          <a:noFill/>
        </p:spPr>
        <p:txBody>
          <a:bodyPr wrap="square" rtlCol="0">
            <a:spAutoFit/>
          </a:bodyPr>
          <a:lstStyle/>
          <a:p>
            <a:r>
              <a:rPr lang="en-US" sz="2400" b="1" dirty="0" err="1" smtClean="0"/>
              <a:t>Conodonts</a:t>
            </a:r>
            <a:r>
              <a:rPr lang="en-US" sz="2400" b="1" dirty="0" smtClean="0"/>
              <a:t> (extinct)</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fade">
                                      <p:cBhvr>
                                        <p:cTn id="7" dur="20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p:spPr>
        <p:txBody>
          <a:bodyPr>
            <a:normAutofit fontScale="90000"/>
          </a:bodyPr>
          <a:lstStyle/>
          <a:p>
            <a:r>
              <a:rPr lang="en-US" dirty="0" smtClean="0"/>
              <a:t>Modern Jawless Fish –</a:t>
            </a:r>
            <a:br>
              <a:rPr lang="en-US" dirty="0" smtClean="0"/>
            </a:br>
            <a:r>
              <a:rPr lang="en-US" dirty="0" smtClean="0"/>
              <a:t> Lamprey </a:t>
            </a:r>
            <a:endParaRPr lang="en-US" dirty="0"/>
          </a:p>
        </p:txBody>
      </p:sp>
      <p:pic>
        <p:nvPicPr>
          <p:cNvPr id="30722" name="Picture 2" descr="http://www.aquaticcommunity.com/news/Lamprey-fish.jpg"/>
          <p:cNvPicPr>
            <a:picLocks noChangeAspect="1" noChangeArrowheads="1"/>
          </p:cNvPicPr>
          <p:nvPr/>
        </p:nvPicPr>
        <p:blipFill>
          <a:blip r:embed="rId2" cstate="print"/>
          <a:srcRect/>
          <a:stretch>
            <a:fillRect/>
          </a:stretch>
        </p:blipFill>
        <p:spPr bwMode="auto">
          <a:xfrm>
            <a:off x="-685800" y="2209800"/>
            <a:ext cx="5715000" cy="3819525"/>
          </a:xfrm>
          <a:prstGeom prst="rect">
            <a:avLst/>
          </a:prstGeom>
          <a:noFill/>
        </p:spPr>
      </p:pic>
      <p:pic>
        <p:nvPicPr>
          <p:cNvPr id="30726" name="Picture 6" descr="http://t2.gstatic.com/images?q=tbn:ANd9GcQV__JDmaHhaJF7yZhuw5Jlca7P9klJiv3tIzaaglCCPQlUc7Sd5g"/>
          <p:cNvPicPr>
            <a:picLocks noChangeAspect="1" noChangeArrowheads="1"/>
          </p:cNvPicPr>
          <p:nvPr/>
        </p:nvPicPr>
        <p:blipFill>
          <a:blip r:embed="rId3" cstate="print"/>
          <a:srcRect/>
          <a:stretch>
            <a:fillRect/>
          </a:stretch>
        </p:blipFill>
        <p:spPr bwMode="auto">
          <a:xfrm>
            <a:off x="4724400" y="3276600"/>
            <a:ext cx="5220731" cy="2971800"/>
          </a:xfrm>
          <a:prstGeom prst="rect">
            <a:avLst/>
          </a:prstGeom>
          <a:noFill/>
        </p:spPr>
      </p:pic>
      <p:pic>
        <p:nvPicPr>
          <p:cNvPr id="30728" name="Picture 8" descr="http://sportfishingamericas.files.wordpress.com/2009/08/lamprey2005b-735948.jpg"/>
          <p:cNvPicPr>
            <a:picLocks noChangeAspect="1" noChangeArrowheads="1"/>
          </p:cNvPicPr>
          <p:nvPr/>
        </p:nvPicPr>
        <p:blipFill>
          <a:blip r:embed="rId4" cstate="print"/>
          <a:srcRect/>
          <a:stretch>
            <a:fillRect/>
          </a:stretch>
        </p:blipFill>
        <p:spPr bwMode="auto">
          <a:xfrm>
            <a:off x="5029200" y="-990600"/>
            <a:ext cx="4114800" cy="4283441"/>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685800"/>
            <a:ext cx="7772400" cy="1143000"/>
          </a:xfrm>
        </p:spPr>
        <p:txBody>
          <a:bodyPr>
            <a:noAutofit/>
          </a:bodyPr>
          <a:lstStyle/>
          <a:p>
            <a:r>
              <a:rPr lang="en-US" sz="4400" b="1" dirty="0"/>
              <a:t>Ordovician period </a:t>
            </a:r>
            <a:br>
              <a:rPr lang="en-US" sz="4400" b="1" dirty="0"/>
            </a:br>
            <a:endParaRPr lang="en-US" sz="4400" b="1" dirty="0"/>
          </a:p>
        </p:txBody>
      </p:sp>
      <p:sp>
        <p:nvSpPr>
          <p:cNvPr id="52227" name="Rectangle 3"/>
          <p:cNvSpPr>
            <a:spLocks noGrp="1" noChangeArrowheads="1"/>
          </p:cNvSpPr>
          <p:nvPr>
            <p:ph sz="quarter" idx="1"/>
          </p:nvPr>
        </p:nvSpPr>
        <p:spPr>
          <a:xfrm>
            <a:off x="914400" y="1066800"/>
            <a:ext cx="3581400" cy="4572000"/>
          </a:xfrm>
        </p:spPr>
        <p:txBody>
          <a:bodyPr>
            <a:normAutofit lnSpcReduction="10000"/>
          </a:bodyPr>
          <a:lstStyle/>
          <a:p>
            <a:r>
              <a:rPr lang="en-US" sz="2800" b="1" dirty="0" smtClean="0"/>
              <a:t>443 – 488 </a:t>
            </a:r>
            <a:r>
              <a:rPr lang="en-US" sz="2800" b="1" dirty="0" err="1" smtClean="0"/>
              <a:t>mya</a:t>
            </a:r>
            <a:endParaRPr lang="en-US" sz="2800" dirty="0" smtClean="0"/>
          </a:p>
          <a:p>
            <a:r>
              <a:rPr lang="en-US" sz="2800" dirty="0" smtClean="0"/>
              <a:t>First </a:t>
            </a:r>
            <a:r>
              <a:rPr lang="en-US" sz="2800" dirty="0"/>
              <a:t>land plants appear. </a:t>
            </a:r>
          </a:p>
          <a:p>
            <a:r>
              <a:rPr lang="en-US" sz="2800" dirty="0"/>
              <a:t>Primitive fungi and sea weed appears. </a:t>
            </a:r>
          </a:p>
          <a:p>
            <a:r>
              <a:rPr lang="en-US" sz="2800" dirty="0"/>
              <a:t>The oceans are full of corals, mollusks, worms, primitive fish, and echinoderms like starfish. </a:t>
            </a:r>
            <a:endParaRPr lang="en-US" sz="2800" dirty="0" smtClean="0"/>
          </a:p>
          <a:p>
            <a:r>
              <a:rPr lang="en-US" sz="2800" dirty="0" smtClean="0"/>
              <a:t>Marine life flourishes!</a:t>
            </a:r>
            <a:endParaRPr lang="en-US" sz="2800" dirty="0"/>
          </a:p>
        </p:txBody>
      </p:sp>
      <p:pic>
        <p:nvPicPr>
          <p:cNvPr id="52231" name="Picture 7" descr="hist_img_03_ordo"/>
          <p:cNvPicPr>
            <a:picLocks noChangeAspect="1" noChangeArrowheads="1"/>
          </p:cNvPicPr>
          <p:nvPr/>
        </p:nvPicPr>
        <p:blipFill>
          <a:blip r:embed="rId2" cstate="print"/>
          <a:srcRect/>
          <a:stretch>
            <a:fillRect/>
          </a:stretch>
        </p:blipFill>
        <p:spPr bwMode="auto">
          <a:xfrm>
            <a:off x="4381500" y="3810000"/>
            <a:ext cx="4762500" cy="3048000"/>
          </a:xfrm>
          <a:prstGeom prst="rect">
            <a:avLst/>
          </a:prstGeom>
          <a:noFill/>
        </p:spPr>
      </p:pic>
      <p:pic>
        <p:nvPicPr>
          <p:cNvPr id="10244" name="Picture 4" descr="http://www.squarecircles.com/studyaids/evolution/plants/firstlandplants1.jpg"/>
          <p:cNvPicPr>
            <a:picLocks noChangeAspect="1" noChangeArrowheads="1"/>
          </p:cNvPicPr>
          <p:nvPr/>
        </p:nvPicPr>
        <p:blipFill>
          <a:blip r:embed="rId3" cstate="print"/>
          <a:srcRect/>
          <a:stretch>
            <a:fillRect/>
          </a:stretch>
        </p:blipFill>
        <p:spPr bwMode="auto">
          <a:xfrm>
            <a:off x="5334000" y="685800"/>
            <a:ext cx="3810000" cy="30956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855</TotalTime>
  <Words>574</Words>
  <Application>Microsoft Office PowerPoint</Application>
  <PresentationFormat>On-screen Show (4:3)</PresentationFormat>
  <Paragraphs>80</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Review –  Geological Time Scale </vt:lpstr>
      <vt:lpstr>Refer to pink sheet in NB:</vt:lpstr>
      <vt:lpstr>Hadeon Eon</vt:lpstr>
      <vt:lpstr>Archean Eon</vt:lpstr>
      <vt:lpstr>Proterozoic Eon</vt:lpstr>
      <vt:lpstr>Phanerozoic Eon</vt:lpstr>
      <vt:lpstr>Paleozoic era – Cambrian Period</vt:lpstr>
      <vt:lpstr>Modern Jawless Fish –  Lamprey </vt:lpstr>
      <vt:lpstr>Ordovician period  </vt:lpstr>
      <vt:lpstr>Silurian period 417 – 443 mya</vt:lpstr>
      <vt:lpstr>Devonian period 354 – 417 mya </vt:lpstr>
      <vt:lpstr>First Jawed fish –  Placoderms </vt:lpstr>
      <vt:lpstr>Carboniferous period 299 – 359 mya</vt:lpstr>
      <vt:lpstr>Permian period 251 – 299 mya</vt:lpstr>
      <vt:lpstr>Mesozoic era – Triassic period 200 – 251 mya</vt:lpstr>
      <vt:lpstr>Jurassic period 145 – 200 mya </vt:lpstr>
      <vt:lpstr>Cretaceous period 65 – 145 mya</vt:lpstr>
      <vt:lpstr>Cenozoic Era – Paleogene period 23-65 mya</vt:lpstr>
      <vt:lpstr>Neogene period Today – 23 mya</vt:lpstr>
    </vt:vector>
  </TitlesOfParts>
  <Company>Peninsula School Dist. #401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PSD</dc:creator>
  <cp:lastModifiedBy>rleroy</cp:lastModifiedBy>
  <cp:revision>57</cp:revision>
  <dcterms:created xsi:type="dcterms:W3CDTF">2009-02-26T15:35:51Z</dcterms:created>
  <dcterms:modified xsi:type="dcterms:W3CDTF">2013-02-14T22:36:13Z</dcterms:modified>
</cp:coreProperties>
</file>