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0" r:id="rId2"/>
    <p:sldId id="317" r:id="rId3"/>
    <p:sldId id="318" r:id="rId4"/>
    <p:sldId id="281" r:id="rId5"/>
    <p:sldId id="283" r:id="rId6"/>
    <p:sldId id="284" r:id="rId7"/>
    <p:sldId id="285" r:id="rId8"/>
    <p:sldId id="287" r:id="rId9"/>
    <p:sldId id="288" r:id="rId10"/>
    <p:sldId id="289" r:id="rId11"/>
    <p:sldId id="291" r:id="rId12"/>
    <p:sldId id="292" r:id="rId13"/>
    <p:sldId id="293" r:id="rId14"/>
    <p:sldId id="315" r:id="rId15"/>
    <p:sldId id="316" r:id="rId16"/>
    <p:sldId id="297" r:id="rId17"/>
    <p:sldId id="299" r:id="rId18"/>
    <p:sldId id="300" r:id="rId19"/>
    <p:sldId id="301" r:id="rId20"/>
    <p:sldId id="303" r:id="rId21"/>
    <p:sldId id="304" r:id="rId22"/>
    <p:sldId id="305" r:id="rId23"/>
    <p:sldId id="307" r:id="rId24"/>
    <p:sldId id="308" r:id="rId25"/>
    <p:sldId id="314" r:id="rId26"/>
    <p:sldId id="295" r:id="rId27"/>
    <p:sldId id="296" r:id="rId28"/>
    <p:sldId id="31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9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3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E74437F-B6BF-47FF-A331-60C27C3C6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F2550-4660-46AF-A188-F467687FC7EB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61D16-B158-404E-9B88-B5A962D74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1D16-B158-404E-9B88-B5A962D749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98CD8-C4A8-4A60-80CC-4CE1B42C1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51A2B-9D19-4950-AF3F-9AABEA201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4996C-1FB7-41E5-9DAA-310FDCF0C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BC4F6-FF05-423A-AE17-95229B334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33AB2-50B8-4327-A078-5531C37E0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0007C-2A52-4BD2-AA38-F693EE54F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8082-5450-4F23-A1F2-E73A88197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66185-52D4-48E1-83C8-73DD9E3A6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B8DE8-6708-4E17-9AFE-9096F2FB6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D0446-5D8B-44AC-86CF-B0D9BD292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E7AF9-2698-4F55-A333-2835087D2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1E8AF9D-6CF5-4A1B-B689-4DC6A83F4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P22epOXwJHg&amp;feature=relat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3WHUTL4fujo&amp;feature=relate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hlinkClick r:id="rId4"/>
              </a:rPr>
              <a:t>Biomes of the World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396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Temperate </a:t>
            </a:r>
            <a:b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Deciduous Forest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8956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Location: </a:t>
            </a:r>
            <a:r>
              <a:rPr lang="en-US" sz="2400" dirty="0" smtClean="0"/>
              <a:t>Eastern half of NA, Europe, Asia, Russia, Japan, South America, and Australia.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Climate: </a:t>
            </a:r>
            <a:r>
              <a:rPr lang="en-US" sz="2400" dirty="0" smtClean="0"/>
              <a:t>avg. temp. is 50° F. The average rainfall is 30 to 60 inches a year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soil is very fertile.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10244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10245" name="Picture 3" descr="pictemper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365500"/>
            <a:ext cx="46482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0" descr="deciduous_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04800"/>
            <a:ext cx="47625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Temperate Deciduous Animals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4038600" cy="4525963"/>
          </a:xfrm>
        </p:spPr>
        <p:txBody>
          <a:bodyPr/>
          <a:lstStyle/>
          <a:p>
            <a:pPr eaLnBrk="1" hangingPunct="1"/>
            <a:r>
              <a:rPr lang="en-US" smtClean="0"/>
              <a:t>deer, gray squirrels, mice, raccoons, salamanders, snakes, robins, frogs and many insects. </a:t>
            </a:r>
          </a:p>
        </p:txBody>
      </p:sp>
      <p:sp>
        <p:nvSpPr>
          <p:cNvPr id="11268" name="Rectangle 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9" name="Picture 3" descr="blkb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1447800"/>
            <a:ext cx="23812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 descr="missc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667250"/>
            <a:ext cx="21621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1167256460_01ab1906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675188"/>
            <a:ext cx="2457450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7" descr="spotted-salaman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914400"/>
            <a:ext cx="253365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8" descr="bateman-mossy_branches-spotted_ow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0263" y="4254500"/>
            <a:ext cx="3233737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4" descr="squirre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124200"/>
            <a:ext cx="21336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6" descr="pench-wildlif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22098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Temperate Deciduous Plants</a:t>
            </a:r>
          </a:p>
        </p:txBody>
      </p:sp>
      <p:sp>
        <p:nvSpPr>
          <p:cNvPr id="1229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3962400" cy="2590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Oak, maple, hickory, elm, walnut, sweet gum, rhododendrons, azaleas, huckleberries, herbs, and mosses. 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12292" name="Picture 4" descr="6626250_alder_catkins_fellows_gardens_trinity_college_cambridge-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990600"/>
            <a:ext cx="27035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red-maple-tr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371600"/>
            <a:ext cx="24384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4" descr="whiteOakLeav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505200"/>
            <a:ext cx="3619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6" descr="Azeala-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6576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3810000" cy="1143000"/>
          </a:xfrm>
        </p:spPr>
        <p:txBody>
          <a:bodyPr/>
          <a:lstStyle/>
          <a:p>
            <a:pPr eaLnBrk="1" hangingPunct="1"/>
            <a:r>
              <a:rPr lang="en-US" sz="4000" b="1" u="sng" dirty="0" smtClean="0">
                <a:solidFill>
                  <a:srgbClr val="FF0000"/>
                </a:solidFill>
              </a:rPr>
              <a:t>Evergreen </a:t>
            </a:r>
            <a:br>
              <a:rPr lang="en-US" sz="4000" b="1" u="sng" dirty="0" smtClean="0">
                <a:solidFill>
                  <a:srgbClr val="FF0000"/>
                </a:solidFill>
              </a:rPr>
            </a:br>
            <a:r>
              <a:rPr lang="en-US" sz="4000" b="1" u="sng" dirty="0" smtClean="0">
                <a:solidFill>
                  <a:srgbClr val="FF0000"/>
                </a:solidFill>
              </a:rPr>
              <a:t>Forest </a:t>
            </a:r>
            <a:br>
              <a:rPr lang="en-US" sz="4000" b="1" u="sng" dirty="0" smtClean="0">
                <a:solidFill>
                  <a:srgbClr val="FF0000"/>
                </a:solidFill>
              </a:rPr>
            </a:br>
            <a:r>
              <a:rPr lang="en-US" sz="2800" b="1" u="sng" dirty="0" smtClean="0">
                <a:solidFill>
                  <a:srgbClr val="00B050"/>
                </a:solidFill>
              </a:rPr>
              <a:t>(Our Biome! </a:t>
            </a:r>
            <a:r>
              <a:rPr lang="en-US" sz="2800" b="1" u="sng" dirty="0" smtClean="0">
                <a:solidFill>
                  <a:srgbClr val="00B050"/>
                </a:solidFill>
                <a:sym typeface="Wingdings" pitchFamily="2" charset="2"/>
              </a:rPr>
              <a:t>)</a:t>
            </a:r>
            <a:endParaRPr lang="en-US" sz="2800" b="1" u="sng" dirty="0" smtClean="0">
              <a:solidFill>
                <a:srgbClr val="00B050"/>
              </a:solidFill>
            </a:endParaRPr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05000"/>
            <a:ext cx="4038600" cy="4525962"/>
          </a:xfrm>
        </p:spPr>
        <p:txBody>
          <a:bodyPr/>
          <a:lstStyle/>
          <a:p>
            <a:pPr eaLnBrk="1" hangingPunct="1"/>
            <a:r>
              <a:rPr lang="en-US" b="1" dirty="0" smtClean="0"/>
              <a:t>Location:  </a:t>
            </a:r>
            <a:r>
              <a:rPr lang="en-US" dirty="0" smtClean="0"/>
              <a:t>southeastern and western United States </a:t>
            </a:r>
          </a:p>
          <a:p>
            <a:pPr eaLnBrk="1" hangingPunct="1"/>
            <a:r>
              <a:rPr lang="en-US" b="1" dirty="0" smtClean="0"/>
              <a:t>Climate:</a:t>
            </a:r>
            <a:r>
              <a:rPr lang="en-US" dirty="0" smtClean="0"/>
              <a:t>  drier weather</a:t>
            </a:r>
            <a:endParaRPr lang="en-US" dirty="0" smtClean="0">
              <a:cs typeface="Arial" charset="0"/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13316" name="Picture 5" descr="2040_DSCN99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743200"/>
            <a:ext cx="28956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 descr="temperate_coniferous_for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04800"/>
            <a:ext cx="48768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Evergreen Forest Animals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bald eagle, red-tailed hawk, coyote, spotted owl, snow leopard, porcupine, raccoon, beaver, brown bear, red-fox, otter.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1" name="Picture 5" descr="2413236-2-red-tailed-haw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219200"/>
            <a:ext cx="2667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snow_leop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810000"/>
            <a:ext cx="3044825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red-fox-art-sla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067175"/>
            <a:ext cx="27368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 descr="ot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143000"/>
            <a:ext cx="2481263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4" descr="porcup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657600"/>
            <a:ext cx="300037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Evergreen Forest Plants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95401"/>
            <a:ext cx="3505200" cy="1905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Thimbleberry, </a:t>
            </a:r>
            <a:r>
              <a:rPr lang="en-US" sz="2400" dirty="0" err="1" smtClean="0"/>
              <a:t>salal</a:t>
            </a:r>
            <a:r>
              <a:rPr lang="en-US" sz="2400" dirty="0" smtClean="0"/>
              <a:t>, hazelnut, </a:t>
            </a:r>
            <a:r>
              <a:rPr lang="en-US" sz="2400" dirty="0" err="1" smtClean="0"/>
              <a:t>nootka</a:t>
            </a:r>
            <a:r>
              <a:rPr lang="en-US" sz="2400" dirty="0" smtClean="0"/>
              <a:t> rose, ponderosa pine, lodgepole pine, </a:t>
            </a:r>
            <a:r>
              <a:rPr lang="en-US" sz="2400" dirty="0" err="1" smtClean="0"/>
              <a:t>spruce,fir,red</a:t>
            </a:r>
            <a:r>
              <a:rPr lang="en-US" sz="2400" dirty="0" smtClean="0"/>
              <a:t> alder </a:t>
            </a:r>
          </a:p>
        </p:txBody>
      </p:sp>
      <p:pic>
        <p:nvPicPr>
          <p:cNvPr id="28674" name="Picture 2" descr="http://depts.washington.edu/propplnt/Plants/sala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371600"/>
            <a:ext cx="2286000" cy="2027494"/>
          </a:xfrm>
          <a:prstGeom prst="rect">
            <a:avLst/>
          </a:prstGeom>
          <a:noFill/>
        </p:spPr>
      </p:pic>
      <p:pic>
        <p:nvPicPr>
          <p:cNvPr id="28676" name="Picture 4" descr="http://www.christmasranchtrees.com/user/image/trees/Norway%20Spru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747" y="990600"/>
            <a:ext cx="2743253" cy="3762375"/>
          </a:xfrm>
          <a:prstGeom prst="rect">
            <a:avLst/>
          </a:prstGeom>
          <a:noFill/>
        </p:spPr>
      </p:pic>
      <p:pic>
        <p:nvPicPr>
          <p:cNvPr id="28678" name="Picture 6" descr="http://www.just-green.com/ProductImages/fullsize/red_ald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352800"/>
            <a:ext cx="3657600" cy="2743201"/>
          </a:xfrm>
          <a:prstGeom prst="rect">
            <a:avLst/>
          </a:prstGeom>
          <a:noFill/>
        </p:spPr>
      </p:pic>
      <p:pic>
        <p:nvPicPr>
          <p:cNvPr id="28680" name="Picture 8" descr="http://imagehost.vendio.com/a/35088526/aview/34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276600"/>
            <a:ext cx="2286000" cy="2996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971800" cy="11430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FF0000"/>
                </a:solidFill>
              </a:rPr>
              <a:t>Tundra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Location:</a:t>
            </a:r>
            <a:r>
              <a:rPr lang="en-US" sz="2400" dirty="0" smtClean="0"/>
              <a:t>  near the North pole.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treeless, covers about 20% of the Earth's surface,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Climate:</a:t>
            </a:r>
            <a:r>
              <a:rPr lang="en-US" sz="2400" dirty="0" smtClean="0"/>
              <a:t>  cold most of the time, summer is brief when the sun shines almost 24 hours a day.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6-10 inches of rain per year, temperature less than 5° C</a:t>
            </a:r>
          </a:p>
        </p:txBody>
      </p:sp>
      <p:pic>
        <p:nvPicPr>
          <p:cNvPr id="16388" name="Picture 3" descr="139_Sunset%20in%20the%20Tund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41910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2" descr="tund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304800"/>
            <a:ext cx="47625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Tundra Animals</a:t>
            </a:r>
          </a:p>
        </p:txBody>
      </p:sp>
      <p:sp>
        <p:nvSpPr>
          <p:cNvPr id="17411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32004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Arctic Fox, Caribou, Ermine, Lemming, Musk Ox, Polar Bear, Snowy Owl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17412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3" name="Picture 3" descr="biomes-tundrapi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21812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Snowy_Owl_P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219200"/>
            <a:ext cx="29527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020907001"/>
          <p:cNvPicPr>
            <a:picLocks noChangeAspect="1" noChangeArrowheads="1"/>
          </p:cNvPicPr>
          <p:nvPr/>
        </p:nvPicPr>
        <p:blipFill>
          <a:blip r:embed="rId5" cstate="print"/>
          <a:srcRect r="59573"/>
          <a:stretch>
            <a:fillRect/>
          </a:stretch>
        </p:blipFill>
        <p:spPr bwMode="auto">
          <a:xfrm>
            <a:off x="6705600" y="381000"/>
            <a:ext cx="22526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" descr="lemming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810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" descr="6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4495800"/>
            <a:ext cx="326707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3" descr="ermine-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3627438"/>
            <a:ext cx="2212975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14"/>
          <p:cNvSpPr txBox="1">
            <a:spLocks noChangeArrowheads="1"/>
          </p:cNvSpPr>
          <p:nvPr/>
        </p:nvSpPr>
        <p:spPr bwMode="auto">
          <a:xfrm>
            <a:off x="4419600" y="3810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Ermine</a:t>
            </a:r>
          </a:p>
        </p:txBody>
      </p:sp>
      <p:sp>
        <p:nvSpPr>
          <p:cNvPr id="17420" name="Text Box 15"/>
          <p:cNvSpPr txBox="1">
            <a:spLocks noChangeArrowheads="1"/>
          </p:cNvSpPr>
          <p:nvPr/>
        </p:nvSpPr>
        <p:spPr bwMode="auto">
          <a:xfrm>
            <a:off x="6781800" y="6096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Lemming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Tundra Plants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62484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Arctic Moss, Arctic Willow, Bearberry, Labrador tea, Yellow Tundra Flower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8436" name="Picture 4" descr="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1435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dena15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04800"/>
            <a:ext cx="26670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 descr="arctostaphylos%20massachusetts%20bearber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2098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2" descr="labrador_tea_redlak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124200"/>
            <a:ext cx="276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6248400" y="2362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Bearberry</a:t>
            </a:r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3505200" y="5410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Labrador tea</a:t>
            </a:r>
          </a:p>
        </p:txBody>
      </p:sp>
      <p:pic>
        <p:nvPicPr>
          <p:cNvPr id="18442" name="Picture 16" descr="wild flowers on the tundra, courtesy of US Fish and Wildlife Servi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429000"/>
            <a:ext cx="330993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4953000" cy="11430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FF0000"/>
                </a:solidFill>
              </a:rPr>
              <a:t>Savanna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3276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Location:</a:t>
            </a:r>
            <a:r>
              <a:rPr lang="en-US" sz="2400" dirty="0" smtClean="0"/>
              <a:t>  Africa and South America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Climate:</a:t>
            </a:r>
            <a:r>
              <a:rPr lang="en-US" sz="2400" dirty="0" smtClean="0"/>
              <a:t>  dry season - 68° to 86° F (winter),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rain (35 to 60 in) in the summer months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Most of the animals migrate to find food. </a:t>
            </a:r>
          </a:p>
        </p:txBody>
      </p:sp>
      <p:sp>
        <p:nvSpPr>
          <p:cNvPr id="19460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19461" name="Picture 3" descr="tr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05200"/>
            <a:ext cx="49530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2" descr="savanna_location_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0013" y="381000"/>
            <a:ext cx="5233987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Biome?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An ecosystem that occurs over a large area of land. </a:t>
            </a:r>
          </a:p>
          <a:p>
            <a:pPr eaLnBrk="1" hangingPunct="1"/>
            <a:r>
              <a:rPr lang="en-US" dirty="0" smtClean="0"/>
              <a:t>Includes plants and animals that are </a:t>
            </a:r>
            <a:r>
              <a:rPr lang="en-US" b="1" dirty="0" smtClean="0">
                <a:solidFill>
                  <a:srgbClr val="FF0000"/>
                </a:solidFill>
              </a:rPr>
              <a:t>adapted</a:t>
            </a:r>
            <a:r>
              <a:rPr lang="en-US" dirty="0" smtClean="0"/>
              <a:t> to the </a:t>
            </a:r>
            <a:r>
              <a:rPr lang="en-US" b="1" dirty="0" smtClean="0">
                <a:solidFill>
                  <a:srgbClr val="FF0000"/>
                </a:solidFill>
              </a:rPr>
              <a:t>climate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other </a:t>
            </a:r>
            <a:r>
              <a:rPr lang="en-US" b="1" dirty="0" err="1" smtClean="0">
                <a:solidFill>
                  <a:srgbClr val="FF0000"/>
                </a:solidFill>
              </a:rPr>
              <a:t>abiotic</a:t>
            </a:r>
            <a:r>
              <a:rPr lang="en-US" dirty="0" smtClean="0"/>
              <a:t> factors.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Savanna Animals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038600" cy="46021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Elephant, African Wild Dog, Black Mamba, Caracal, </a:t>
            </a:r>
            <a:r>
              <a:rPr lang="en-US" sz="2400" dirty="0" err="1" smtClean="0"/>
              <a:t>Chacma</a:t>
            </a:r>
            <a:r>
              <a:rPr lang="en-US" sz="2400" dirty="0" smtClean="0"/>
              <a:t> Baboon, Emu, Zebra, Koala Bear, Lion. </a:t>
            </a:r>
          </a:p>
        </p:txBody>
      </p:sp>
      <p:pic>
        <p:nvPicPr>
          <p:cNvPr id="20484" name="Picture 7" descr="African-wild-d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8600"/>
            <a:ext cx="26130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black-mam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276600"/>
            <a:ext cx="29718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3" descr="carac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219200"/>
            <a:ext cx="21209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5" descr="chacma-babo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191000"/>
            <a:ext cx="2286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7" descr="em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3657600"/>
            <a:ext cx="22463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18"/>
          <p:cNvSpPr txBox="1">
            <a:spLocks noChangeArrowheads="1"/>
          </p:cNvSpPr>
          <p:nvPr/>
        </p:nvSpPr>
        <p:spPr bwMode="auto">
          <a:xfrm>
            <a:off x="4419600" y="13716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Caracal</a:t>
            </a:r>
          </a:p>
        </p:txBody>
      </p:sp>
      <p:sp>
        <p:nvSpPr>
          <p:cNvPr id="20490" name="Text Box 19"/>
          <p:cNvSpPr txBox="1">
            <a:spLocks noChangeArrowheads="1"/>
          </p:cNvSpPr>
          <p:nvPr/>
        </p:nvSpPr>
        <p:spPr bwMode="auto">
          <a:xfrm>
            <a:off x="6553200" y="3581400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Black Mamba</a:t>
            </a:r>
          </a:p>
        </p:txBody>
      </p:sp>
      <p:pic>
        <p:nvPicPr>
          <p:cNvPr id="18434" name="Picture 2" descr="http://creagrus.home.montereybay.com/Baboon_Chacma-run27Jy05Ma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4114799"/>
            <a:ext cx="3276600" cy="2642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Savanna Plants</a:t>
            </a:r>
          </a:p>
        </p:txBody>
      </p:sp>
      <p:pic>
        <p:nvPicPr>
          <p:cNvPr id="16386" name="Picture 2" descr="http://flowerpics.tk/wp-content/uploads/2011/04/acaci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3920575" cy="26098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800600" y="3048000"/>
            <a:ext cx="1011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Acacia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6388" name="Picture 4" descr="http://ecolibrary.org/images/full_image/Blue_gum_tree_Eucalyptus_globulus_DP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81400"/>
            <a:ext cx="3962400" cy="2971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62600" y="54102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Gum Tree Eucalyptus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6390" name="Picture 6" descr="http://t1.gstatic.com/images?q=tbn:ANd9GcT35bCLbAUNec652MVO-8jrjx5k0JHwpSbBr5KOMIOIbCan0JD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8600" y="3886200"/>
            <a:ext cx="5522054" cy="2667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667000" y="5029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Jackalberry</a:t>
            </a:r>
            <a:r>
              <a:rPr lang="en-US" sz="2000" b="1" dirty="0" smtClean="0">
                <a:solidFill>
                  <a:schemeClr val="bg1"/>
                </a:solidFill>
              </a:rPr>
              <a:t> Trees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392" name="AutoShape 8" descr="data:image/jpg;base64,/9j/4AAQSkZJRgABAQAAAQABAAD/2wBDAAkGBwgHBgkIBwgKCgkLDRYPDQwMDRsUFRAWIB0iIiAdHx8kKDQsJCYxJx8fLT0tMTU3Ojo6Iys/RD84QzQ5Ojf/2wBDAQoKCg0MDRoPDxo3JR8lNzc3Nzc3Nzc3Nzc3Nzc3Nzc3Nzc3Nzc3Nzc3Nzc3Nzc3Nzc3Nzc3Nzc3Nzc3Nzc3Nzf/wAARCACLALoDASIAAhEBAxEB/8QAGwAAAwEBAQEBAAAAAAAAAAAAAwQFBgIBAAf/xAA7EAACAQMDAgQEBAYCAQMFAAABAgMABBEFEiExQRMiUWEGMnGBFEKRwSNSobHR8BXhMwcWJDRicsLx/8QAGQEAAwEBAQAAAAAAAAAAAAAAAQIDAAQF/8QAJBEAAwEAAgICAQUBAAAAAAAAAAECESExAxIiQVEEEzJhcVL/2gAMAwEAAhEDEQA/AHF4rx0yKKVA7iuSygckVwnvu0lyLmFW4YUGW2UKSvWmnkQ8A80Fjz7UxyXc0SvE2SFaIZcHNHuoQRuUc0COBnYdxQPO8k8nSTHdjsa+uZSorp4NmCKG5DHGM1mIhVrg7Tnik473dNsyftT01o0gO3NS2sZIHEoBxnGfemXIU9G5ncEZ/vSlzubO3qa9MpYY7ivbcs0mCOK2geCFva77tFuH8JHODJ12+9Na5od3o1wkd0oMci7oZ05SVfUH9utUPBVwQRmqlnq6W+iXOl6wPFsWH/x5RGsxtZcHBK5yFPpjkZxTzafArMPGAz4FMKiqQf0q3BFq9haw6hc2jJFdIPCkKDDBcDOce2Oeo5wetAg017rdsQkRqZHPooGSc/7zQe9G7F4cNgAU5EmDk8j0ry2hA3YXkcn2pyC3JY8gilbM1gRZLYS4O9GCEEeGCCD6kVOu7N7hrRY0DxjyymIYxjocfQ1Z8IKuCBg9a6UoWHIGOlKq/ArSZJsrSE3kttfpIIwpQSA4BB9fXFT9T0R7E7Jj4rtgrITwV7VpZPDDOuxWdxu5HPpmjRRwXNiLW9lBdRmNimMN6fSnVma0wUIljcxRRZ3E5VQMk02l4m0btPBOOTVo25t5ifD8wBxxU1rl9x8o6+lb29u0aUbvULd7W6mgfrG5X9DU9ldmrWfF9uv/ACa3MY/h3USyL9cYP7frUJkiiUtK6oP/ALv80lLHh7n7k14lVCQhbAJzRQg284+9GcjbuTDJ2YdKVkmyMZFDk4rcrmTvCMNuf0r2OIKOMCgW8U0iTSoRtiALff8A006VeOESsuFOMZPrWOeq9gEkRZTSnhbWORiqHjJjkihsFfpQEFlYJ/auIJLVbox36k2c6+HKVHmQHo6+6nB/Ud6+nxHnnjNAdPFTy9aaXyaUT9U0i50jUXtrkhsAMki/LKh6MvsR+/pRLa3Gc8c1pbC0Gu6UNHuGH422y1hKxwWHUxE+ncVKSzlizGUIYHBBHII65FG/6M0gUUSJy/K96E+nwyu93HAEQnaxDZ3NjpnHp16g8cmmzBLHIVkHfgjofoafukH4SyiUH5GkbjuWK549lFLzouHun6lJ/wAbJp7jfGuGRXbIU5Hyj1/zTd4iaXoMCvDsfUgXzt4SNcEKT2ySD9hSFhpltLqNsL6Yw26yAyMTyQOdvHPPSiarqU9/ezu8WFuCAIuD4ag4XHbAGP1qk7nJNsW022jS/wDMo8KUMrgng5Hb70mbW6gmaKWPwiOPMcnOP7Ue5uDB4e0Ar2VRyfp+nSmJ5W1JZpS4MigOrcEYxgD3pf6YNaJVzLeRqPCijkI4IJNAaO7u1Twc2zbvOWOcL3/6pv8AD45kZnYn5c4xQ768FvGYLdST+dv2qkSu2H/RO71RbJWVInYhRhm6saFa67BdYjkAVmB4FIXmtmGJknh8RWyMdSKl2USXcqXRDRQKw8SXHCim9F9mNpq15HY6aj3MokbkL7+1fnM0kzyuy3MgVmJHWtJqE9nqk8MayGTw8gZJC59TQ2sHDEeNY8H+atCzsaIuuj9qv0/G/ClhcDl7VzCx9u3/AOv61mrlPEQRy+aI53oRwQRjr1H+9a03w4WvNF1ay2lm2+JGBjJbH9+BWaad87pLd/BdFdGKleD1B7Z6/wDfFTvnGejdwlU1+RJYDDc7baaTcVOxW4J4HA7Htx19q9mt0nkJjIR8nIHRiRu+3ejXQhlDQsmSSRtPKtjkfr/cUIB2Qs0wkj2krKxww3ceYY83GeQc8YOeKQ8+qlPYZR0KF4UuyzFXAAIzwBzzj7Y+9c38E5023utwdbks4x1G3ggj2/f7Dm3vDDHcrMQrpGW+YAFQSB9fr71Z03+L8HuiYLwOJM9CUkyD9s800rdB7e1aQY9OV0HnZtpzK68YGPlH37+3SgxxlMkA7cnGTnjPr0+9Gn/CQwSNqTQEIxZGkbAU+oyeevXFDGoSmYpcRSpEp88sh5cY6BPm599o60jRpp7mCt0jGTYcZPuPSu4ISvAGWxnAr2fUbdseBaodveXkn7DA+3NINqrQb9iAyHsBwtFTVPJKodiuPw12skr+GE8wYHoao6vr1lqFxDcwwS/iAcysPKrsPzAZzyOoNY+SeSV98u53Pqc5r60ulNwIgcMe1dsfp5z5cmwtSXkUu7yGPccgdh7fTpSt5dX11JFHFbiXayKscL7Qyrzlj7nNEm0+RkEvmAPQ4oSWcgBVFZSp8p96z8UfRv29XAVLHU4Hj/EM1uHUugUAb485zkgkHoAQB0NMuyLbzSzRMqRANI/dEB8xBXrwPahHUL3aEuJfE2jC+KN+B06/bsaLO8UkbJFPGksg27CH2tu464/eoV42npKoaYq9xDfjxrIb4yCo44+3HSvoLeaNblkkjUQn/wAbHA44wK81WwbwEjsZVt2SNGdVIKgfQdeCO9J2tptlmOSWxjeScHHb0GaVoGJcMPJ4xgcRttlP5cEnGOwHNYTUlvY7iSOSSTccN4bHJGf3rWX8N1eXq21j/wCNkK4UkYHTJOf1p7T7WC006eWeFnO8IQpG6Ug4A59+tM39GS5PzqOyupWwElGT6Hr9aqTaPeWtoTJPmMEYRT0rXXTwyQ+FNF+CXcDIEuQ2SeEOT0xk0rFBa3FwsnNyy4KxG5U47dO/Ipk/+g6vszthaX6K8kO2CAjDSOoJYegFLmzjJzh60vxBcy6fbZMUgkAG5XIPh56EjsPtUxPijyL5F6fyCj7N/RRVnR+v/C7x2XxPbusH/wBWr27uB0xkjP3H6mktV06O11S7jA8Mo7KGUlSFPI6exFZ2y1adZA7hkuYwCk5T5CDjgdDz9+D1xRo9WuLe4jlvh+JU52SGV8NnHUgjOMjgjjmpudnBvH51L2udHTECMxXrNtbxMM4l6DoMgkDvgcilVtp8GIzWUiMNrfwGAOfow4I49PdelNWdpe3Ulw1nY28bqA/LOWdeDjbnqvfH9cnC8n4kqFSSOPykeSEEdeCd+T698eoxxUswW5q+UsFrjS/Ge3niuhHcW/yZG5ZFJBIYHGPMPfGeexrYfDbxyak9h46yrd2rxP4S+WIgArnnIyM9R14rLLBdPJufUbgDuse1B264A9B+nbpVPSNJC6lFq8V8YnsWDGOTexkGRkD68+o9qpHLwE+OlyxG9sNYVZHstNmmETGNp1USFSOoUDkDI6kZ9x0qItzN4jJcIyP3V1IP6HmtlrqRS6lNqGmvLbvJh3UZUg9yCKz+oa3cSuIb/UvF8LoJ2DEA/WnqE+CieIiXV0bUFsEseE9M1PTcxLMTyeCT3oesXoudS2xFGijXapjAAbuT/vpQWuI7eBpJSVA/X2A96t45UIKWh9RuIrG2Mkpyx+VfVqj6XFqGqXjtCMkqSvYMR+UUS2tpdYnF5driAcRRhuvt9Ptz/ahIBE+Y/LzwFAHH07Uzp/Q2F3Sfx2lrH+LmhaRly9uyLIvXpk+361pLTU9JnQq0Mlu3fwWypPrtP+awkMk7hiY3J7ZXP3+uP7UYJd2589vLxnkxsM469f8AelKrYyUGzv7azZQY7mLAG4owKOB9D1+xNRJLczDEZVJIQzoztgZAOR/j/ul7S6BQiYMuOuG5Jz355/6oV6001pcGFWeZo22AHBz1/ai3vYGlg3eTW5gspIpGiF2uWdMYJzgjnoOODXM0qxXssL3DRi3YAuq5xg4HvyAOnPWol3LeXcelIbVobiFWQR464bIPHt/mtFq//wAe4vpQAhY5kz0zleuM571B8s5Gvkerfo15JAyeHIj+IdiZJbdlcexzjp+YVPi1BdVvPCiinKPKUj3eVYyDkZzxnd3P82CKZihBijlVi7RNwwXK7W5Az+3vXen2UVjebmEbwyziTax67iOMfekp8aDeRDUrSB7aKV457u6MxAhYbVUdTngE9+9PPpNjNarPYWduJE5khC+dfcAk5FNLdR6cb0SW7ncDGGKEbW/r2qSt8qyLJbGRXHykUeOmjeyaMlq7CW98N5Glc8YB8qKO1dJbQbFyyA4Ga0eq6bBqcgntUW3vmPmAwElPv6Gsy+m6grsrWk4IJBAQnFVlYuDJ6buaFvGvIfE8ayhk2+MJFLAZxvUdSvHOOx7YFMWUEwjeJwCFCssfJJ6ncBgjjr78AZ6VDsNC1aVIXuoYNkZUfh2cDK+pcZP2FaWxtr62jiVZIYNikAwszHrnqen2Aqbzou/BT5wp/C8LO8j/AIhoDE6tFIhzk88gngjpx/mq2uWtrdXInyYpG4kEQ4dvXHODUm1lufEVd0s2OSsMe5+OpA71ZtUuL6xe+JVbZMjxWOOnXj/fanSlzwD1qeGTDbQw9CTj+dun24pJ51huARkA8FzIFUfanb6O3uNKNxaXY/EKxE1uwAYjsV9R61lp38M8nn1pGs6GRWvdZsoA5eQhV/Mo8pr85luk1LUpHmuGjWRy21FLnHYAAfSn9Rhu9RvkhRtkXUlWJOPX0GaYvR/wmml7KMLKxCqSm7PqCcjqM9/pTq2uhWSoESF3eQgpGfMTg/6ea80+wfXLr8RcJ4dlGcKnQP8A73//ALXy6PqCaalzfxOkAbJQHLKnYnvjnHPNW5dWtNPsS8ciEqo2RJjPsPp71VUqRWeinZaZaGHEjpGAvQEDPHQCvRYaaEjZndBkkeKhVWx9f99qzsEmoakJbkyJ4A3GJHcKxHPyj6frjviqoWeOdorWVonDcEuRG4xuypIPfb39K5/LT3ET8t1uIstHJGg/DzxKoVcMwLdCvIweflbjHQ4PQVy0l5bgIZlcAAHMSlSM56EHI/bAru2E8Vz+FvTGJMeR19cLwf0HX1NOXQto4gZVxIuRgrggfTjj07c9q5/Hjv1tC+GdrKRHlhhZ2kECRhuiKTgfTmvYYQMlQdoGAPTNfXAbxP4YIycD0zRcS2Ws29hdo0fjwCVTu+bdyOAD2967LeS8Ojy5M4hZkCSiXBEmCq47ZpuVFuI7jx928gIOfm8o5496bntQFZ2A3dsdqTjwAVPTuK4lf4OZnkKxXOWtIhawoSGtwdwGRjGevOftSLxB1gjmd1k6bABuxu6jr61WgRY4ZiowZCOfXFJXNlGxiIzuRg6sOCDnNWfWk+6EbrWYVZ4xJES5ZTnKMAOxxxz/AFNLx3pNwsCOEc4I8xYAY6Zp+38dI54ZVBSQBsE5JJOePvmlYbCWGa4mbG5l8o/loU8DiJdhcXdxqE6yXQdEyBCygEehB71YS9vFRQLh+BjmoXwrme7vVYZZc9eoq8LdsCjV1LxMKRq87RivAynPNAcn1pcybTz1pMO+/JXSNFHPBpXw9fahEGN4VWBcHoJD1H2B/Sq0ltJD8JaRYthfFhLz9uWXOPrucfpWRtne4sZLeTMha4gkLBPIuNyhc+gyDzjJz9K2fxFPaxahaWc022dYkjiVTzk+vtwOtNDfqzktvsws9tdWh3vGynPDZB5544+nSpmoxeNEZoQdw+eMD+o9q1OqXqWE8klxEXnjzGChyVyWIG3OOQmevORWE1PWbk6oBbqIiUQgFNvUduzZGDmn8d7wxdb7PbOfEoUjP3xRIbJ3UXN7uknD5jVyMKMH8o4Bzjua5tLVriUznAcHc0ajaoHt+9NXUrBgoHSh5G1whuzuO5dGCOMhhjGOtZvWfh0NcvcWKhIy3MJPHvtP7GtImJQHPG0f1pidFFkHYHYvUgd6WNjr7CqaFFtb06ZBcTQNHBOdiEOCY/RmA6dOPXj1pHS9Q8S+FmpkjnaYIiyJhS2/+VunIXr3rVWDQLZaZbjxDbyy+NIcdSTtA+mR/UetE1SQ31wYA3ljOeDjmhT1Or+jN+/8hC902Z7m1edXhnhc+PC0bPJgqGww25I69eKW1iAXFwtzY3LJk/xEljI9eRz24GMds8k1qNeuXutKsNYiVXuIz+FuuO4yVP3Gay8TPPu3/MTkk9yetLrh6JOy+BrU9K/4s6fKk7XCXVsJg+3aAc4Kjk9OKavha6pp1pJexbruxYiJgSpKMc4GPRsceje1KtJPLBHDcSM8VuCIlPRQTkj9aIGQIM011z/ozevk7a5DJh8596A0YbzDpX02GHkxmiW7HBDcCot50KwSxvlc8hR5f71U+I4kM8d5CMRXUYkx/K3Rh+vP3pcbRzmm8/jtEuYVP8S1cTp/+J4b9jVfG9lo0kEw7v46SsjR9cHhl9DXAYSHHQHjNdoSqyBvzJj70OFDu6is2sQzxs4s9Kt7B3kj+d87mHf60XfRiD3NCwKnukvssmFiO9LS2jHPNPrKoHNcvKtUR7N+iONAtHbUra1Mkzxy3KMyM5I6jPHpgH+vrUP/ANSddJ+ML+MIWSNgu5eSu0Af3rX/AAgqzfEsDH5YleRvbC4/eod/cJJNdTOkbm5LF96g7gSTVNyTi8t/L4mZXWZbmzk3XJYSkKHkOSSpBUc/TtUceIuowvd4QPNyUxtPI4XHGKotoqyzGCzLJukzEXywX2471NuI5rWVYZWkIV92JYypDd+D0o+yfBz9vTUXMiRAbDtcfKw7Uk2pWwmBuVdHxyAuQfcUZZbaeAurHIzww5qJMstxdGK3hZ5G6ADPH+Kp4o1P36CaPQby31DU1hSP+Aql3djjaB3P3q9c3VvDbi2glVUYHa2R5s9/pU34aso9Ks5N5Hjzf+Rj2A/KKWvIJHdmjXyqOKjXnlV6yPqSKmn/AIa6NlNNaXEYDbVVMYjIydwGOgA+4bHpX2qWs2mXfjyMJbW5zJFNH8rg88f4oeha29lZSzXcTTJb3KuRu3OQVK4GeuaNpOpQwxtZamjT6XcedoSPPCSeGT3/ANFbFU+rJOkG+HrxLq4udMmI8C+j8NSfyyDlD+uBUu5AjcqoKlTyuOQaavdBuNIvEkgm8Wwl89rdKeo9D6MKFq04ubp5wu2SRQ0q9g/5sfU8/ep1OTj+jLkb+HZYrl760nUFp7VhGSOQy8ip7lSOuCeeanabqBs9VhkYZ2uMj1HenNXQW+oXCIf4ayHZ9M8f0rV/FACW2fEOTkUaVgpO3+lJWshPIpgHdn1pEueRp5Z8ZW6Gj6XeC1ut8uTC6tHKPVGGD/mkWD7q6McmMU3T1Dvxa8OZjuTCnOO470rFMUbvXc2+PAA46UBVY54pXLErxuRw3AxxX26kSjF+4pnafU0uCerLDE5yTQnkOetGeVSnFKGVSM8E1fT0fJj6NL8HrIkGs3W5fJa+FGW4w8hwOfTgVnr+2lt5GgnUq0flwRV3TZRB8KEvEkn47UAnhu+wMqLnr9RTNvbRm8S4nkUlVAeBhuXA+XGT2q7nUcinWY6G3csBCCXJ4AHOa5+IbbWLmUSTWxbzZRNykIwXuCfbv60X4i1a4Gsz3ejSpG8CrBEI1B3E/MQuOfSlLLWr4xS/i0We6LkPL8oOPYdT70rSnnsWk10UfhtLK7tbKbXLVVkEhTLYBVc/mUdh2zT+ppp1jf3LaYkPhMQFdMnK8H96hWha4R/xsSRzO5YPFxn6+5xXaw3can8PJvAOCg4we/FTbdLBK8lfg9FzJK5/h+TDEH3BNORXOIAkkB864Jz0IPNJLc7WIdGDDjjgEnFPozeExcuj9cN+v9am4XRPaZB1KGa22z2wkZzIDGFJxkA8EdDxSx1jV4LlvxSbUlw4KoAqnHOB0GCTx701f3s8jRlVkjaJyUYnJpmS9hmg/iNhWHKscfpVJ6wzba5K3w78RvFELW/h8exlUeLFjBHo6+jCu/iSxbT9l5BMtxp8w/hSj2/K3owzWQFyY7gqjhlHQj0rQabrb2qPbSxi5tJv/NbueGHqD2YdjW36ZRLjSJOHaUSKnA7ijzXj3bZbytgDHrgYqhPJaxl0gLNGfk3jDY9/ekDCBIG6A9Klr6M+BzT0IXNUUhOcilrQhQBTzPsGcUVyX8M+3INk82SKMgXHIrgNuGaHJvHy9KxWvVM8uo1POKWAj5GOaI0jmNjtJC9T6UnFIWkINCmRugjKAxwK+xXUowPauN1IST/JYOnhLR55pAqKCTjnGPWoWlpdalvlTEFuzbY3PG7mqWqyySaREjsSss4Vx/MPSlo0Vrq1iI/hhh5e1d7Uw8SOlJ0XtV0+O30bRbK8upUurWF7hfCAIZ5HJ5PbGBj2zWTlilty4SeQvKwDPIxbjNbH4vdibXntt6dgiY/uax9wSz4Jznik8lvcE6CrOkMSxxovzbmfHmJxjmnrjRmtdFs9RWVZI7pnBXByjA9DnrU3ALKDWsXz/AdwG5Ed6mzP5crzQWvdEoyold5SWPmJqzp2my6hp2pSW05jubSMTrGF5kUZzz7VGjA8XpWr+BSf/c9sn5XR1Yeo2ng/oKSH8gZqMha6wxYi7j8bHyHABH/VFkvmlICAqvoWzU+dFS6uVVQAszKB6AHiu7f5z9aVo0ykPmITIMivNRt0k0ZIlVdySk5AwcEUxB8h9qFcE4254K9K0vODeqM5hI87vmzTdpKryDB9qnX3zfU13pPMwpmuA4aBoxI8eB35pi6iVYxj1pccSLj1puXkYPaoVwxKRzBkEGmnl3jFL9MYr1fnAptH8dNLgaVgqcmuhIrKelTL6RxwGOKBbyP/ADGtmm9X2UxOEaRCQElG1tx4Xrg/tS7wtHJu2kdM8evT+1LsSzYJ70CKRjYygn5LpUU45C7d2M+meazQtdFOJo5l8Mthyw2nPH3pQyopIJwRweaA7s8bFzkmV8n9KUOrX8Z2JdSBV4A9AK2YBLUf/9k="/>
          <p:cNvSpPr>
            <a:spLocks noChangeAspect="1" noChangeArrowheads="1"/>
          </p:cNvSpPr>
          <p:nvPr/>
        </p:nvSpPr>
        <p:spPr bwMode="auto">
          <a:xfrm>
            <a:off x="63500" y="-493713"/>
            <a:ext cx="1333500" cy="1000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10" descr="data:image/jpg;base64,/9j/4AAQSkZJRgABAQAAAQABAAD/2wBDAAkGBwgHBgkIBwgKCgkLDRYPDQwMDRsUFRAWIB0iIiAdHx8kKDQsJCYxJx8fLT0tMTU3Ojo6Iys/RD84QzQ5Ojf/2wBDAQoKCg0MDRoPDxo3JR8lNzc3Nzc3Nzc3Nzc3Nzc3Nzc3Nzc3Nzc3Nzc3Nzc3Nzc3Nzc3Nzc3Nzc3Nzc3Nzc3Nzf/wAARCACLALoDASIAAhEBAxEB/8QAGwAAAwEBAQEBAAAAAAAAAAAAAwQFBgIBAAf/xAA7EAACAQMDAgQEBAYCAQMFAAABAgMABBEFEiExQRMiUWEGMnGBFEKRwSNSobHR8BXhMwcWJDRicsLx/8QAGQEAAwEBAQAAAAAAAAAAAAAAAQIDAAQF/8QAJBEAAwEAAgICAQUBAAAAAAAAAAECESExAxIiQVEEEzJhcVL/2gAMAwEAAhEDEQA/AHF4rx0yKKVA7iuSygckVwnvu0lyLmFW4YUGW2UKSvWmnkQ8A80Fjz7UxyXc0SvE2SFaIZcHNHuoQRuUc0COBnYdxQPO8k8nSTHdjsa+uZSorp4NmCKG5DHGM1mIhVrg7Tnik473dNsyftT01o0gO3NS2sZIHEoBxnGfemXIU9G5ncEZ/vSlzubO3qa9MpYY7ivbcs0mCOK2geCFva77tFuH8JHODJ12+9Na5od3o1wkd0oMci7oZ05SVfUH9utUPBVwQRmqlnq6W+iXOl6wPFsWH/x5RGsxtZcHBK5yFPpjkZxTzafArMPGAz4FMKiqQf0q3BFq9haw6hc2jJFdIPCkKDDBcDOce2Oeo5wetAg017rdsQkRqZHPooGSc/7zQe9G7F4cNgAU5EmDk8j0ry2hA3YXkcn2pyC3JY8gilbM1gRZLYS4O9GCEEeGCCD6kVOu7N7hrRY0DxjyymIYxjocfQ1Z8IKuCBg9a6UoWHIGOlKq/ArSZJsrSE3kttfpIIwpQSA4BB9fXFT9T0R7E7Jj4rtgrITwV7VpZPDDOuxWdxu5HPpmjRRwXNiLW9lBdRmNimMN6fSnVma0wUIljcxRRZ3E5VQMk02l4m0btPBOOTVo25t5ifD8wBxxU1rl9x8o6+lb29u0aUbvULd7W6mgfrG5X9DU9ldmrWfF9uv/ACa3MY/h3USyL9cYP7frUJkiiUtK6oP/ALv80lLHh7n7k14lVCQhbAJzRQg284+9GcjbuTDJ2YdKVkmyMZFDk4rcrmTvCMNuf0r2OIKOMCgW8U0iTSoRtiALff8A006VeOESsuFOMZPrWOeq9gEkRZTSnhbWORiqHjJjkihsFfpQEFlYJ/auIJLVbox36k2c6+HKVHmQHo6+6nB/Ud6+nxHnnjNAdPFTy9aaXyaUT9U0i50jUXtrkhsAMki/LKh6MvsR+/pRLa3Gc8c1pbC0Gu6UNHuGH422y1hKxwWHUxE+ncVKSzlizGUIYHBBHII65FG/6M0gUUSJy/K96E+nwyu93HAEQnaxDZ3NjpnHp16g8cmmzBLHIVkHfgjofoafukH4SyiUH5GkbjuWK549lFLzouHun6lJ/wAbJp7jfGuGRXbIU5Hyj1/zTd4iaXoMCvDsfUgXzt4SNcEKT2ySD9hSFhpltLqNsL6Yw26yAyMTyQOdvHPPSiarqU9/ezu8WFuCAIuD4ag4XHbAGP1qk7nJNsW022jS/wDMo8KUMrgng5Hb70mbW6gmaKWPwiOPMcnOP7Ue5uDB4e0Ar2VRyfp+nSmJ5W1JZpS4MigOrcEYxgD3pf6YNaJVzLeRqPCijkI4IJNAaO7u1Twc2zbvOWOcL3/6pv8AD45kZnYn5c4xQ768FvGYLdST+dv2qkSu2H/RO71RbJWVInYhRhm6saFa67BdYjkAVmB4FIXmtmGJknh8RWyMdSKl2USXcqXRDRQKw8SXHCim9F9mNpq15HY6aj3MokbkL7+1fnM0kzyuy3MgVmJHWtJqE9nqk8MayGTw8gZJC59TQ2sHDEeNY8H+atCzsaIuuj9qv0/G/ClhcDl7VzCx9u3/AOv61mrlPEQRy+aI53oRwQRjr1H+9a03w4WvNF1ay2lm2+JGBjJbH9+BWaad87pLd/BdFdGKleD1B7Z6/wDfFTvnGejdwlU1+RJYDDc7baaTcVOxW4J4HA7Htx19q9mt0nkJjIR8nIHRiRu+3ejXQhlDQsmSSRtPKtjkfr/cUIB2Qs0wkj2krKxww3ceYY83GeQc8YOeKQ8+qlPYZR0KF4UuyzFXAAIzwBzzj7Y+9c38E5023utwdbks4x1G3ggj2/f7Dm3vDDHcrMQrpGW+YAFQSB9fr71Z03+L8HuiYLwOJM9CUkyD9s800rdB7e1aQY9OV0HnZtpzK68YGPlH37+3SgxxlMkA7cnGTnjPr0+9Gn/CQwSNqTQEIxZGkbAU+oyeevXFDGoSmYpcRSpEp88sh5cY6BPm599o60jRpp7mCt0jGTYcZPuPSu4ISvAGWxnAr2fUbdseBaodveXkn7DA+3NINqrQb9iAyHsBwtFTVPJKodiuPw12skr+GE8wYHoao6vr1lqFxDcwwS/iAcysPKrsPzAZzyOoNY+SeSV98u53Pqc5r60ulNwIgcMe1dsfp5z5cmwtSXkUu7yGPccgdh7fTpSt5dX11JFHFbiXayKscL7Qyrzlj7nNEm0+RkEvmAPQ4oSWcgBVFZSp8p96z8UfRv29XAVLHU4Hj/EM1uHUugUAb485zkgkHoAQB0NMuyLbzSzRMqRANI/dEB8xBXrwPahHUL3aEuJfE2jC+KN+B06/bsaLO8UkbJFPGksg27CH2tu464/eoV42npKoaYq9xDfjxrIb4yCo44+3HSvoLeaNblkkjUQn/wAbHA44wK81WwbwEjsZVt2SNGdVIKgfQdeCO9J2tptlmOSWxjeScHHb0GaVoGJcMPJ4xgcRttlP5cEnGOwHNYTUlvY7iSOSSTccN4bHJGf3rWX8N1eXq21j/wCNkK4UkYHTJOf1p7T7WC006eWeFnO8IQpG6Ug4A59+tM39GS5PzqOyupWwElGT6Hr9aqTaPeWtoTJPmMEYRT0rXXTwyQ+FNF+CXcDIEuQ2SeEOT0xk0rFBa3FwsnNyy4KxG5U47dO/Ipk/+g6vszthaX6K8kO2CAjDSOoJYegFLmzjJzh60vxBcy6fbZMUgkAG5XIPh56EjsPtUxPijyL5F6fyCj7N/RRVnR+v/C7x2XxPbusH/wBWr27uB0xkjP3H6mktV06O11S7jA8Mo7KGUlSFPI6exFZ2y1adZA7hkuYwCk5T5CDjgdDz9+D1xRo9WuLe4jlvh+JU52SGV8NnHUgjOMjgjjmpudnBvH51L2udHTECMxXrNtbxMM4l6DoMgkDvgcilVtp8GIzWUiMNrfwGAOfow4I49PdelNWdpe3Ulw1nY28bqA/LOWdeDjbnqvfH9cnC8n4kqFSSOPykeSEEdeCd+T698eoxxUswW5q+UsFrjS/Ge3niuhHcW/yZG5ZFJBIYHGPMPfGeexrYfDbxyak9h46yrd2rxP4S+WIgArnnIyM9R14rLLBdPJufUbgDuse1B264A9B+nbpVPSNJC6lFq8V8YnsWDGOTexkGRkD68+o9qpHLwE+OlyxG9sNYVZHstNmmETGNp1USFSOoUDkDI6kZ9x0qItzN4jJcIyP3V1IP6HmtlrqRS6lNqGmvLbvJh3UZUg9yCKz+oa3cSuIb/UvF8LoJ2DEA/WnqE+CieIiXV0bUFsEseE9M1PTcxLMTyeCT3oesXoudS2xFGijXapjAAbuT/vpQWuI7eBpJSVA/X2A96t45UIKWh9RuIrG2Mkpyx+VfVqj6XFqGqXjtCMkqSvYMR+UUS2tpdYnF5driAcRRhuvt9Ptz/ahIBE+Y/LzwFAHH07Uzp/Q2F3Sfx2lrH+LmhaRly9uyLIvXpk+361pLTU9JnQq0Mlu3fwWypPrtP+awkMk7hiY3J7ZXP3+uP7UYJd2589vLxnkxsM469f8AelKrYyUGzv7azZQY7mLAG4owKOB9D1+xNRJLczDEZVJIQzoztgZAOR/j/ul7S6BQiYMuOuG5Jz355/6oV6001pcGFWeZo22AHBz1/ai3vYGlg3eTW5gspIpGiF2uWdMYJzgjnoOODXM0qxXssL3DRi3YAuq5xg4HvyAOnPWol3LeXcelIbVobiFWQR464bIPHt/mtFq//wAe4vpQAhY5kz0zleuM571B8s5Gvkerfo15JAyeHIj+IdiZJbdlcexzjp+YVPi1BdVvPCiinKPKUj3eVYyDkZzxnd3P82CKZihBijlVi7RNwwXK7W5Az+3vXen2UVjebmEbwyziTax67iOMfekp8aDeRDUrSB7aKV457u6MxAhYbVUdTngE9+9PPpNjNarPYWduJE5khC+dfcAk5FNLdR6cb0SW7ncDGGKEbW/r2qSt8qyLJbGRXHykUeOmjeyaMlq7CW98N5Glc8YB8qKO1dJbQbFyyA4Ga0eq6bBqcgntUW3vmPmAwElPv6Gsy+m6grsrWk4IJBAQnFVlYuDJ6buaFvGvIfE8ayhk2+MJFLAZxvUdSvHOOx7YFMWUEwjeJwCFCssfJJ6ncBgjjr78AZ6VDsNC1aVIXuoYNkZUfh2cDK+pcZP2FaWxtr62jiVZIYNikAwszHrnqen2Aqbzou/BT5wp/C8LO8j/AIhoDE6tFIhzk88gngjpx/mq2uWtrdXInyYpG4kEQ4dvXHODUm1lufEVd0s2OSsMe5+OpA71ZtUuL6xe+JVbZMjxWOOnXj/fanSlzwD1qeGTDbQw9CTj+dun24pJ51huARkA8FzIFUfanb6O3uNKNxaXY/EKxE1uwAYjsV9R61lp38M8nn1pGs6GRWvdZsoA5eQhV/Mo8pr85luk1LUpHmuGjWRy21FLnHYAAfSn9Rhu9RvkhRtkXUlWJOPX0GaYvR/wmml7KMLKxCqSm7PqCcjqM9/pTq2uhWSoESF3eQgpGfMTg/6ea80+wfXLr8RcJ4dlGcKnQP8A73//ALXy6PqCaalzfxOkAbJQHLKnYnvjnHPNW5dWtNPsS8ciEqo2RJjPsPp71VUqRWeinZaZaGHEjpGAvQEDPHQCvRYaaEjZndBkkeKhVWx9f99qzsEmoakJbkyJ4A3GJHcKxHPyj6frjviqoWeOdorWVonDcEuRG4xuypIPfb39K5/LT3ET8t1uIstHJGg/DzxKoVcMwLdCvIweflbjHQ4PQVy0l5bgIZlcAAHMSlSM56EHI/bAru2E8Vz+FvTGJMeR19cLwf0HX1NOXQto4gZVxIuRgrggfTjj07c9q5/Hjv1tC+GdrKRHlhhZ2kECRhuiKTgfTmvYYQMlQdoGAPTNfXAbxP4YIycD0zRcS2Ws29hdo0fjwCVTu+bdyOAD2967LeS8Ojy5M4hZkCSiXBEmCq47ZpuVFuI7jx928gIOfm8o5496bntQFZ2A3dsdqTjwAVPTuK4lf4OZnkKxXOWtIhawoSGtwdwGRjGevOftSLxB1gjmd1k6bABuxu6jr61WgRY4ZiowZCOfXFJXNlGxiIzuRg6sOCDnNWfWk+6EbrWYVZ4xJES5ZTnKMAOxxxz/AFNLx3pNwsCOEc4I8xYAY6Zp+38dI54ZVBSQBsE5JJOePvmlYbCWGa4mbG5l8o/loU8DiJdhcXdxqE6yXQdEyBCygEehB71YS9vFRQLh+BjmoXwrme7vVYZZc9eoq8LdsCjV1LxMKRq87RivAynPNAcn1pcybTz1pMO+/JXSNFHPBpXw9fahEGN4VWBcHoJD1H2B/Sq0ltJD8JaRYthfFhLz9uWXOPrucfpWRtne4sZLeTMha4gkLBPIuNyhc+gyDzjJz9K2fxFPaxahaWc022dYkjiVTzk+vtwOtNDfqzktvsws9tdWh3vGynPDZB5544+nSpmoxeNEZoQdw+eMD+o9q1OqXqWE8klxEXnjzGChyVyWIG3OOQmevORWE1PWbk6oBbqIiUQgFNvUduzZGDmn8d7wxdb7PbOfEoUjP3xRIbJ3UXN7uknD5jVyMKMH8o4Bzjua5tLVriUznAcHc0ajaoHt+9NXUrBgoHSh5G1whuzuO5dGCOMhhjGOtZvWfh0NcvcWKhIy3MJPHvtP7GtImJQHPG0f1pidFFkHYHYvUgd6WNjr7CqaFFtb06ZBcTQNHBOdiEOCY/RmA6dOPXj1pHS9Q8S+FmpkjnaYIiyJhS2/+VunIXr3rVWDQLZaZbjxDbyy+NIcdSTtA+mR/UetE1SQ31wYA3ljOeDjmhT1Or+jN+/8hC902Z7m1edXhnhc+PC0bPJgqGww25I69eKW1iAXFwtzY3LJk/xEljI9eRz24GMds8k1qNeuXutKsNYiVXuIz+FuuO4yVP3Gay8TPPu3/MTkk9yetLrh6JOy+BrU9K/4s6fKk7XCXVsJg+3aAc4Kjk9OKavha6pp1pJexbruxYiJgSpKMc4GPRsceje1KtJPLBHDcSM8VuCIlPRQTkj9aIGQIM011z/ozevk7a5DJh8596A0YbzDpX02GHkxmiW7HBDcCot50KwSxvlc8hR5f71U+I4kM8d5CMRXUYkx/K3Rh+vP3pcbRzmm8/jtEuYVP8S1cTp/+J4b9jVfG9lo0kEw7v46SsjR9cHhl9DXAYSHHQHjNdoSqyBvzJj70OFDu6is2sQzxs4s9Kt7B3kj+d87mHf60XfRiD3NCwKnukvssmFiO9LS2jHPNPrKoHNcvKtUR7N+iONAtHbUra1Mkzxy3KMyM5I6jPHpgH+vrUP/ANSddJ+ML+MIWSNgu5eSu0Af3rX/AAgqzfEsDH5YleRvbC4/eod/cJJNdTOkbm5LF96g7gSTVNyTi8t/L4mZXWZbmzk3XJYSkKHkOSSpBUc/TtUceIuowvd4QPNyUxtPI4XHGKotoqyzGCzLJukzEXywX2471NuI5rWVYZWkIV92JYypDd+D0o+yfBz9vTUXMiRAbDtcfKw7Uk2pWwmBuVdHxyAuQfcUZZbaeAurHIzww5qJMstxdGK3hZ5G6ADPH+Kp4o1P36CaPQby31DU1hSP+Aql3djjaB3P3q9c3VvDbi2glVUYHa2R5s9/pU34aso9Ks5N5Hjzf+Rj2A/KKWvIJHdmjXyqOKjXnlV6yPqSKmn/AIa6NlNNaXEYDbVVMYjIydwGOgA+4bHpX2qWs2mXfjyMJbW5zJFNH8rg88f4oeha29lZSzXcTTJb3KuRu3OQVK4GeuaNpOpQwxtZamjT6XcedoSPPCSeGT3/ANFbFU+rJOkG+HrxLq4udMmI8C+j8NSfyyDlD+uBUu5AjcqoKlTyuOQaavdBuNIvEkgm8Wwl89rdKeo9D6MKFq04ubp5wu2SRQ0q9g/5sfU8/ep1OTj+jLkb+HZYrl760nUFp7VhGSOQy8ip7lSOuCeeanabqBs9VhkYZ2uMj1HenNXQW+oXCIf4ayHZ9M8f0rV/FACW2fEOTkUaVgpO3+lJWshPIpgHdn1pEueRp5Z8ZW6Gj6XeC1ut8uTC6tHKPVGGD/mkWD7q6McmMU3T1Dvxa8OZjuTCnOO470rFMUbvXc2+PAA46UBVY54pXLErxuRw3AxxX26kSjF+4pnafU0uCerLDE5yTQnkOetGeVSnFKGVSM8E1fT0fJj6NL8HrIkGs3W5fJa+FGW4w8hwOfTgVnr+2lt5GgnUq0flwRV3TZRB8KEvEkn47UAnhu+wMqLnr9RTNvbRm8S4nkUlVAeBhuXA+XGT2q7nUcinWY6G3csBCCXJ4AHOa5+IbbWLmUSTWxbzZRNykIwXuCfbv60X4i1a4Gsz3ejSpG8CrBEI1B3E/MQuOfSlLLWr4xS/i0We6LkPL8oOPYdT70rSnnsWk10UfhtLK7tbKbXLVVkEhTLYBVc/mUdh2zT+ppp1jf3LaYkPhMQFdMnK8H96hWha4R/xsSRzO5YPFxn6+5xXaw3can8PJvAOCg4we/FTbdLBK8lfg9FzJK5/h+TDEH3BNORXOIAkkB864Jz0IPNJLc7WIdGDDjjgEnFPozeExcuj9cN+v9am4XRPaZB1KGa22z2wkZzIDGFJxkA8EdDxSx1jV4LlvxSbUlw4KoAqnHOB0GCTx701f3s8jRlVkjaJyUYnJpmS9hmg/iNhWHKscfpVJ6wzba5K3w78RvFELW/h8exlUeLFjBHo6+jCu/iSxbT9l5BMtxp8w/hSj2/K3owzWQFyY7gqjhlHQj0rQabrb2qPbSxi5tJv/NbueGHqD2YdjW36ZRLjSJOHaUSKnA7ijzXj3bZbytgDHrgYqhPJaxl0gLNGfk3jDY9/ekDCBIG6A9Klr6M+BzT0IXNUUhOcilrQhQBTzPsGcUVyX8M+3INk82SKMgXHIrgNuGaHJvHy9KxWvVM8uo1POKWAj5GOaI0jmNjtJC9T6UnFIWkINCmRugjKAxwK+xXUowPauN1IST/JYOnhLR55pAqKCTjnGPWoWlpdalvlTEFuzbY3PG7mqWqyySaREjsSss4Vx/MPSlo0Vrq1iI/hhh5e1d7Uw8SOlJ0XtV0+O30bRbK8upUurWF7hfCAIZ5HJ5PbGBj2zWTlilty4SeQvKwDPIxbjNbH4vdibXntt6dgiY/uax9wSz4Jznik8lvcE6CrOkMSxxovzbmfHmJxjmnrjRmtdFs9RWVZI7pnBXByjA9DnrU3ALKDWsXz/AdwG5Ed6mzP5crzQWvdEoyold5SWPmJqzp2my6hp2pSW05jubSMTrGF5kUZzz7VGjA8XpWr+BSf/c9sn5XR1Yeo2ng/oKSH8gZqMha6wxYi7j8bHyHABH/VFkvmlICAqvoWzU+dFS6uVVQAszKB6AHiu7f5z9aVo0ykPmITIMivNRt0k0ZIlVdySk5AwcEUxB8h9qFcE4254K9K0vODeqM5hI87vmzTdpKryDB9qnX3zfU13pPMwpmuA4aBoxI8eB35pi6iVYxj1pccSLj1puXkYPaoVwxKRzBkEGmnl3jFL9MYr1fnAptH8dNLgaVgqcmuhIrKelTL6RxwGOKBbyP/ADGtmm9X2UxOEaRCQElG1tx4Xrg/tS7wtHJu2kdM8evT+1LsSzYJ70CKRjYygn5LpUU45C7d2M+meazQtdFOJo5l8Mthyw2nPH3pQyopIJwRweaA7s8bFzkmV8n9KUOrX8Z2JdSBV4A9AK2YBLUf/9k="/>
          <p:cNvSpPr>
            <a:spLocks noChangeAspect="1" noChangeArrowheads="1"/>
          </p:cNvSpPr>
          <p:nvPr/>
        </p:nvSpPr>
        <p:spPr bwMode="auto">
          <a:xfrm>
            <a:off x="63500" y="-493713"/>
            <a:ext cx="1333500" cy="1000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6" name="Picture 12" descr="http://images.travelpod.com/users/nate-n-amy/tanzania-2007.1185559200.whistling-thorn-acac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066800"/>
            <a:ext cx="3962400" cy="262959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9600" y="2971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Whistling Thorn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3962400" cy="1143000"/>
          </a:xfrm>
        </p:spPr>
        <p:txBody>
          <a:bodyPr/>
          <a:lstStyle/>
          <a:p>
            <a:pPr eaLnBrk="1" hangingPunct="1"/>
            <a:r>
              <a:rPr lang="en-US" sz="4000" b="1" u="sng" dirty="0" smtClean="0">
                <a:solidFill>
                  <a:srgbClr val="FF0000"/>
                </a:solidFill>
              </a:rPr>
              <a:t>Temperate </a:t>
            </a:r>
            <a:br>
              <a:rPr lang="en-US" sz="4000" b="1" u="sng" dirty="0" smtClean="0">
                <a:solidFill>
                  <a:srgbClr val="FF0000"/>
                </a:solidFill>
              </a:rPr>
            </a:br>
            <a:r>
              <a:rPr lang="en-US" sz="4000" b="1" u="sng" dirty="0" smtClean="0">
                <a:solidFill>
                  <a:srgbClr val="FF0000"/>
                </a:solidFill>
              </a:rPr>
              <a:t>Grassland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332037"/>
            <a:ext cx="3352800" cy="4525963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Location:</a:t>
            </a:r>
            <a:r>
              <a:rPr lang="en-US" sz="2400" dirty="0" smtClean="0"/>
              <a:t>  mostly in interiors of continents. </a:t>
            </a:r>
          </a:p>
          <a:p>
            <a:pPr eaLnBrk="1" hangingPunct="1"/>
            <a:r>
              <a:rPr lang="en-US" sz="2400" b="1" dirty="0" smtClean="0"/>
              <a:t>Climate:</a:t>
            </a:r>
            <a:r>
              <a:rPr lang="en-US" sz="2400" dirty="0" smtClean="0"/>
              <a:t>  20° F - 70°F, annual precipitation is 10-30 inches. </a:t>
            </a:r>
          </a:p>
          <a:p>
            <a:pPr eaLnBrk="1" hangingPunct="1"/>
            <a:r>
              <a:rPr lang="en-US" sz="2400" dirty="0" smtClean="0"/>
              <a:t>very fertile soil 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3" name="Picture 3" descr="biol_02_img0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429000"/>
            <a:ext cx="51816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Fi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1000"/>
            <a:ext cx="533400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Temperate Grassland Animals</a:t>
            </a:r>
          </a:p>
        </p:txBody>
      </p:sp>
      <p:sp>
        <p:nvSpPr>
          <p:cNvPr id="2355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35052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American Bald Eagle, Badger, Bobcat, Coyote, Prairie Dog, Fox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355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7" name="Picture 3" descr="blacktail_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90963"/>
            <a:ext cx="2967038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M_TIFO_Tibetan_f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219200"/>
            <a:ext cx="2971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 descr="bis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9350" y="3352800"/>
            <a:ext cx="29146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2" descr="emo-badger-save-the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1143000"/>
            <a:ext cx="2373313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4" descr="bobcat_ly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276600"/>
            <a:ext cx="31242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 Box 15"/>
          <p:cNvSpPr txBox="1">
            <a:spLocks noChangeArrowheads="1"/>
          </p:cNvSpPr>
          <p:nvPr/>
        </p:nvSpPr>
        <p:spPr bwMode="auto">
          <a:xfrm>
            <a:off x="4267200" y="13716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Badger</a:t>
            </a:r>
          </a:p>
        </p:txBody>
      </p:sp>
      <p:sp>
        <p:nvSpPr>
          <p:cNvPr id="23563" name="Text Box 16"/>
          <p:cNvSpPr txBox="1">
            <a:spLocks noChangeArrowheads="1"/>
          </p:cNvSpPr>
          <p:nvPr/>
        </p:nvSpPr>
        <p:spPr bwMode="auto">
          <a:xfrm>
            <a:off x="411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Prairie Dog</a:t>
            </a:r>
          </a:p>
        </p:txBody>
      </p:sp>
      <p:sp>
        <p:nvSpPr>
          <p:cNvPr id="23564" name="Text Box 17"/>
          <p:cNvSpPr txBox="1">
            <a:spLocks noChangeArrowheads="1"/>
          </p:cNvSpPr>
          <p:nvPr/>
        </p:nvSpPr>
        <p:spPr bwMode="auto">
          <a:xfrm>
            <a:off x="7696200" y="47244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Bison</a:t>
            </a:r>
          </a:p>
        </p:txBody>
      </p:sp>
      <p:sp>
        <p:nvSpPr>
          <p:cNvPr id="23565" name="Text Box 18"/>
          <p:cNvSpPr txBox="1">
            <a:spLocks noChangeArrowheads="1"/>
          </p:cNvSpPr>
          <p:nvPr/>
        </p:nvSpPr>
        <p:spPr bwMode="auto">
          <a:xfrm>
            <a:off x="2057400" y="36576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Bobcat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Temperate Grassland Plants</a:t>
            </a:r>
          </a:p>
        </p:txBody>
      </p:sp>
      <p:sp>
        <p:nvSpPr>
          <p:cNvPr id="2457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038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Bluestem Grass,  Blue </a:t>
            </a:r>
            <a:r>
              <a:rPr lang="en-US" dirty="0" err="1" smtClean="0"/>
              <a:t>Grama</a:t>
            </a:r>
            <a:r>
              <a:rPr lang="en-US" dirty="0" smtClean="0"/>
              <a:t> Grass, Milkweed, Purple Coneflower </a:t>
            </a:r>
          </a:p>
        </p:txBody>
      </p:sp>
      <p:pic>
        <p:nvPicPr>
          <p:cNvPr id="24580" name="Picture 11" descr="Andropogon%20gerardii%20-%20Big%20Bluestem%20Gr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230688"/>
            <a:ext cx="3502025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3" descr="purple-cone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371600"/>
            <a:ext cx="28035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5" descr="Milkweed-7197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6863" y="1905000"/>
            <a:ext cx="2497137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7" descr="Blue-grama-Bouteloua-grac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429000"/>
            <a:ext cx="3619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8"/>
          <p:cNvSpPr txBox="1">
            <a:spLocks noChangeArrowheads="1"/>
          </p:cNvSpPr>
          <p:nvPr/>
        </p:nvSpPr>
        <p:spPr bwMode="auto">
          <a:xfrm>
            <a:off x="4038600" y="57150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Big Bluestem Grass</a:t>
            </a:r>
          </a:p>
        </p:txBody>
      </p:sp>
      <p:sp>
        <p:nvSpPr>
          <p:cNvPr id="24585" name="Text Box 19"/>
          <p:cNvSpPr txBox="1">
            <a:spLocks noChangeArrowheads="1"/>
          </p:cNvSpPr>
          <p:nvPr/>
        </p:nvSpPr>
        <p:spPr bwMode="auto">
          <a:xfrm>
            <a:off x="6858000" y="19812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Milkweed</a:t>
            </a:r>
          </a:p>
        </p:txBody>
      </p:sp>
      <p:sp>
        <p:nvSpPr>
          <p:cNvPr id="24586" name="Text Box 20"/>
          <p:cNvSpPr txBox="1">
            <a:spLocks noChangeArrowheads="1"/>
          </p:cNvSpPr>
          <p:nvPr/>
        </p:nvSpPr>
        <p:spPr bwMode="auto">
          <a:xfrm>
            <a:off x="762000" y="3886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Blue Grama Grass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3886200" cy="114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Taiga </a:t>
            </a:r>
            <a:br>
              <a:rPr lang="en-US" b="1" u="sng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(Coniferous Forest)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/>
            <a:r>
              <a:rPr lang="en-US" sz="2400" b="1" dirty="0" smtClean="0"/>
              <a:t>Largest biome in world!</a:t>
            </a:r>
          </a:p>
          <a:p>
            <a:pPr eaLnBrk="1" hangingPunct="1"/>
            <a:r>
              <a:rPr lang="en-US" sz="2400" b="1" dirty="0" smtClean="0"/>
              <a:t>Location: </a:t>
            </a:r>
            <a:r>
              <a:rPr lang="en-US" sz="2400" dirty="0" smtClean="0"/>
              <a:t>stretches over North America and Eurasia (top of the world, just below tundra) </a:t>
            </a:r>
            <a:endParaRPr lang="en-US" sz="2400" i="1" dirty="0" smtClean="0"/>
          </a:p>
          <a:p>
            <a:pPr eaLnBrk="1" hangingPunct="1"/>
            <a:r>
              <a:rPr lang="en-US" sz="2400" b="1" dirty="0" smtClean="0"/>
              <a:t>Climate: </a:t>
            </a:r>
            <a:r>
              <a:rPr lang="en-US" sz="2400" dirty="0" smtClean="0"/>
              <a:t>winter – freezing cold</a:t>
            </a:r>
            <a:r>
              <a:rPr lang="en-US" sz="2400" dirty="0" smtClean="0">
                <a:cs typeface="Arial" charset="0"/>
              </a:rPr>
              <a:t>.</a:t>
            </a:r>
          </a:p>
          <a:p>
            <a:pPr eaLnBrk="1" hangingPunct="1"/>
            <a:r>
              <a:rPr lang="en-US" sz="2400" dirty="0" smtClean="0">
                <a:cs typeface="Arial" charset="0"/>
              </a:rPr>
              <a:t>Summer – hot, little rain (12-33 inches)</a:t>
            </a:r>
            <a:endParaRPr lang="en-US" sz="2400" b="1" dirty="0" smtClean="0">
              <a:cs typeface="Arial" charset="0"/>
            </a:endParaRPr>
          </a:p>
          <a:p>
            <a:pPr eaLnBrk="1" hangingPunct="1"/>
            <a:endParaRPr lang="en-US" b="1" dirty="0" smtClean="0"/>
          </a:p>
        </p:txBody>
      </p:sp>
      <p:pic>
        <p:nvPicPr>
          <p:cNvPr id="25604" name="Picture 7" descr="Picea_glauca_ta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276600"/>
            <a:ext cx="47244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2" descr="taiga_location_map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0"/>
            <a:ext cx="51054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Taiga Animals</a:t>
            </a:r>
          </a:p>
        </p:txBody>
      </p:sp>
      <p:sp>
        <p:nvSpPr>
          <p:cNvPr id="26627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Black Bear, Bald Eagle, Bobcat, Canadian Lynx, Gray Wolf, Grizzly Bear, Long-Eared Owl, Red Fox, River Otter, Snowshoe Rabbit </a:t>
            </a:r>
          </a:p>
        </p:txBody>
      </p:sp>
      <p:sp>
        <p:nvSpPr>
          <p:cNvPr id="26628" name="Rectangle 1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9" name="Picture 4" descr="EFBiomesP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124200"/>
            <a:ext cx="21240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blackbe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267200"/>
            <a:ext cx="2667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bobcat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962400"/>
            <a:ext cx="18478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river_otte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1219200"/>
            <a:ext cx="23622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long_earedow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00" y="4038600"/>
            <a:ext cx="17145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2_wolv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295400"/>
            <a:ext cx="22733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snowshoe_ha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4953000"/>
            <a:ext cx="2171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Taiga Plants</a:t>
            </a:r>
          </a:p>
        </p:txBody>
      </p:sp>
      <p:sp>
        <p:nvSpPr>
          <p:cNvPr id="2765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458200" cy="1219200"/>
          </a:xfrm>
        </p:spPr>
        <p:txBody>
          <a:bodyPr/>
          <a:lstStyle/>
          <a:p>
            <a:pPr eaLnBrk="1" hangingPunct="1"/>
            <a:r>
              <a:rPr lang="en-US" sz="2400" smtClean="0"/>
              <a:t>Balsam Fir, Black Spruce, Douglas-fir, Eastern Red Cedar, Jack Pine, Paper Birch, Siberian Spruce, White Fir, White Poplar, White Spruce.</a:t>
            </a:r>
          </a:p>
        </p:txBody>
      </p:sp>
      <p:pic>
        <p:nvPicPr>
          <p:cNvPr id="27652" name="Picture 4" descr="sitka-spruce-cones_88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667000"/>
            <a:ext cx="2397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Giant%20cedar%20-%20Tourism%20B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1600" y="2514600"/>
            <a:ext cx="269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3" descr="Betula%20papyrifera%20%20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438400"/>
            <a:ext cx="33543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Biome Summary Questions – </a:t>
            </a:r>
            <a:br>
              <a:rPr lang="en-US" dirty="0" smtClean="0"/>
            </a:br>
            <a:r>
              <a:rPr lang="en-US" sz="3200" dirty="0" smtClean="0"/>
              <a:t>on your own paper – you will turn these in.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 smtClean="0"/>
              <a:t>Why are there different biomes?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2. What might cause a change in a biome?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3. Which biome is most at risk? (your opinion and why)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4. Where is there the greatest biodiversity and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Adaptation?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examples of adaptations</a:t>
            </a:r>
          </a:p>
          <a:p>
            <a:r>
              <a:rPr lang="en-US" dirty="0" smtClean="0">
                <a:hlinkClick r:id="rId2"/>
              </a:rPr>
              <a:t>Camouflage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438400" cy="11430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FF0000"/>
                </a:solidFill>
              </a:rPr>
              <a:t>Desert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2819400" cy="4525963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Location:</a:t>
            </a:r>
            <a:r>
              <a:rPr lang="en-US" sz="2400" dirty="0" smtClean="0"/>
              <a:t> varies, but often interiors of continents </a:t>
            </a:r>
          </a:p>
          <a:p>
            <a:pPr eaLnBrk="1" hangingPunct="1"/>
            <a:r>
              <a:rPr lang="en-US" sz="2400" b="1" dirty="0" smtClean="0"/>
              <a:t>Climate:</a:t>
            </a:r>
            <a:r>
              <a:rPr lang="en-US" sz="2400" dirty="0" smtClean="0"/>
              <a:t> 1 inch of rain per year; hot days, cold nights.</a:t>
            </a:r>
          </a:p>
          <a:p>
            <a:pPr eaLnBrk="1" hangingPunct="1"/>
            <a:r>
              <a:rPr lang="en-US" sz="2400" dirty="0" smtClean="0"/>
              <a:t>Average temp over 64</a:t>
            </a:r>
            <a:r>
              <a:rPr lang="en-US" sz="2400" dirty="0" smtClean="0">
                <a:cs typeface="Arial" charset="0"/>
              </a:rPr>
              <a:t>°</a:t>
            </a:r>
            <a:r>
              <a:rPr lang="en-US" sz="2400" dirty="0" smtClean="0"/>
              <a:t> F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4100" name="Picture 5" descr="desert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814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1" descr="Deser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57200"/>
            <a:ext cx="52387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Desert Animals</a:t>
            </a:r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ants, birds, rodents, reptiles and snakes. </a:t>
            </a:r>
          </a:p>
        </p:txBody>
      </p:sp>
      <p:pic>
        <p:nvPicPr>
          <p:cNvPr id="5124" name="Picture 3" descr="Big Bend Milk Sn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86000"/>
            <a:ext cx="277177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Thorny_Dev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208463"/>
            <a:ext cx="3733800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desert_kangaroo_r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286000"/>
            <a:ext cx="2286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 descr="death-stalker-scorp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768850"/>
            <a:ext cx="23622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7" descr="Desert-Cottonta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4391025"/>
            <a:ext cx="2895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8" descr="external image Coyo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362200"/>
            <a:ext cx="338613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1447800" y="46482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Thorny Lizard </a:t>
            </a: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1524000" y="25908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Coyote </a:t>
            </a:r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6858000" y="49530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Scorpion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Desert Plants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57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some grasses, shrubs, cacti, and rosette plants. 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6149" name="Picture 3" descr="Desertcomp"/>
          <p:cNvPicPr>
            <a:picLocks noChangeAspect="1" noChangeArrowheads="1"/>
          </p:cNvPicPr>
          <p:nvPr/>
        </p:nvPicPr>
        <p:blipFill>
          <a:blip r:embed="rId3" cstate="print"/>
          <a:srcRect b="25650"/>
          <a:stretch>
            <a:fillRect/>
          </a:stretch>
        </p:blipFill>
        <p:spPr bwMode="auto">
          <a:xfrm>
            <a:off x="4191000" y="1219200"/>
            <a:ext cx="49530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2636150717_b15e57fb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429000"/>
            <a:ext cx="3048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304800"/>
            <a:ext cx="4800600" cy="1143000"/>
          </a:xfrm>
        </p:spPr>
        <p:txBody>
          <a:bodyPr/>
          <a:lstStyle/>
          <a:p>
            <a:pPr eaLnBrk="1" hangingPunct="1"/>
            <a:r>
              <a:rPr lang="en-US" sz="4000" b="1" u="sng" smtClean="0">
                <a:solidFill>
                  <a:srgbClr val="FF0000"/>
                </a:solidFill>
              </a:rPr>
              <a:t>Tropical </a:t>
            </a:r>
            <a:br>
              <a:rPr lang="en-US" sz="4000" b="1" u="sng" smtClean="0">
                <a:solidFill>
                  <a:srgbClr val="FF0000"/>
                </a:solidFill>
              </a:rPr>
            </a:br>
            <a:r>
              <a:rPr lang="en-US" sz="4000" b="1" u="sng" smtClean="0">
                <a:solidFill>
                  <a:srgbClr val="FF0000"/>
                </a:solidFill>
              </a:rPr>
              <a:t>Rainforest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Location:  </a:t>
            </a:r>
            <a:r>
              <a:rPr lang="en-US" smtClean="0"/>
              <a:t>near the equator </a:t>
            </a:r>
            <a:endParaRPr lang="en-US" b="1" smtClean="0"/>
          </a:p>
          <a:p>
            <a:pPr eaLnBrk="1" hangingPunct="1"/>
            <a:r>
              <a:rPr lang="en-US" b="1" smtClean="0"/>
              <a:t>Climate:</a:t>
            </a:r>
            <a:r>
              <a:rPr lang="en-US" smtClean="0"/>
              <a:t>  68-93</a:t>
            </a:r>
            <a:r>
              <a:rPr lang="en-US" smtClean="0">
                <a:cs typeface="Arial" charset="0"/>
              </a:rPr>
              <a:t>ºF, Average Humidity 77-88%, often more than 100 inches of rain per year!</a:t>
            </a:r>
          </a:p>
          <a:p>
            <a:pPr eaLnBrk="1" hangingPunct="1"/>
            <a:endParaRPr lang="en-US" smtClean="0"/>
          </a:p>
        </p:txBody>
      </p:sp>
      <p:pic>
        <p:nvPicPr>
          <p:cNvPr id="7172" name="Picture 4" descr="Clim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0"/>
            <a:ext cx="35052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" descr="images?id=1141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04800"/>
            <a:ext cx="54102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Rainforest Animals</a:t>
            </a:r>
          </a:p>
        </p:txBody>
      </p:sp>
      <p:sp>
        <p:nvSpPr>
          <p:cNvPr id="819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more than ½ the world’s plants and animals live here </a:t>
            </a:r>
            <a:r>
              <a:rPr lang="en-US" sz="2400" b="1" dirty="0" smtClean="0">
                <a:solidFill>
                  <a:srgbClr val="FF0000"/>
                </a:solidFill>
              </a:rPr>
              <a:t>(greatest biodiversity!)</a:t>
            </a:r>
          </a:p>
          <a:p>
            <a:pPr eaLnBrk="1" hangingPunct="1"/>
            <a:r>
              <a:rPr lang="en-US" sz="2400" dirty="0" smtClean="0"/>
              <a:t>Monkeys, apes, parrots, toucans, sloths, brightly colored butterflies, mosquitoes, huge colonies of ants</a:t>
            </a:r>
            <a:r>
              <a:rPr lang="en-US" sz="2000" dirty="0" smtClean="0"/>
              <a:t> </a:t>
            </a:r>
            <a:endParaRPr lang="en-US" sz="2000" b="1" dirty="0" smtClean="0"/>
          </a:p>
          <a:p>
            <a:pPr eaLnBrk="1" hangingPunct="1"/>
            <a:endParaRPr lang="en-US" sz="2000" dirty="0" smtClean="0"/>
          </a:p>
        </p:txBody>
      </p:sp>
      <p:pic>
        <p:nvPicPr>
          <p:cNvPr id="8196" name="Picture 3" descr="rainforest-animals-redeyedfro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Photo Biodiversity of Rara Avis Rainfores Lodge in Costa R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590800"/>
            <a:ext cx="220980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1" descr="howlermoneym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541838"/>
            <a:ext cx="2895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5" descr="scarletmacaw-747825-g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876800"/>
            <a:ext cx="2771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7" descr="critters-tapi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2590800"/>
            <a:ext cx="26670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18"/>
          <p:cNvSpPr txBox="1">
            <a:spLocks noChangeArrowheads="1"/>
          </p:cNvSpPr>
          <p:nvPr/>
        </p:nvSpPr>
        <p:spPr bwMode="auto">
          <a:xfrm>
            <a:off x="3505200" y="2667000"/>
            <a:ext cx="2209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Tapir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“mountain cow”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SC053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33650"/>
            <a:ext cx="32385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Rainforest Plants</a:t>
            </a:r>
          </a:p>
        </p:txBody>
      </p:sp>
      <p:sp>
        <p:nvSpPr>
          <p:cNvPr id="922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More than 2,500 species of vines, palms, figs, ferns, orchids, etc.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9221" name="Picture 4" descr="CaribeaJaquinig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23479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rainforest_plants_t08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300" y="4351338"/>
            <a:ext cx="377190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living_rainforest_plants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524000"/>
            <a:ext cx="341471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WaitawhilePal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81200"/>
            <a:ext cx="28956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768</Words>
  <Application>Microsoft Office PowerPoint</Application>
  <PresentationFormat>On-screen Show (4:3)</PresentationFormat>
  <Paragraphs>128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Biomes of the World</vt:lpstr>
      <vt:lpstr>What is a Biome?</vt:lpstr>
      <vt:lpstr>What is an Adaptation?</vt:lpstr>
      <vt:lpstr>Desert</vt:lpstr>
      <vt:lpstr>Desert Animals</vt:lpstr>
      <vt:lpstr>Desert Plants</vt:lpstr>
      <vt:lpstr>Tropical  Rainforest</vt:lpstr>
      <vt:lpstr>Rainforest Animals</vt:lpstr>
      <vt:lpstr>Rainforest Plants</vt:lpstr>
      <vt:lpstr>Temperate  Deciduous Forest</vt:lpstr>
      <vt:lpstr>Temperate Deciduous Animals</vt:lpstr>
      <vt:lpstr>Temperate Deciduous Plants</vt:lpstr>
      <vt:lpstr>Evergreen  Forest  (Our Biome! )</vt:lpstr>
      <vt:lpstr>Evergreen Forest Animals</vt:lpstr>
      <vt:lpstr>Evergreen Forest Plants</vt:lpstr>
      <vt:lpstr>Tundra</vt:lpstr>
      <vt:lpstr>Tundra Animals</vt:lpstr>
      <vt:lpstr>Tundra Plants</vt:lpstr>
      <vt:lpstr>Savanna</vt:lpstr>
      <vt:lpstr>Savanna Animals</vt:lpstr>
      <vt:lpstr>Savanna Plants</vt:lpstr>
      <vt:lpstr>Temperate  Grassland</vt:lpstr>
      <vt:lpstr>Temperate Grassland Animals</vt:lpstr>
      <vt:lpstr>Temperate Grassland Plants</vt:lpstr>
      <vt:lpstr>Taiga  (Coniferous Forest)</vt:lpstr>
      <vt:lpstr>Taiga Animals</vt:lpstr>
      <vt:lpstr>Taiga Plants</vt:lpstr>
      <vt:lpstr>Biome Summary Questions –  on your own paper – you will turn these in.</vt:lpstr>
    </vt:vector>
  </TitlesOfParts>
  <Company>North Mason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Ecology</dc:title>
  <dc:creator>rleroy</dc:creator>
  <cp:lastModifiedBy>Matthew Lonsdale</cp:lastModifiedBy>
  <cp:revision>81</cp:revision>
  <dcterms:created xsi:type="dcterms:W3CDTF">2010-02-17T00:15:20Z</dcterms:created>
  <dcterms:modified xsi:type="dcterms:W3CDTF">2013-09-16T14:46:19Z</dcterms:modified>
</cp:coreProperties>
</file>