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0"/>
  </p:notesMasterIdLst>
  <p:handoutMasterIdLst>
    <p:handoutMasterId r:id="rId11"/>
  </p:handoutMasterIdLst>
  <p:sldIdLst>
    <p:sldId id="335" r:id="rId2"/>
    <p:sldId id="326" r:id="rId3"/>
    <p:sldId id="327" r:id="rId4"/>
    <p:sldId id="328" r:id="rId5"/>
    <p:sldId id="337" r:id="rId6"/>
    <p:sldId id="338" r:id="rId7"/>
    <p:sldId id="339" r:id="rId8"/>
    <p:sldId id="336" r:id="rId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2" y="20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5959B7F-E185-4990-B70A-1FE7499848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5790"/>
            <a:ext cx="50292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B43696F4-A0A3-4089-9449-046A06748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6E84A52-2319-47AA-9CB4-AC7467043B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030E9-EB81-4981-A7C5-C29E40D522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8B3D2-5149-4E06-8FCE-CB6B63E929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73081-B335-4D91-AF3C-F08AE89A88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9D9E9-8301-45A8-ADA7-CDECE4F99E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93FD1-B7F2-4174-9C4F-F6017DC84A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69C4A-7DBB-485C-A5B2-BEA81427F8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065ED-14C6-487C-9D8F-1BA97CC439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FD61C-A6BD-4B38-89D9-7641902E3A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CE7A0-A251-422C-BBC6-AFE41B428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81C9E-81F3-4718-A09B-2715E1DC94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j-lt"/>
              </a:defRPr>
            </a:lvl1pPr>
          </a:lstStyle>
          <a:p>
            <a:pPr>
              <a:defRPr/>
            </a:pPr>
            <a:fld id="{76647EE4-8104-45D6-ADD4-24637BDDC5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704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704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0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704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0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704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0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704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0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704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0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704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File:Average_prokaryote_cell-_en.svg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teachersdomain.org/resource/tdc02.sci.life.cell.stetteroxygen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highered.mcgraw-hill.com/sites/9834092339/student_view0/chapter4/animation_-_endosymbiosis.html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kmi03ZarlO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 smtClean="0"/>
              <a:t>Evolution of Life 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2209800" y="2667000"/>
            <a:ext cx="6553200" cy="1752600"/>
          </a:xfrm>
        </p:spPr>
        <p:txBody>
          <a:bodyPr/>
          <a:lstStyle/>
          <a:p>
            <a:r>
              <a:rPr lang="en-US" sz="4000" dirty="0" smtClean="0"/>
              <a:t>Endosymbiosis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400" b="1" u="sng" dirty="0" smtClean="0">
                <a:solidFill>
                  <a:srgbClr val="7030A0"/>
                </a:solidFill>
              </a:rPr>
              <a:t>3.5 </a:t>
            </a:r>
            <a:r>
              <a:rPr lang="en-US" sz="4400" b="1" u="sng" dirty="0" err="1" smtClean="0">
                <a:solidFill>
                  <a:srgbClr val="7030A0"/>
                </a:solidFill>
              </a:rPr>
              <a:t>bya</a:t>
            </a:r>
            <a:r>
              <a:rPr lang="en-US" sz="4400" b="1" u="sng" dirty="0" smtClean="0">
                <a:solidFill>
                  <a:srgbClr val="7030A0"/>
                </a:solidFill>
              </a:rPr>
              <a:t> </a:t>
            </a:r>
            <a:r>
              <a:rPr lang="en-US" sz="4400" dirty="0" smtClean="0"/>
              <a:t>Prokaryotes – 2 Kingdoms </a:t>
            </a:r>
            <a:endParaRPr lang="en-US" sz="4400" b="1" dirty="0" smtClean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505200" cy="4530725"/>
          </a:xfrm>
        </p:spPr>
        <p:txBody>
          <a:bodyPr/>
          <a:lstStyle/>
          <a:p>
            <a:r>
              <a:rPr lang="en-US" dirty="0" err="1" smtClean="0"/>
              <a:t>Eubacteria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(true bacteria)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334000" y="1600200"/>
            <a:ext cx="3352800" cy="4530725"/>
          </a:xfrm>
        </p:spPr>
        <p:txBody>
          <a:bodyPr/>
          <a:lstStyle/>
          <a:p>
            <a:r>
              <a:rPr lang="en-US" dirty="0" err="1" smtClean="0"/>
              <a:t>Archaebacteria</a:t>
            </a:r>
            <a:r>
              <a:rPr lang="en-US" dirty="0" smtClean="0"/>
              <a:t> (ancient bacteria)</a:t>
            </a:r>
            <a:endParaRPr lang="en-US" dirty="0"/>
          </a:p>
        </p:txBody>
      </p:sp>
      <p:pic>
        <p:nvPicPr>
          <p:cNvPr id="10242" name="Picture 2" descr="http://upload.wikimedia.org/wikipedia/commons/thumb/5/5a/Average_prokaryote_cell-_en.svg/300px-Average_prokaryote_cell-_en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971800"/>
            <a:ext cx="2857500" cy="2324101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590800" y="36576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</a:rPr>
              <a:t>E. Coli </a:t>
            </a:r>
            <a:endParaRPr lang="en-US" sz="2000" i="1" dirty="0">
              <a:solidFill>
                <a:schemeClr val="bg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10800000" flipV="1">
            <a:off x="1828800" y="1066800"/>
            <a:ext cx="990600" cy="457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705600" y="990600"/>
            <a:ext cx="762000" cy="6096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1139825"/>
          </a:xfrm>
        </p:spPr>
        <p:txBody>
          <a:bodyPr/>
          <a:lstStyle/>
          <a:p>
            <a:pPr eaLnBrk="1" hangingPunct="1"/>
            <a:r>
              <a:rPr lang="en-US" b="1" dirty="0" err="1" smtClean="0"/>
              <a:t>Cyanobacteria</a:t>
            </a:r>
            <a:r>
              <a:rPr lang="en-US" b="1" dirty="0" smtClean="0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38100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First Photosynthetic Prokaryote </a:t>
            </a:r>
          </a:p>
          <a:p>
            <a:pPr eaLnBrk="1" hangingPunct="1"/>
            <a:r>
              <a:rPr lang="en-US" dirty="0" smtClean="0"/>
              <a:t>Oxygen is produced in oceans and creates ozone</a:t>
            </a:r>
          </a:p>
          <a:p>
            <a:pPr eaLnBrk="1" hangingPunct="1"/>
            <a:r>
              <a:rPr lang="en-US" dirty="0" smtClean="0"/>
              <a:t>Cyanobacteria create </a:t>
            </a:r>
            <a:r>
              <a:rPr lang="en-US" dirty="0" err="1" smtClean="0">
                <a:hlinkClick r:id="rId2"/>
              </a:rPr>
              <a:t>Stromatolites</a:t>
            </a:r>
            <a:endParaRPr lang="en-US" dirty="0" smtClean="0"/>
          </a:p>
          <a:p>
            <a:pPr eaLnBrk="1" hangingPunct="1">
              <a:buNone/>
            </a:pPr>
            <a:endParaRPr lang="en-US" sz="2400" dirty="0" smtClean="0"/>
          </a:p>
        </p:txBody>
      </p:sp>
      <p:pic>
        <p:nvPicPr>
          <p:cNvPr id="5" name="Picture 4" descr="Stromatolite_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514600"/>
            <a:ext cx="440179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alga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381000"/>
            <a:ext cx="3124200" cy="208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139825"/>
          </a:xfrm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7030A0"/>
                </a:solidFill>
              </a:rPr>
              <a:t>1.5 </a:t>
            </a:r>
            <a:r>
              <a:rPr lang="en-US" sz="4400" b="1" dirty="0" err="1" smtClean="0">
                <a:solidFill>
                  <a:srgbClr val="7030A0"/>
                </a:solidFill>
              </a:rPr>
              <a:t>bya</a:t>
            </a:r>
            <a:r>
              <a:rPr lang="en-US" sz="4400" b="1" dirty="0" smtClean="0">
                <a:solidFill>
                  <a:srgbClr val="7030A0"/>
                </a:solidFill>
              </a:rPr>
              <a:t> - </a:t>
            </a:r>
            <a:r>
              <a:rPr lang="en-US" sz="4400" b="1" dirty="0" smtClean="0"/>
              <a:t>First Eukaryote </a:t>
            </a:r>
            <a:r>
              <a:rPr lang="en-US" sz="3500" b="1" dirty="0" smtClean="0"/>
              <a:t/>
            </a:r>
            <a:br>
              <a:rPr lang="en-US" sz="3500" b="1" dirty="0" smtClean="0"/>
            </a:br>
            <a:endParaRPr lang="en-US" sz="3500" b="1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066800"/>
            <a:ext cx="8458200" cy="2895600"/>
          </a:xfrm>
        </p:spPr>
        <p:txBody>
          <a:bodyPr/>
          <a:lstStyle/>
          <a:p>
            <a:pPr eaLnBrk="1" hangingPunct="1"/>
            <a:r>
              <a:rPr lang="en-US" sz="2600" dirty="0" smtClean="0"/>
              <a:t>1966 – </a:t>
            </a:r>
            <a:r>
              <a:rPr lang="en-US" sz="2600" dirty="0" err="1" smtClean="0"/>
              <a:t>Margulis</a:t>
            </a:r>
            <a:r>
              <a:rPr lang="en-US" sz="2600" dirty="0" smtClean="0"/>
              <a:t> - Theory of </a:t>
            </a:r>
            <a:r>
              <a:rPr lang="en-US" sz="2600" dirty="0" err="1" smtClean="0">
                <a:hlinkClick r:id="rId2"/>
              </a:rPr>
              <a:t>Endosymbiosis</a:t>
            </a:r>
            <a:r>
              <a:rPr lang="en-US" sz="2600" dirty="0" smtClean="0">
                <a:hlinkClick r:id="rId2"/>
              </a:rPr>
              <a:t> </a:t>
            </a:r>
            <a:endParaRPr lang="en-US" sz="2600" dirty="0" smtClean="0"/>
          </a:p>
          <a:p>
            <a:pPr eaLnBrk="1" hangingPunct="1"/>
            <a:r>
              <a:rPr lang="en-US" sz="2600" dirty="0" smtClean="0"/>
              <a:t>Proposes how eukaryotes evolved from prokaryotes</a:t>
            </a:r>
            <a:endParaRPr lang="en-US" sz="2600" dirty="0" smtClean="0"/>
          </a:p>
          <a:p>
            <a:pPr eaLnBrk="1" hangingPunct="1"/>
            <a:r>
              <a:rPr lang="en-US" sz="2600" b="1" dirty="0" err="1" smtClean="0"/>
              <a:t>Endosymbiosis</a:t>
            </a:r>
            <a:r>
              <a:rPr lang="en-US" sz="2600" b="1" dirty="0" smtClean="0"/>
              <a:t> </a:t>
            </a:r>
            <a:r>
              <a:rPr lang="en-US" sz="2600" dirty="0" smtClean="0"/>
              <a:t>proposes that mitochondria and chloroplasts were formerly small prokaryotes living within larger host cells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sz="2600" dirty="0" smtClean="0">
              <a:solidFill>
                <a:srgbClr val="FF3300"/>
              </a:solidFill>
            </a:endParaRPr>
          </a:p>
          <a:p>
            <a:pPr eaLnBrk="1" hangingPunct="1"/>
            <a:endParaRPr lang="en-US" sz="2600" dirty="0" smtClean="0"/>
          </a:p>
        </p:txBody>
      </p:sp>
      <p:pic>
        <p:nvPicPr>
          <p:cNvPr id="14340" name="Picture 8" descr="endosymbiosis_c_la_78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340356"/>
            <a:ext cx="4953000" cy="3365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- Mitochondrion</a:t>
            </a:r>
            <a:endParaRPr lang="en-US" dirty="0"/>
          </a:p>
        </p:txBody>
      </p:sp>
      <p:pic>
        <p:nvPicPr>
          <p:cNvPr id="1028" name="Picture 4" descr="http://thebiochemeffect.files.wordpress.com/2013/02/endosymbiosi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7964"/>
            <a:ext cx="9144000" cy="55838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- Chloroplasts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6" name="Picture 2" descr="https://encrypted-tbn3.gstatic.com/images?q=tbn:ANd9GcQOyVfM6eGNj56joaW020Or6PKrgNysZAx7I871HmNj9fuMQg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9144000" cy="41864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458200" cy="5029200"/>
          </a:xfrm>
        </p:spPr>
        <p:txBody>
          <a:bodyPr/>
          <a:lstStyle/>
          <a:p>
            <a:r>
              <a:rPr lang="en-US" dirty="0" smtClean="0"/>
              <a:t>Size and Structure</a:t>
            </a:r>
          </a:p>
          <a:p>
            <a:pPr lvl="1"/>
            <a:r>
              <a:rPr lang="en-US" dirty="0" smtClean="0"/>
              <a:t>Mitochondria and chloroplasts are the same size as prokaryotes.</a:t>
            </a:r>
          </a:p>
          <a:p>
            <a:pPr lvl="1"/>
            <a:r>
              <a:rPr lang="en-US" dirty="0" smtClean="0"/>
              <a:t>Both have a double membrane</a:t>
            </a:r>
          </a:p>
          <a:p>
            <a:r>
              <a:rPr lang="en-US" dirty="0" smtClean="0"/>
              <a:t>Genetic material</a:t>
            </a:r>
          </a:p>
          <a:p>
            <a:pPr lvl="1"/>
            <a:r>
              <a:rPr lang="en-US" dirty="0" smtClean="0"/>
              <a:t>Both have circular DNA</a:t>
            </a:r>
          </a:p>
          <a:p>
            <a:r>
              <a:rPr lang="en-US" dirty="0" err="1" smtClean="0"/>
              <a:t>Ribosomes</a:t>
            </a:r>
            <a:endParaRPr lang="en-US" dirty="0" smtClean="0"/>
          </a:p>
          <a:p>
            <a:pPr lvl="1"/>
            <a:r>
              <a:rPr lang="en-US" dirty="0" smtClean="0"/>
              <a:t>Contain their own </a:t>
            </a:r>
            <a:r>
              <a:rPr lang="en-US" dirty="0" err="1" smtClean="0"/>
              <a:t>ribosomes</a:t>
            </a:r>
            <a:endParaRPr lang="en-US" dirty="0" smtClean="0"/>
          </a:p>
          <a:p>
            <a:r>
              <a:rPr lang="en-US" dirty="0" smtClean="0"/>
              <a:t>Reproduction</a:t>
            </a:r>
          </a:p>
          <a:p>
            <a:pPr lvl="1"/>
            <a:r>
              <a:rPr lang="en-US" dirty="0" smtClean="0"/>
              <a:t>Both reproduce by fission, not during the cell cycle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Clip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Plant Biology – Chloroplasts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15448</TotalTime>
  <Words>120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Edge</vt:lpstr>
      <vt:lpstr>Evolution of Life </vt:lpstr>
      <vt:lpstr>3.5 bya Prokaryotes – 2 Kingdoms </vt:lpstr>
      <vt:lpstr>Cyanobacteria </vt:lpstr>
      <vt:lpstr>1.5 bya - First Eukaryote  </vt:lpstr>
      <vt:lpstr>Diagram - Mitochondrion</vt:lpstr>
      <vt:lpstr>Diagram - Chloroplasts</vt:lpstr>
      <vt:lpstr>Evidence</vt:lpstr>
      <vt:lpstr>Video Clip</vt:lpstr>
    </vt:vector>
  </TitlesOfParts>
  <Company>Christine Rodriguez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LeRoy, Ramey</dc:creator>
  <cp:lastModifiedBy>Matthew Lonsdale</cp:lastModifiedBy>
  <cp:revision>438</cp:revision>
  <dcterms:modified xsi:type="dcterms:W3CDTF">2013-05-14T19:46:55Z</dcterms:modified>
</cp:coreProperties>
</file>