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273" r:id="rId2"/>
    <p:sldId id="307" r:id="rId3"/>
    <p:sldId id="341" r:id="rId4"/>
    <p:sldId id="349" r:id="rId5"/>
    <p:sldId id="352" r:id="rId6"/>
    <p:sldId id="354" r:id="rId7"/>
    <p:sldId id="355" r:id="rId8"/>
    <p:sldId id="353" r:id="rId9"/>
    <p:sldId id="305" r:id="rId10"/>
    <p:sldId id="351" r:id="rId11"/>
    <p:sldId id="326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35" r:id="rId20"/>
    <p:sldId id="309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CC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3782" autoAdjust="0"/>
  </p:normalViewPr>
  <p:slideViewPr>
    <p:cSldViewPr>
      <p:cViewPr varScale="1">
        <p:scale>
          <a:sx n="75" d="100"/>
          <a:sy n="75" d="100"/>
        </p:scale>
        <p:origin x="-25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7AF5BB-8683-4D0E-B719-4D7CB17F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7EF23C-BFD2-4AB9-8E92-ADB95807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14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237B-9275-4C48-B21C-AFAD15AD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F8DB-A472-4794-B9D6-6D4A9C68C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90D-BBE8-417A-A520-433A13559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D00C-DAFC-40D2-B29A-0C25534D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F11F-F850-477B-917D-E7654EE06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C7EC-FB25-4852-9487-943CF197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1BFF-F1F8-42DF-9441-57F6DC65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9CC9-507B-4CBB-8872-0F5EF7CFF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EEEE-35C4-4594-A937-7C0187B0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4848C-A748-4857-A703-2627E3D4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EF41-0B4A-4996-8A78-D4BB61E07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CCB7AB4-34CA-4674-BD10-CB0DF7464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04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/>
      <p:bldP spid="604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4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highered.mcgraw-hill.com/sites/dl/free/0072835125/126997/animation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af4j19_3Z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umanasinc.com/webcontent/animations/content/meiosi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../Pictur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highered.mcgraw-hill.com/sites/0072495855/student_view0/chapter2/animation__comparison_of_meiosis_and_mitosis__quiz_1_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Meiosis </a:t>
            </a:r>
            <a:r>
              <a:rPr lang="en-US" sz="4600" dirty="0" smtClean="0"/>
              <a:t/>
            </a:r>
            <a:br>
              <a:rPr lang="en-US" sz="4600" dirty="0" smtClean="0"/>
            </a:br>
            <a:endParaRPr lang="en-US" sz="2800" dirty="0" smtClean="0"/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hlinkClick r:id="rId2"/>
              </a:rPr>
              <a:t>Crossing over</a:t>
            </a:r>
            <a:r>
              <a:rPr lang="en-US" sz="4000" dirty="0" smtClean="0">
                <a:hlinkClick r:id="rId2"/>
              </a:rPr>
              <a:t> </a:t>
            </a:r>
            <a:r>
              <a:rPr lang="en-US" sz="4000" dirty="0" smtClean="0"/>
              <a:t>of </a:t>
            </a:r>
            <a:r>
              <a:rPr lang="en-US" sz="4000" dirty="0" smtClean="0">
                <a:solidFill>
                  <a:srgbClr val="000000"/>
                </a:solidFill>
              </a:rPr>
              <a:t>homologous chromosomes leads to diversity</a:t>
            </a:r>
            <a:endParaRPr lang="en-US" sz="4000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4048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genomenewsnetwork.org/gnn_images/whats_a_genome/crossing_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2936934" cy="318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208587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3990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416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3998913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38338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685800"/>
            <a:ext cx="3786188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8355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340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7531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Review the following terminology with your lab partner: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5029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Homologous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Gametes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Gene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Diploid (2n)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Haploid (n)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Somatic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Autosomes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Sex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Meiosis Review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Meiosis Square Dance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lid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2209800" cy="28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sz="3600" b="1" u="sng" dirty="0" smtClean="0"/>
              <a:t>Mitosis</a:t>
            </a:r>
            <a:r>
              <a:rPr lang="en-US" sz="3600" dirty="0" smtClean="0"/>
              <a:t> (Asexual Reproduction) produces cells that are genetically identical.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http://www.bristol.k12.ct.us/uploaded/faculty/solomona/Images_for_websites/cell_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98644"/>
            <a:ext cx="3276600" cy="3259356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e/e0/Major_events_in_mitosis.svg/350px-Major_events_in_mitosi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76400"/>
            <a:ext cx="6299995" cy="2286000"/>
          </a:xfrm>
          <a:prstGeom prst="rect">
            <a:avLst/>
          </a:prstGeom>
          <a:noFill/>
        </p:spPr>
      </p:pic>
      <p:pic>
        <p:nvPicPr>
          <p:cNvPr id="6" name="Picture 3" descr="BinaryFis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352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dirty="0" smtClean="0"/>
              <a:t>Mitosis produces Somatic Cells</a:t>
            </a:r>
            <a:endParaRPr lang="en-US" dirty="0"/>
          </a:p>
        </p:txBody>
      </p:sp>
      <p:pic>
        <p:nvPicPr>
          <p:cNvPr id="4" name="Picture 7" descr="cheek%20cell%20nomar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2819400" cy="27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ed%20blood%20cells"/>
          <p:cNvPicPr>
            <a:picLocks noChangeAspect="1" noChangeArrowheads="1"/>
          </p:cNvPicPr>
          <p:nvPr/>
        </p:nvPicPr>
        <p:blipFill>
          <a:blip r:embed="rId3" cstate="print"/>
          <a:srcRect l="51601"/>
          <a:stretch>
            <a:fillRect/>
          </a:stretch>
        </p:blipFill>
        <p:spPr bwMode="auto">
          <a:xfrm>
            <a:off x="3352800" y="1295400"/>
            <a:ext cx="2514600" cy="28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MQERQSEhQWFRQTGRcYFRgYFxoXGBgVFxUYGhcYGBgYHCYeFxojGhgVHy8gIycpLCwsFx8xNTAqNSYrLCkBCQoKDgwOGg8PGiklHyQsLS0sNSwsNCwsLywsLCwsLCwqLC0vLzAqLC8sKiwsLCwsLCwsLCwvLCwsLCwsLCwsLP/AABEIAMIBAwMBIgACEQEDEQH/xAAbAAEAAgMBAQAAAAAAAAAAAAAAAwQCBQYBB//EAEMQAAEDAQUECAMFBwMDBQAAAAEAAhEDBBIhMUEFUWFxBhMiMoGRobFCUsFicoLR4QcUI5KisvAVM8JDw9IWNGODk//EABoBAQADAQEBAAAAAAAAAAAAAAACAwQBBQb/xAAwEQACAQIEAgkFAAMBAAAAAAAAAQIDEQQSITFBcQUTIlFhgcHR8DKRobHhFBXxYv/aAAwDAQACEQMRAD8A+GoiIAiIgCIiAIiIAiLa2bo7UdBqEUgcr03jyYO0fEAcVZTpTqO0Fci5KO5qkXUU+j9Jnek8ajurH/5sl/qpDQsbf9xoP3GvaPMvx8l6K6KrWvJpc367fkr65cEzk0XWG12BncoXvvFx/uP0U1n2uxwIpWVm8ubRpucAPwERz81yPRzenWR8rv0Odc+EWcai7Ck+zVTFWjeI+Sn1J8bjgD4hSOfs5uH7v61D/wB1S/1VW180bcznX/8AlnFouzbZrBV7LaYYTl23s9XOePMLF3Qprj2WVmje51OPM3ZUX0ViLXjZ8mvWw/yI8dOZxyLsK/7OahANKqxx+RxDXeBBLXcplaG0bO6uQ5hkGJJAGU4RI9SslTCVqbtONica0JfSzWorDnMyuz+IrK4Pkjm4qnI3sTzFVFs7Jsx1WblMGM+0oa9JlOoWOb3TBh3sYUnSkldjMUkXQbV2LTYxtSjLmOAJl2I8h4c1pTUb8n9RXalGVN2kQpVo1VeJCi2tlsdOo2Q0zBwvfEMQMtQqBe35P6ik6Lgk3xOxqKTaXAhRThzfl/qKGoz5f6iq8viTuQIrDA109mIBMzuVdcasLhERcOhERAEREARFu9ndGnPh9aaVMi9N3tFs5gHfkN+6JKtpUZ1pZYK7Iykoq7NNTplxDWgknAACSTwAzW5b0WqNE13Cl9g41PFo7v4oPBXv9VFKWWRnVgyLwxqvG9z8xO5sDgobDBL6lQ3hTE3ZmXEwAdN58Ml6lDA0k11ju+5aLzfsUyqSe2n7PbMKVABwwJyIF52cTeMXde6AeKxq2t0TfutdkQDedvmcc9ST4rOr0mqHC8Wt+VpHuQfZV7Rt1pypU5+ZzQ4+oujwAW11qVOOWDSX2/TIKMnujJz6YYHXnOIdDgIEAgQMRwdjj6Y4f6pE3KYunR/bHiDAPksDtEgdplODp1bB7NBXttLLlN7BdvgyJkBzXEGJxgiCqnVk07Stpr+uPuSS7zE7ZjFtGiDvDJ9CS30UlK31qol9RzWDXSdzQCATyiFHZqjHNe9zWl1MAtkYElwb2h8UTOO7GRgq9ot7nnEzu4DcBos6qOGrlp3LS/MllXBG0Nve8llFpOAvOeZc6NXmYaJ09yvBs+e9VpA8GOI8xHoq9or9W0UWZ5vjMv3eGSq9dd7xk7gfd35eYV86sE7VG2+dkvAio9xtzZhSui4O0J6xpwOMYF2QG6R7LN22GN+Nz4GGEeGPv6FayvtMmiGn5paBphB88PJUqHaMSBzIA8yrHjnStCi7XChf6jcjbRc4HrC3deyHiPyC2u07UwsfVqMBc6ARveGw4+MNdPErnafUtwINQ6wbjfDC8eZjkrlUMc0FpcGsIEEgwA3Kdd2WgXXWqVqbjNp+e3zwOZuqkppbeBqSZEtF1VXgziuw2Xt1jooljeqMgyMZPstLarGyk55JJbj1ca467sF5dai2syd1xsRoVnKo4Sjbuvx+dxQpVzT7pg6n6Ku5xJk5o/NeBYpTb04GpLibvZFvFwscJu5brpwcPX3Wut1ANeQNMjvGh8l7s8dsY5yPMfmrNupi6xx1keR/VanPrKKUuH6K40ss3JcTPYjSCROMAgay0z7Squ2bJ1dZzYwmRyOI9CF0XQ2tTNoaKo7OIJG6D6wrf7SqNF1cOswcWFoAJGOGGMclVVqpwVNLZm+ngL0niL+RxDx6ALEKw6yOmIOULoNgWCytpVH2m8XBv8Nrci77R3ROSi6U97GejFVJZLpcznqE9rDC672VZbKpbS8vAAa266AMlrVGokrWdyuN9bhERVEwiIgCzpUi9wa0EkmABmSsF0OwKXV0XV/ie402H5QAC8+N5o5Xt604Wg69VU/vy4kJyyq5asFmbZKZqBl6qDF9wlrDn/DBwJ+3wwjM16+16tpbcvOJLpccSSA3zIHaw4o221al5jXfw9S44GOB8FVq2ptIFlPGQQ52RdIxyyaN2uZ4e7OUKcMtLSGz8fczqN3d7kFuqmA26WAACCIJjU7z7LOx1YoVRqXUx4AVD7wqRraaK0ykWAgx2gJEi8IyMZ78OK86EnOpmXc/1Yua0sQtpsPec4cgD7kKT94ps7jJO95veTQAPOVFSs5ecIgZkmAOZ+makNjYM6on7ro84n0VSzbxS+c/QO3ErveXEk4k+6s2im64zKGjHtDAkknXkoq9nLIyIORBkFYtpTi7Bu868hmVB3jdS3f/AE6YCsQCBrE+Bn3Vuy2Mtc1zwQAZiMTGIkaA8fCVlRrNh3VtuuDZDs3YETE90xOWPFVKVYtcD5/VdSUXFydxue1bUTMYA57zzOvtwXtMBovEydGj/kfp7JaaF0nETOX+YKFjC4gDEnAKDbjLXc6tiY21+hI3AYAeAQVw7vjxAAI+h8VnFNn2yP5Z+qhfUc88TgAB6ABSba3d33bnNA8XTEg8QrdCgXswMQ7jq3gsP3ZjP9xxLvlbGHNxwngAeaxtDxc7MgXtfujzUrZE3L7X1OPXY7noV0Obar1+o1sNLheF2Y0mc1pdpWYU3uYQXCeHlliuds+0Hs7pIRlskm/Lgc8YM75VdPEuM33czdXlRnh4wUe0vAt1tmBx7Mt3B35qA7LqAwWn8/FZUNqFpwAu/KcR/nJd90XbSeG1Te6oOAqtGJAO7Q5HyWarJPVGrAYSniHlbszn+jnQm0VnXxTN1uM6ToJ5ra2j9n9oqMa27F13o6MfRdHbttG+WUXuFEEhk4G7pgMFZ2Ht59Oo0OdLSQDJynWV2FSGW1z3H0JJUm1a/DvOftHROjZWlzak1Q0hw44CPVaPaLrjhLsWtbEYwc8Z3TqvoHSmytDqjuyaNMy5zMbx3AxjiYXzjblrpupsfF3rC69HPVehh6sJ3ulofOY2hLCU4RjNtvXlxNZbtpHGMSczpP19lRstqioC4mNddFIbB2L7Hg4xGqpR4KmrVqZk+7buPO6tJa8fuT03CXAZXXeyrKazjvfdd7KFZJO5NBERRJBERAF0lVwZYbONXdY7zeW+zFoLLQNR7WDN7g0cyYHuuv2yWOrMpsADKcU2aw0GJ4nXmV63RlKUs81wVvN/y5RVeqXmaetTLKNMx3wXcwHH/lP8oWqe5bK3W5z2uvEm+68AcboAgR4Ycmha+jSvuDZgZk7gBJPlK5iXdqMfBeh2Gi1M7LQdBqXTdbjMYTIA8iQoXPxU5tpDw5ogNwA0u/Kd4Imd8lS0rGH1AW40zLjvAaJLTuOniqMt1lh3/GSvbVnlRwbTYNTLj+I4f0gHxVUMc7kMycAOZU1eoJJcbzjjA7vmM+Q81XqVS7PTIZAchoo1al9O4It07Q1rC3vRjJyH3Qc9M+OCwNkc7tOMT82cfRR2RmN7RuP5KOo8kknEnNdveKclyFtdC3ZaF12YMgjDiCFTKzs74cPLzU9os7A4y/XINJjhoEtmh2eD7/fkNnqeF4qwCIfEA6OgYSNDAiR+qwsXeJ3NdHO6UaA0y0zG8REiJzKxshh444eYj6on24uW9xwIlapu6tl4d58gHc3UjiVVIhT249oD5WtH9IJ9SoQeVOXE69dDGhRvEyQAMST9BqVtbDsxlWlUDXS4OaWzh8JkRxN3H81pQtjsm2GkQ7S9B5EKVKULpTRGcJSVouxXr7KqMxcxw5ghQUbO57g0AknCF9Q2x0ps1qsjKIpfxKfedOB01yXI2VrWvFwQDhOpGsbkpYbrdU9LmzGQhh5JJ30+e5bsvQmAC+8TrdiB44yups/U2az9TSaS92LiTI9P8xVWptJl1rSYA7rJxfGp/wA0wlUtndKn0692pRbcOkScciHHveyjicM6Z6fR+OwkLO15FiliF02w+jnXghxukjArnbbaQazmgQZXRWTb5osa2sIboRgY+q86lHI3c+1rV3OknSepr9rValEOoEXmCQRoRr/nALgNv2S84XMABg05j6FfU9sWptoDaLb0vi69uZnIHeOC5DbHQ+006hpkh5Hwui8PPEeBWhPXwPnsfTliIfRr81PnsOYYxBS0Nhy6epsJ7JFQXCNHdoeEZKm7ZQbi9uGhBw/P1Xoxwc5w7OzPialZU55Zbmms/wAX3XeygW/tdluMdh8JyaANNcz5LQLNiKLotRbJ0qiqK6CIizFoREQF7Yf/ALikdz2n+Uz9FvaTQ0sNQm+ReN1shsiQHEuGMYwFodjmKoO5tQ+VNx+i3O0LU6naXFu4yDi0i5kRqF7XR8+rpOXiZ6msreBiLMyswA1GNc3AE9mR9oHIjeCVTFiuGoLzXHq3RdMjvNnHlKVGMqtc6ngQJNM5ga3XfEBhnjzzVGy17jwTlk77pEO9CVKvWg2m1vxudSZu+hhsPWv/AH+9cum7d+bRVa109d1JFwkBrcjdvTjPeOA1K1lpo3XEbj/hXtkqQSNHYcJ0n28V5sFkqammdXNSULLTiR1GEGCCDxwWVnYCcchms3vc3Im7uOI5EHCVm2o3CWxhPZ48DnplCKPa14FV9Dy01pEZTpuAwH1VZys1aQJwcDwPZPrh6qCpTIOII5rtVtsIysnfbz915ae+7mVGpq9W9BOcY8SMJUE7wy+J3iRtMJK8KzpsnDXT8lxXegPS+TJiUJLjJxPPNRkQvF3PwYsZuecsuCt2CyGo3DR2Pl+irsqg4Oy0Oo/McFesVbqmuBJ7ThBGIIu+oxWijGDqJzfZK6jai8u5LXrXAQ2CdQMhz3lSMvMaargdAeejRuUlGyA9uATMCDje0kKxXeIFEkgAzlrqc16ck4JzbXh3GOCdWShHXvNDaLW5z77ib3DCIyHCF1+xelTbkvZi3J2GfCcjyWwqdD7K2wiv1l6oTFw9kjDvHguLtVoaw5hxGQHdH58gvEpYifa4XPcxPR0cM4SlrbY2O09vOaXOaYqPMyPhHDifbmqNHpFVJu1Huc05gknxE6rUVaxcSTiSsJWd7kpYucpZrnaWbpHUoswMmmZg44HUeMYjettsn9prWVuveCamPeh4MiMQ7H1XD2ateaJ0wPFpw/TyVG00bjiN3toVZKnlipLYtXSlZOx0209sNr1HPFW7J3Eeyir1qmZrNO43tPdcypmVTdwJwWvD4t045bHlYqMsRU6yW78Da13MuP8A4hc66cIMccT+S0iu2OmXMqOgQ1uJ1xIHiqSpxFV1WpMU6bpqzCIizFgREQFrZtUNqtJyJuu+64Fp9CV0G2LOTUpuOb2Mn7xZcd/UCuVXZbLqC20m0wR19PugkAvjMNnM4Bw4l3CfX6OlGSlSk99UZ63Zakc1s2pdqtnJ3ZP4hA9YPgo7TRukjcr229kuovkjB2I+ydWkfCQZwOkLO0M61gqjPJ/Bwz88/HguKhK0qMt1r7+hJSTtJFH/AHGj5mgA7yBkfAYeAVdzVKKJDhGphTWiq9ri2ciRjjkeKocLxvK+mhPkQCrIxz9Dz48Vm1wI7QMDCQfIY5qNxJOKt2+zdXdbrdBPNwB9iF2EXKLlwXqcZWAbqVk3s914jccvEYhVy1e04kTkqc2tmjti0erHfEn7HZ85w8go3Ma7ukcj2T5kkeqgc6SvFyU1wWgsWX2bD5TxyP3TkoupO5KNVzciR/mo1WbqoODmjm3sn8vRdbi1doag1QcHY/aGfjvTqm/NHNp+krw0WnJ3g7D1xHnCkp0nRdcMD3TmL2kHLHLyUk7uzQI3URo4Hz+oU9NzRTh0kXuUYKkpSf4f4vooqoo6pBq53PQbo0bW5zmS6JJw3NMLB1jawvBJaG3pJOg0jes+ge3X2OmXNJaahIB0MDEeUrRbfqHrqpJN1/aHI/ll4LVOlUnCMpaLhbhx1N1DHYWgnGmrye9/z/PMg2htZ1RoDTgJkTM+BWoeycfMLJrCMsdQvarJJceyDpmss1n1sYnUlJ6shucl4WwpqjmkQ0RGs5qGVnkkgm2TWSrdcN2R5aq9tKhLZ1ZgeLdD/m8LVytrZq95onKLrvofL2WrDyjKMqcvIqqKV1JGrawnJWLNYnudDWzy3arGvLZaQOe/9EY+5vxVFki6NrrNsWxZrrHHEQ12m9axbqjtQ/u9SkYN4dk6iCCVpVyo29yyapq2R30153YREVZAIiIAsmPIIIMEYgjMFYogOss/S1loZ1duaXHIVmiX/jHxjiMVZs/R5wd1lkcyvRdAe29kDo8RebGjjB4LilPYrdUovD6T3McMi0weXEcF6FPHSVlU1ts+K8/czyo2+h28OH8Ogt9loMqPYXuBaSCA29iMwHA3cDhPBa23G+9zxheJPmZW7svSmz2nC20WCof+swFsn/5GM/uaPBbA7MiDSogtPdqMPWg8nQYPkV7NGMMarRaX4f2Ks7hpJa/g5ewbKdVqNZBaHYkkQA0YudyAkqPa9q6yq9wwBPZG5owaPIBdbb6ZY19ET1jhJcc3H4mDcDEcS0Li6zVTjMN1EcseJZTlndyNr2nvSOIx9P1XrbNPdc08zd/uhRPC8a6ARv8AzXjZle0kXGdazlsTriCIII4EYFRKaz1gOy7Fpz4HeOPusbRSuuI3e2nouNJrNE6jKz07xA/yNVi9+MhS2fBjzrAHmcfSR4quuy7MF9zi3LFVgLQ4cnDjoeRx8lhZq5Y4OBIgjLCVJZCMWnJwjxzB8wFGKI+YKck3aa+M54Drge80HiOyfTD0WQLCIlwxnKdN4KxdTA+IHlP5KJVO63O2NhRtsC7fMAy2G5HhittaNr0HNa2qHExODRqNDeyOcFc4xS24y4fdb/aAtdOvOFNteG/mUTw8JtX/AAS16dnM3H1OEsHuHqBllBMBx/l/VR0wtlTcLP2jjV+EZ3D8zvtDQee41QhGfakrLj87y3WKte5UrWAMcWF+LTBgZHUZ6ZLM7My7WYBy3iRruK8s9EuDjmQJ5kkAepC2Yh1TDAF10fdaI/8AFaKGFhUeq39Tjk0aq2WEUnljnYgA5fM0OGu4hZ2CtTY7tOJacCA3HwkqTpNUm11uDy3+Xsx6LWLz6lozajtdlkG7JnRbT2hY6lNob1gqDUsbEeD5Wkc1hjtH+X9VAiquX1qsqrvK3kki11jAMyTdIyjE+Kqoi65XKUrBERROhERAEREAREQBS0bU9k3HObOcEifJRIgPoNe0C002Wlp70B/2aoHaBOknEHcRuWn25sogGqB98bnfNG4+h5havo/t02V5kX6T8KtM5Obw3OGYP0JXX03gACm6+yoCaLom+0d6mWnKo2YLDmMsxP1mGxVPG0Oqqu0l8v7mCUXSem3z58ZwNRYQt9bNlse4mmLp1bMt4lpzjgZjetbVBZgWjxHrK8etg5023PY1RmnsU1LWq3g3eBB8MvSB4LK612XZO4nA8jp4+ahcyM1ks4rTZkyWzO7zT8Q9RiPUR4qBegL26ottpIGUwsyy8JGeo+oWBYTkFLTsNQ4tExqHAx5HBWK70tc4V4WQargpP+Is/FBPsSp2WY/PR/lcf+CsjQbez+xxyKAZhOgSv3Wcj/c5bU2BrsHVafJrHgeXZxU1n6Mdd3ahMDIUycOHaWn/AAq0l2I3+xDrIrc0DDCyaC4re2/oTXpNL2xUaMSBIeBvLHCT+GVrdmNIc4j4WPIO4hjiCs6oTjNQqJokqkZK8WT7OhpcNzSfFpDvorex6F+vTboIJ/ud6Qq+zbKHBxL2gGBjekSZOQ3NV41W0aFWq2ZqdhhiMXZ3ZxwbJnlvXq0UoRVV7R18l/Smb4I57aNfrK1R4+N7nebifqqyIvm27u5qStoERFw6EREAREQBERAEREAREQBERAFsdlbXNGWOF+k+L7JjEZPYfgeNHeBkSFrkUoycXdHGk1ZnbX3PZ1jT1tIkTXaz+Kz7NZre67jrmC5VNq7OL6fWAaxI7pwkEHLET4g8Fz2zdqVbM8VKLyxwwkajcRkRwK6/ZfT8vPV1KbGuqYX2tbBd8JLXCJnDOMV9Bh+kIVodTX5fPnmY5wnB3ir/AD57HKVLG4ZgwcuKx6lx3ldfads0C4ue15iAQaNIZYQLrhAHJY/6zSeIZ+60mZkPbULid5LR6BSngqKekv16tEutl3HNbP2a6pUa2MCQDwvGPqt3s/oXVqC85paBib2AaNST9MzwXS7NttCy0W1X02PdWEtDadxoYHSCb5JMkAjAZBWrd08o4tqNcRnEAiCJHxDQ7lopYOnCOZq68be/qZqleq32EfONuU+3dY09WwXWmM9S7xJ8oWt6t24+S+jf+pdlu71B0/dB/wCatstuyDncbwLXNPo2PVYquEpTk5KenJe5YsTKKs4M+WioRqR4ro+ieyxaX41nMc1wgFnWNdqBkQDngQRC3lu2Vstz3VOvHaJJBrXhjuaxl71XtDplY7HTNOzMc46ua24Dzc8mofHcqaNFU55qk1l8Hr+CU6znG0Iu/L3N5W6PWSy9usWicmi8ZPMySqtTazwW9Qw3M2tYyA4AwQ5xxjQ4LnbR+0KrUEdXTgZXpJHi27K17ultpJxe0t0YWNcweDgceOa9j/YU0rav9fkzxw9R/Xq/FnQNq0WvF6tUZUzLQ3rbp3X2nE+HNT7Z2XTdTL6VOoP3mGuqhgJBHeApgi7fgEukziIxJWksnSergOqoH/64/tcFh0z6QVnOpUr5bcpgvawljbzzeGAzNwszUMVi4uhnndq9uC3+5NU550vnzmX6WwaNlpzWe5oxJvtDCZAwALpJgAYA5lcttza3XuAbhTZIYNBOfsPfVa57yTJMneVivAr42VWCpRWWPzc2wpZXeTuwiIsBcEREAREQBERAEREAREQBERAEREAREQBERAb3Z+0qVTs13FhjvwXAnQuAxB4gFU9pbNdRIJHZcJaRi0g6tIzH6jRa5bfZO0Glps9Y/wAN2LHH/pvOv3ThPgdDPoRxPXpU6vk/fvX/AEqccuqOgtX8WxWao34WXDwcwlpHsfFaPaHapsfqJY7wxYfIkfgW16M2nqn1LFX7Lah7BOTauWegcIE7w3istp7CfTL2QYdlwc3EfUfiXtxi8Rh7L6oqzXLZmaLUJWfNcmcpKltIxB3geyydZyrH7sXsAHeExxjTmvLhQnJSjx3NLZroXoapRQKtWbZznmGtJJ0AlVU8PObskdckitRZirrLEScl0uyegNd5BeOrH2sD5ZqLa3SazWUlljaKtQYGs8Sxp+w34+Zw4FemqdHDQvXfJLcz9dneWGpW6hljYKtaC8iaVI5uOjnDRgOusQNSOUtVpdVe57zec4kuJ1JXtrtb6r3VKji57jJcTJKhXjYvFvENaWitl84miEMur3CIixlgREQBERAEREAREQBERAEREAREQBERAEREAREQBERAbek/95pXD/u0h2Tq+mBi3i5oxG8Tux2uyenlSkAyuwV2tyJN2oBuvYh3iJ4rlqNUscHNMOaQQRmCMir1vYHgVmAAOwe0ZNfqB9k5jxHwrdSrz+qLtJflfz9FE6cZaSWh2Vo6R7MdBfQrNvC9LQwjHP4xkQR4KWxWvZFUhgfVYScL4uifvCQOZhcM1t+g7fRIP4H4Hydd/nKoLQ+k8RF73KlhotWTa8z61Wq2KmcadP71WqyOd0GXeC1Vq6YUaYIZXujdZaN0eL6l0+6+dIrKnTNaX0pL8/sRwkV9TbOk2l0ze9jqdIOYHgh73vv1HNOYmAGg6wJ4rm0ReXWr1K0s1R3ZphCMFaKCIipJhERAEREAREQBERAEREAREQBERAEREAREQBERAEREAREQBWLHabhIOLXYOHDeOIOI/VV0UoycXdHGrm12fTuVrhxbVaWYah47JHI3XeC1bmwSDmFdsW1nUgOy110ywumWngWkYawZE+Kp1H3iSdST5q6rKEorL4+hGKd9TFERZyY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MQERQSEhQWFRQTGRcYFRgYFxoXGBgVFxUYGhcYGBgYHCYeFxojGhgVHy8gIycpLCwsFx8xNTAqNSYrLCkBCQoKDgwOGg8PGiklHyQsLS0sNSwsNCwsLywsLCwsLCwqLC0vLzAqLC8sKiwsLCwsLCwsLCwvLCwsLCwsLCwsLP/AABEIAMIBAwMBIgACEQEDEQH/xAAbAAEAAgMBAQAAAAAAAAAAAAAAAwQCBQYBB//EAEMQAAEDAQUECAMFBwMDBQAAAAEAAhEDBBIhMUEFUWFxBhMiMoGRobFCUsFicoLR4QcUI5KisvAVM8JDw9IWNGODk//EABoBAQADAQEBAAAAAAAAAAAAAAACAwQBBQb/xAAwEQACAQIEAgkFAAMBAAAAAAAAAQIDEQQSITFBcQUTIlFhgcHR8DKRobHhFBXxYv/aAAwDAQACEQMRAD8A+GoiIAiIgCIiAIiIAiLa2bo7UdBqEUgcr03jyYO0fEAcVZTpTqO0Fci5KO5qkXUU+j9Jnek8ajurH/5sl/qpDQsbf9xoP3GvaPMvx8l6K6KrWvJpc367fkr65cEzk0XWG12BncoXvvFx/uP0U1n2uxwIpWVm8ubRpucAPwERz81yPRzenWR8rv0Odc+EWcai7Ck+zVTFWjeI+Sn1J8bjgD4hSOfs5uH7v61D/wB1S/1VW180bcznX/8AlnFouzbZrBV7LaYYTl23s9XOePMLF3Qprj2WVmje51OPM3ZUX0ViLXjZ8mvWw/yI8dOZxyLsK/7OahANKqxx+RxDXeBBLXcplaG0bO6uQ5hkGJJAGU4RI9SslTCVqbtONica0JfSzWorDnMyuz+IrK4Pkjm4qnI3sTzFVFs7Jsx1WblMGM+0oa9JlOoWOb3TBh3sYUnSkldjMUkXQbV2LTYxtSjLmOAJl2I8h4c1pTUb8n9RXalGVN2kQpVo1VeJCi2tlsdOo2Q0zBwvfEMQMtQqBe35P6ik6Lgk3xOxqKTaXAhRThzfl/qKGoz5f6iq8viTuQIrDA109mIBMzuVdcasLhERcOhERAEREARFu9ndGnPh9aaVMi9N3tFs5gHfkN+6JKtpUZ1pZYK7Iykoq7NNTplxDWgknAACSTwAzW5b0WqNE13Cl9g41PFo7v4oPBXv9VFKWWRnVgyLwxqvG9z8xO5sDgobDBL6lQ3hTE3ZmXEwAdN58Ml6lDA0k11ju+5aLzfsUyqSe2n7PbMKVABwwJyIF52cTeMXde6AeKxq2t0TfutdkQDedvmcc9ST4rOr0mqHC8Wt+VpHuQfZV7Rt1pypU5+ZzQ4+oujwAW11qVOOWDSX2/TIKMnujJz6YYHXnOIdDgIEAgQMRwdjj6Y4f6pE3KYunR/bHiDAPksDtEgdplODp1bB7NBXttLLlN7BdvgyJkBzXEGJxgiCqnVk07Stpr+uPuSS7zE7ZjFtGiDvDJ9CS30UlK31qol9RzWDXSdzQCATyiFHZqjHNe9zWl1MAtkYElwb2h8UTOO7GRgq9ot7nnEzu4DcBos6qOGrlp3LS/MllXBG0Nve8llFpOAvOeZc6NXmYaJ09yvBs+e9VpA8GOI8xHoq9or9W0UWZ5vjMv3eGSq9dd7xk7gfd35eYV86sE7VG2+dkvAio9xtzZhSui4O0J6xpwOMYF2QG6R7LN22GN+Nz4GGEeGPv6FayvtMmiGn5paBphB88PJUqHaMSBzIA8yrHjnStCi7XChf6jcjbRc4HrC3deyHiPyC2u07UwsfVqMBc6ARveGw4+MNdPErnafUtwINQ6wbjfDC8eZjkrlUMc0FpcGsIEEgwA3Kdd2WgXXWqVqbjNp+e3zwOZuqkppbeBqSZEtF1VXgziuw2Xt1jooljeqMgyMZPstLarGyk55JJbj1ca467sF5dai2syd1xsRoVnKo4Sjbuvx+dxQpVzT7pg6n6Ku5xJk5o/NeBYpTb04GpLibvZFvFwscJu5brpwcPX3Wut1ANeQNMjvGh8l7s8dsY5yPMfmrNupi6xx1keR/VanPrKKUuH6K40ss3JcTPYjSCROMAgay0z7Squ2bJ1dZzYwmRyOI9CF0XQ2tTNoaKo7OIJG6D6wrf7SqNF1cOswcWFoAJGOGGMclVVqpwVNLZm+ngL0niL+RxDx6ALEKw6yOmIOULoNgWCytpVH2m8XBv8Nrci77R3ROSi6U97GejFVJZLpcznqE9rDC672VZbKpbS8vAAa266AMlrVGokrWdyuN9bhERVEwiIgCzpUi9wa0EkmABmSsF0OwKXV0XV/ie402H5QAC8+N5o5Xt604Wg69VU/vy4kJyyq5asFmbZKZqBl6qDF9wlrDn/DBwJ+3wwjM16+16tpbcvOJLpccSSA3zIHaw4o221al5jXfw9S44GOB8FVq2ptIFlPGQQ52RdIxyyaN2uZ4e7OUKcMtLSGz8fczqN3d7kFuqmA26WAACCIJjU7z7LOx1YoVRqXUx4AVD7wqRraaK0ykWAgx2gJEi8IyMZ78OK86EnOpmXc/1Yua0sQtpsPec4cgD7kKT94ps7jJO95veTQAPOVFSs5ecIgZkmAOZ+makNjYM6on7ro84n0VSzbxS+c/QO3ErveXEk4k+6s2im64zKGjHtDAkknXkoq9nLIyIORBkFYtpTi7Bu868hmVB3jdS3f/AE6YCsQCBrE+Bn3Vuy2Mtc1zwQAZiMTGIkaA8fCVlRrNh3VtuuDZDs3YETE90xOWPFVKVYtcD5/VdSUXFydxue1bUTMYA57zzOvtwXtMBovEydGj/kfp7JaaF0nETOX+YKFjC4gDEnAKDbjLXc6tiY21+hI3AYAeAQVw7vjxAAI+h8VnFNn2yP5Z+qhfUc88TgAB6ABSba3d33bnNA8XTEg8QrdCgXswMQ7jq3gsP3ZjP9xxLvlbGHNxwngAeaxtDxc7MgXtfujzUrZE3L7X1OPXY7noV0Obar1+o1sNLheF2Y0mc1pdpWYU3uYQXCeHlliuds+0Hs7pIRlskm/Lgc8YM75VdPEuM33czdXlRnh4wUe0vAt1tmBx7Mt3B35qA7LqAwWn8/FZUNqFpwAu/KcR/nJd90XbSeG1Te6oOAqtGJAO7Q5HyWarJPVGrAYSniHlbszn+jnQm0VnXxTN1uM6ToJ5ra2j9n9oqMa27F13o6MfRdHbttG+WUXuFEEhk4G7pgMFZ2Ht59Oo0OdLSQDJynWV2FSGW1z3H0JJUm1a/DvOftHROjZWlzak1Q0hw44CPVaPaLrjhLsWtbEYwc8Z3TqvoHSmytDqjuyaNMy5zMbx3AxjiYXzjblrpupsfF3rC69HPVehh6sJ3ulofOY2hLCU4RjNtvXlxNZbtpHGMSczpP19lRstqioC4mNddFIbB2L7Hg4xGqpR4KmrVqZk+7buPO6tJa8fuT03CXAZXXeyrKazjvfdd7KFZJO5NBERRJBERAF0lVwZYbONXdY7zeW+zFoLLQNR7WDN7g0cyYHuuv2yWOrMpsADKcU2aw0GJ4nXmV63RlKUs81wVvN/y5RVeqXmaetTLKNMx3wXcwHH/lP8oWqe5bK3W5z2uvEm+68AcboAgR4Ycmha+jSvuDZgZk7gBJPlK5iXdqMfBeh2Gi1M7LQdBqXTdbjMYTIA8iQoXPxU5tpDw5ogNwA0u/Kd4Imd8lS0rGH1AW40zLjvAaJLTuOniqMt1lh3/GSvbVnlRwbTYNTLj+I4f0gHxVUMc7kMycAOZU1eoJJcbzjjA7vmM+Q81XqVS7PTIZAchoo1al9O4It07Q1rC3vRjJyH3Qc9M+OCwNkc7tOMT82cfRR2RmN7RuP5KOo8kknEnNdveKclyFtdC3ZaF12YMgjDiCFTKzs74cPLzU9os7A4y/XINJjhoEtmh2eD7/fkNnqeF4qwCIfEA6OgYSNDAiR+qwsXeJ3NdHO6UaA0y0zG8REiJzKxshh444eYj6on24uW9xwIlapu6tl4d58gHc3UjiVVIhT249oD5WtH9IJ9SoQeVOXE69dDGhRvEyQAMST9BqVtbDsxlWlUDXS4OaWzh8JkRxN3H81pQtjsm2GkQ7S9B5EKVKULpTRGcJSVouxXr7KqMxcxw5ghQUbO57g0AknCF9Q2x0ps1qsjKIpfxKfedOB01yXI2VrWvFwQDhOpGsbkpYbrdU9LmzGQhh5JJ30+e5bsvQmAC+8TrdiB44yups/U2az9TSaS92LiTI9P8xVWptJl1rSYA7rJxfGp/wA0wlUtndKn0692pRbcOkScciHHveyjicM6Z6fR+OwkLO15FiliF02w+jnXghxukjArnbbaQazmgQZXRWTb5osa2sIboRgY+q86lHI3c+1rV3OknSepr9rValEOoEXmCQRoRr/nALgNv2S84XMABg05j6FfU9sWptoDaLb0vi69uZnIHeOC5DbHQ+006hpkh5Hwui8PPEeBWhPXwPnsfTliIfRr81PnsOYYxBS0Nhy6epsJ7JFQXCNHdoeEZKm7ZQbi9uGhBw/P1Xoxwc5w7OzPialZU55Zbmms/wAX3XeygW/tdluMdh8JyaANNcz5LQLNiKLotRbJ0qiqK6CIizFoREQF7Yf/ALikdz2n+Uz9FvaTQ0sNQm+ReN1shsiQHEuGMYwFodjmKoO5tQ+VNx+i3O0LU6naXFu4yDi0i5kRqF7XR8+rpOXiZ6msreBiLMyswA1GNc3AE9mR9oHIjeCVTFiuGoLzXHq3RdMjvNnHlKVGMqtc6ngQJNM5ga3XfEBhnjzzVGy17jwTlk77pEO9CVKvWg2m1vxudSZu+hhsPWv/AH+9cum7d+bRVa109d1JFwkBrcjdvTjPeOA1K1lpo3XEbj/hXtkqQSNHYcJ0n28V5sFkqammdXNSULLTiR1GEGCCDxwWVnYCcchms3vc3Im7uOI5EHCVm2o3CWxhPZ48DnplCKPa14FV9Dy01pEZTpuAwH1VZys1aQJwcDwPZPrh6qCpTIOII5rtVtsIysnfbz915ae+7mVGpq9W9BOcY8SMJUE7wy+J3iRtMJK8KzpsnDXT8lxXegPS+TJiUJLjJxPPNRkQvF3PwYsZuecsuCt2CyGo3DR2Pl+irsqg4Oy0Oo/McFesVbqmuBJ7ThBGIIu+oxWijGDqJzfZK6jai8u5LXrXAQ2CdQMhz3lSMvMaargdAeejRuUlGyA9uATMCDje0kKxXeIFEkgAzlrqc16ck4JzbXh3GOCdWShHXvNDaLW5z77ib3DCIyHCF1+xelTbkvZi3J2GfCcjyWwqdD7K2wiv1l6oTFw9kjDvHguLtVoaw5hxGQHdH58gvEpYifa4XPcxPR0cM4SlrbY2O09vOaXOaYqPMyPhHDifbmqNHpFVJu1Huc05gknxE6rUVaxcSTiSsJWd7kpYucpZrnaWbpHUoswMmmZg44HUeMYjettsn9prWVuveCamPeh4MiMQ7H1XD2ateaJ0wPFpw/TyVG00bjiN3toVZKnlipLYtXSlZOx0209sNr1HPFW7J3Eeyir1qmZrNO43tPdcypmVTdwJwWvD4t045bHlYqMsRU6yW78Da13MuP8A4hc66cIMccT+S0iu2OmXMqOgQ1uJ1xIHiqSpxFV1WpMU6bpqzCIizFgREQFrZtUNqtJyJuu+64Fp9CV0G2LOTUpuOb2Mn7xZcd/UCuVXZbLqC20m0wR19PugkAvjMNnM4Bw4l3CfX6OlGSlSk99UZ63Zakc1s2pdqtnJ3ZP4hA9YPgo7TRukjcr229kuovkjB2I+ydWkfCQZwOkLO0M61gqjPJ/Bwz88/HguKhK0qMt1r7+hJSTtJFH/AHGj5mgA7yBkfAYeAVdzVKKJDhGphTWiq9ri2ciRjjkeKocLxvK+mhPkQCrIxz9Dz48Vm1wI7QMDCQfIY5qNxJOKt2+zdXdbrdBPNwB9iF2EXKLlwXqcZWAbqVk3s914jccvEYhVy1e04kTkqc2tmjti0erHfEn7HZ85w8go3Ma7ukcj2T5kkeqgc6SvFyU1wWgsWX2bD5TxyP3TkoupO5KNVzciR/mo1WbqoODmjm3sn8vRdbi1doag1QcHY/aGfjvTqm/NHNp+krw0WnJ3g7D1xHnCkp0nRdcMD3TmL2kHLHLyUk7uzQI3URo4Hz+oU9NzRTh0kXuUYKkpSf4f4vooqoo6pBq53PQbo0bW5zmS6JJw3NMLB1jawvBJaG3pJOg0jes+ge3X2OmXNJaahIB0MDEeUrRbfqHrqpJN1/aHI/ll4LVOlUnCMpaLhbhx1N1DHYWgnGmrye9/z/PMg2htZ1RoDTgJkTM+BWoeycfMLJrCMsdQvarJJceyDpmss1n1sYnUlJ6shucl4WwpqjmkQ0RGs5qGVnkkgm2TWSrdcN2R5aq9tKhLZ1ZgeLdD/m8LVytrZq95onKLrvofL2WrDyjKMqcvIqqKV1JGrawnJWLNYnudDWzy3arGvLZaQOe/9EY+5vxVFki6NrrNsWxZrrHHEQ12m9axbqjtQ/u9SkYN4dk6iCCVpVyo29yyapq2R30153YREVZAIiIAsmPIIIMEYgjMFYogOss/S1loZ1duaXHIVmiX/jHxjiMVZs/R5wd1lkcyvRdAe29kDo8RebGjjB4LilPYrdUovD6T3McMi0weXEcF6FPHSVlU1ts+K8/czyo2+h28OH8Ogt9loMqPYXuBaSCA29iMwHA3cDhPBa23G+9zxheJPmZW7svSmz2nC20WCof+swFsn/5GM/uaPBbA7MiDSogtPdqMPWg8nQYPkV7NGMMarRaX4f2Ks7hpJa/g5ewbKdVqNZBaHYkkQA0YudyAkqPa9q6yq9wwBPZG5owaPIBdbb6ZY19ET1jhJcc3H4mDcDEcS0Li6zVTjMN1EcseJZTlndyNr2nvSOIx9P1XrbNPdc08zd/uhRPC8a6ARv8AzXjZle0kXGdazlsTriCIII4EYFRKaz1gOy7Fpz4HeOPusbRSuuI3e2nouNJrNE6jKz07xA/yNVi9+MhS2fBjzrAHmcfSR4quuy7MF9zi3LFVgLQ4cnDjoeRx8lhZq5Y4OBIgjLCVJZCMWnJwjxzB8wFGKI+YKck3aa+M54Drge80HiOyfTD0WQLCIlwxnKdN4KxdTA+IHlP5KJVO63O2NhRtsC7fMAy2G5HhittaNr0HNa2qHExODRqNDeyOcFc4xS24y4fdb/aAtdOvOFNteG/mUTw8JtX/AAS16dnM3H1OEsHuHqBllBMBx/l/VR0wtlTcLP2jjV+EZ3D8zvtDQee41QhGfakrLj87y3WKte5UrWAMcWF+LTBgZHUZ6ZLM7My7WYBy3iRruK8s9EuDjmQJ5kkAepC2Yh1TDAF10fdaI/8AFaKGFhUeq39Tjk0aq2WEUnljnYgA5fM0OGu4hZ2CtTY7tOJacCA3HwkqTpNUm11uDy3+Xsx6LWLz6lozajtdlkG7JnRbT2hY6lNob1gqDUsbEeD5Wkc1hjtH+X9VAiquX1qsqrvK3kki11jAMyTdIyjE+Kqoi65XKUrBERROhERAEREAREQBS0bU9k3HObOcEifJRIgPoNe0C002Wlp70B/2aoHaBOknEHcRuWn25sogGqB98bnfNG4+h5havo/t02V5kX6T8KtM5Obw3OGYP0JXX03gACm6+yoCaLom+0d6mWnKo2YLDmMsxP1mGxVPG0Oqqu0l8v7mCUXSem3z58ZwNRYQt9bNlse4mmLp1bMt4lpzjgZjetbVBZgWjxHrK8etg5023PY1RmnsU1LWq3g3eBB8MvSB4LK612XZO4nA8jp4+ahcyM1ks4rTZkyWzO7zT8Q9RiPUR4qBegL26ottpIGUwsyy8JGeo+oWBYTkFLTsNQ4tExqHAx5HBWK70tc4V4WQargpP+Is/FBPsSp2WY/PR/lcf+CsjQbez+xxyKAZhOgSv3Wcj/c5bU2BrsHVafJrHgeXZxU1n6Mdd3ahMDIUycOHaWn/AAq0l2I3+xDrIrc0DDCyaC4re2/oTXpNL2xUaMSBIeBvLHCT+GVrdmNIc4j4WPIO4hjiCs6oTjNQqJokqkZK8WT7OhpcNzSfFpDvorex6F+vTboIJ/ud6Qq+zbKHBxL2gGBjekSZOQ3NV41W0aFWq2ZqdhhiMXZ3ZxwbJnlvXq0UoRVV7R18l/Smb4I57aNfrK1R4+N7nebifqqyIvm27u5qStoERFw6EREAREQBERAEREAREQBERAFsdlbXNGWOF+k+L7JjEZPYfgeNHeBkSFrkUoycXdHGk1ZnbX3PZ1jT1tIkTXaz+Kz7NZre67jrmC5VNq7OL6fWAaxI7pwkEHLET4g8Fz2zdqVbM8VKLyxwwkajcRkRwK6/ZfT8vPV1KbGuqYX2tbBd8JLXCJnDOMV9Bh+kIVodTX5fPnmY5wnB3ir/AD57HKVLG4ZgwcuKx6lx3ldfads0C4ue15iAQaNIZYQLrhAHJY/6zSeIZ+60mZkPbULid5LR6BSngqKekv16tEutl3HNbP2a6pUa2MCQDwvGPqt3s/oXVqC85paBib2AaNST9MzwXS7NttCy0W1X02PdWEtDadxoYHSCb5JMkAjAZBWrd08o4tqNcRnEAiCJHxDQ7lopYOnCOZq68be/qZqleq32EfONuU+3dY09WwXWmM9S7xJ8oWt6t24+S+jf+pdlu71B0/dB/wCatstuyDncbwLXNPo2PVYquEpTk5KenJe5YsTKKs4M+WioRqR4ro+ieyxaX41nMc1wgFnWNdqBkQDngQRC3lu2Vstz3VOvHaJJBrXhjuaxl71XtDplY7HTNOzMc46ua24Dzc8mofHcqaNFU55qk1l8Hr+CU6znG0Iu/L3N5W6PWSy9usWicmi8ZPMySqtTazwW9Qw3M2tYyA4AwQ5xxjQ4LnbR+0KrUEdXTgZXpJHi27K17ultpJxe0t0YWNcweDgceOa9j/YU0rav9fkzxw9R/Xq/FnQNq0WvF6tUZUzLQ3rbp3X2nE+HNT7Z2XTdTL6VOoP3mGuqhgJBHeApgi7fgEukziIxJWksnSergOqoH/64/tcFh0z6QVnOpUr5bcpgvawljbzzeGAzNwszUMVi4uhnndq9uC3+5NU550vnzmX6WwaNlpzWe5oxJvtDCZAwALpJgAYA5lcttza3XuAbhTZIYNBOfsPfVa57yTJMneVivAr42VWCpRWWPzc2wpZXeTuwiIsBcEREAREQBERAEREAREQBERAEREAREQBERAb3Z+0qVTs13FhjvwXAnQuAxB4gFU9pbNdRIJHZcJaRi0g6tIzH6jRa5bfZO0Glps9Y/wAN2LHH/pvOv3ThPgdDPoRxPXpU6vk/fvX/AEqccuqOgtX8WxWao34WXDwcwlpHsfFaPaHapsfqJY7wxYfIkfgW16M2nqn1LFX7Lah7BOTauWegcIE7w3istp7CfTL2QYdlwc3EfUfiXtxi8Rh7L6oqzXLZmaLUJWfNcmcpKltIxB3geyydZyrH7sXsAHeExxjTmvLhQnJSjx3NLZroXoapRQKtWbZznmGtJJ0AlVU8PObskdckitRZirrLEScl0uyegNd5BeOrH2sD5ZqLa3SazWUlljaKtQYGs8Sxp+w34+Zw4FemqdHDQvXfJLcz9dneWGpW6hljYKtaC8iaVI5uOjnDRgOusQNSOUtVpdVe57zec4kuJ1JXtrtb6r3VKji57jJcTJKhXjYvFvENaWitl84miEMur3CIixlgREQBERAEREAREQBERAEREAREQBERAEREAREQBERAbek/95pXD/u0h2Tq+mBi3i5oxG8Tux2uyenlSkAyuwV2tyJN2oBuvYh3iJ4rlqNUscHNMOaQQRmCMir1vYHgVmAAOwe0ZNfqB9k5jxHwrdSrz+qLtJflfz9FE6cZaSWh2Vo6R7MdBfQrNvC9LQwjHP4xkQR4KWxWvZFUhgfVYScL4uifvCQOZhcM1t+g7fRIP4H4Hydd/nKoLQ+k8RF73KlhotWTa8z61Wq2KmcadP71WqyOd0GXeC1Vq6YUaYIZXujdZaN0eL6l0+6+dIrKnTNaX0pL8/sRwkV9TbOk2l0ze9jqdIOYHgh73vv1HNOYmAGg6wJ4rm0ReXWr1K0s1R3ZphCMFaKCIipJhERAEREAREQBERAEREAREQBERAEREAREQBERAEREAREQBWLHabhIOLXYOHDeOIOI/VV0UoycXdHGrm12fTuVrhxbVaWYah47JHI3XeC1bmwSDmFdsW1nUgOy110ywumWngWkYawZE+Kp1H3iSdST5q6rKEorL4+hGKd9TFERZyY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scientopia.org/blogs/scicurious/files/2011/05/neurons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73475"/>
            <a:ext cx="4239399" cy="3184525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MSERUUExQWFRUWGBgaGBcXGRkaGRkdHRgbGiAYGBobHSYeGBkjGRsZHy8gIycpLSwsFx4xNTAqNSYrLCkBCQoKDgwOGg8PGiwkHyQsLCwsLCwsLCwsLCwsLCwsLCwsLCwsLCwsLCwsLCwsLCwsLCwsLCwsLCwsLCwsLCwsLP/AABEIALcBEwMBIgACEQEDEQH/xAAbAAACAwEBAQAAAAAAAAAAAAADBAACBQEGB//EADwQAAIBAwIEBAQEBQQBBAMAAAECEQADIRIxBCJBUQUTYXEygZGhscHR8AYjQuHxFFJichUzQ4KSFiTy/8QAGQEAAwEBAQAAAAAAAAAAAAAAAQIDAAQF/8QAJBEAAgICAgMAAwADAAAAAAAAAAECERIhMVEDQWETFPAigdH/2gAMAwEAAhEDEQA/APoVu4SZEDSAdsGQcb7+vrWp4U/Lv2/AfnWJZuHJj4gBneIPb51q+GYiT0I94I2rls6rs1g1d1UMGug0yYlBA1WDUIGuzTWCguqu6qGDXdVNYtF5qBqHqqBq1moJqqVSamqhZqCTXaHqroajYKLVJrk1ya1mLzUmqaqmqtZqLzUmqzUmtkCi01JquqoTWyNRaak1QNXZrZBotUmqzUmtYKLTUmuTXJrZGotNSarqruqtkajs1Jrk1ya1motNSarNcLUHINFtVcquqpU8zYnihcAYHbMduhHyzWre4go9lAhYGSXHwrEfF/2mB8+1Y3DrJUsJYgtGYiRuOmK2OO4kiGVS+rSBojYkAtJIECSTnYd8UB4s2Q1Wml7bcoJxiTVE40ZkER3/ALdaybHocBqaqwvEPG4XVOgDcmPbJOBnHvS//kbxJUavXYx+lNYKPThqhcCvM/8AlnD6NR1adXNMRMbgFZ3xM42qzcWxaTMd4IH1IyKNjKFmxd44jZZ9O/zoXD+KMUBdArRzLqBj5jFZuoyIkz6b77ZzXLPGJdXl0uuQYIK+oMGCY6ULZf8AHE1rHjVt0DoQ6nZlMgwSMEb5B+lWTxQESRHzH7FZtpoAACwMADoO0YoNvhzbDDUzkuW5+aNX9IxAQDYfejbN+KJqDjyx5SPtQ7fjbeabbWyOUMH/AKWzBUEHDA9DuDI61l2QlnW73W0sVwzl1UkwAuoyoJIxtttTV67oBY6iB0AZj8lWSflWtoP449GuPER2+9c4LxVbgmGWDEOpB/uPWsQu4uzrXytEeXHNrmdWudtONOn1mjpxf09gfvRyFfgXo3wwPrUmsP8A1ON49jVv9UZG5HfED7z9KGRP9d9m3NTVWN50nefmaEOPBcqFYQPiIOg+zd/T0NGwfgZuG4O4+tTzB3FYnmT/AI/vUM7gjO/7mhkN+v8ATbNwdxUFwdxWErEHJPpuPwqzXYIkfn/etkH9f6bfmjuKtNYPngkDb1zRkuzlWn2rZCvwUbM1yaym4pgcE575qW/GOcIyvJ2YI2n2LAQDjrHSjYj8LWzVmpNBS+Dir1ibjReak0M1K1moua5NVJqpNK2FIvIqUKpUcn0NieF8Jvw/UFwGQdpnEdI9e4rZyEFuSDqkQOhPXvOc+tY3h1sC47HUzNhQJJ0yDudhMZ9PWti/xOAAZO+CIXI+uJ9M1VrZFM0PEeIK2zAJ6QMnYnA9hFYvEXSShVjueWFIaVO85wciI9a5d4mR8RIOAd5MnAztG5FZd/jBdCXLb6l1TNskK45lggiSqtqYjElRvihiWix1+MiN2knAIBjfVEZBOM/fauX7+l1UqVLk6dQJ2G3KIX/5RuKEOKIOokktzQABOIH/AFUQAB95rjs0/DAI6xHvG57ST1pkh+TnE3LmgG0F1lh8TaRE5IiW2noM0wOJbpEdCWJn5tk/TpSdjxAMP5ZB0sQ2kqZ/4jSRByO/ypq1bUE/CsbwCT98AfOs0UiXscSBgsx9sZ7STJ70S5dC/AhyZkmN4zgZPrvS5u2wxAMneML6TBOf71e0RsABHpP0itRZMte8RIRiBzRy6jCaumo5IE7mr2+KMDoSJO5BMZgDpvvnIqjcGGKsZlCYhtO8fEA0Nt1mpxLuByc5HQsVG3+6D1rf7DY9bk9Y7bz7Cum7BjOdtu1JpqZRqZkbBOlh0/pnTlflmK7xTlgYcocZGkkf9Q0jb0oV9HROKLlWUXChPwsAhjrscHtmuaCzBpm4q6deJ9cjYE5x61bVLKBLA7kZC+uSDPsDtRTbHcj9+9Zg5Zey2N/v+5q9m6GExg9wwP0IBFB8s9J9z/mqX+Lt2xL4Ex1P0AOfpS0OM3eHVyrEMdBlYZxHvBz7GRV7zNEKDPXOQDjUJBkjeI6UO3cUdd+8fapevqoJZoA67U2xdAbXCWzMlnbTpcljzD/kinQD6hRTSv3+W9BslMG3pg55YE/Tc71a5dQAbCTGcfhWe/YVpHbd6ScEQeuD7iN8VPOJ6/af38xQOHJga4mT8JkR8wCD6ferm8uRIj7f5oIxLnFQMx79PfH9qqtwkypg9/1j86EL1svoDDzDmARMRIxM7TVggHY//XUPkVn7mjiTfOg3BeIagZ1CDBDqUPuA0age4mmUvg42JpXRvGmImdmHuIzFcXihpAbGd/6fr0+1ahjUV4jO+x6fPtTlji+hrIFyOv16/rRbRB3O/WikTlBNbNlb4NW1VmmBGfy/KuDiY2Me3X8qJD8XRpzVCaBb4wdevWmcVNrQlUBqUXSKlRxDZ5vy1tAeWJdiFPXHoOg/eaSvXM6JACmCfboOk7j8NqxG4i4jgj4iSQu+o9DM7AZkjFMkllCkwCAJkdwCw9859a6mqOVM0OIcEadRBUA8p+HHKo3ztt3pO+rKGgEkiTt/TJI1bGcCDABA70gdQYFSAst8QLOcEqVjYhlJIIONs4pThOKu37jIbgS0AACWKXWYgt5ZVhK8skjfboKFFo7NSxxhBRvLYasuGZQUhJ5jOYPLCztJPcugzJnMHfb1O34/Kh2ZS3pE5Mwc7SdM9R13zIqrWgG1sfiKjqcgxgf9icj1OwrUURc21UEyVA7nlA+Qj/NM2iZnBWMEmIPSBmR1nHSgmwpUhgCD0YAbe/xZoxskjl36D8BI2HrSlECtqiuzqgDtuwGT2ltzHqapxHG3Rp0Ipk80tEeuxJO/SrcNwhVZbTrMFjnPY43xAo9zhtSkEkTiRg/LBrWrKo7rPU7+n9ql2/pgwzSYhRJ98dPWqHhlFvQpYCIkSWHseh9aulsqAJJgDJyf7mjoI4m3+f0qt/iSiyIx0MZ9JYCKoFaN/tXHTVhgpEjBIP47GaUoi/CAZbSQWyZzH1237+m1GZxmCB84/D9aF5oDKpJlp0jeYH2Hrt61XjLDMsDv1LLj1Iyc9JoNhXwPInp+NU9iPkT+/rQwRbCoiMQBAAOB86uius6jqk40iI++3v2oUMU4nhxOsBWeCATOOoBOYWQKpwb3YHm6JnIWdP1OZq928ocScmABHrg95q11htIk7DE/IHemQFRG45BAPKTspjOfQ0O/b1g6gpUEEArJxkgg4qr8FqGWYDBlTn7ZiiXbLx/LaO8gnHbO3T6VqDSA8TxTtpKjTnmDrzEdhBj55qt6WBCkg+n9tvtTQstA64z2n2kiPeqrwTatROO0DB9D1HoaAjQrwavpAuKqkdVY59TIEZpu1bkZiB1P6g0bSRjpSl3iClwKwGltmlpnsRpg/Wm5Dwg/DswLago7FSxJHQsCOU+xPvVeIuKiFpCiOphe2d4Ekd6uwE77/p9qESbSmAzDJxzNk7c3zxnsOgo1sHAQT5Z0AK8Tp1ELPYnScdJ0/Kj2HbSpZYZssBBg9pGG9CBVFYssqCCRyzP4HI9vwonCu+ga1GrM6CYPrEdRmKNCsLYRVGlQRmY5uu/U+9UsPpGksGYDONKmesSY2O9CveIIhUNq5mjCloPqVED3MVWxedg+pQuk4hy0juSVGk+mfnWYKGAoJnYwQCRkAxIn5dPSjW+J0nDfQz+f40habSckqcxgH6ic/LtVeIvTIBJIiJIk/Q5+5qTFlEfveM35Oi1bdejG6VJ7yBbMQZG/SpWV5jd/uPzE1KnoniYt2yytJySNHpEz0nEj8aY8zJNzfaPadu+Jj50vfHlkZMDfoTGCR0GSffFRFm2Cw3JxvJjrO6gGIj0rsts89FzxCvpaNQMadBlBtALDEQQfWPQ1VeFWDCIGQsUZhIVjbInl79Yzn2q44RUQoIVgMELIUxAGkEcoxj0A2FNaNQzJJMdBOBO22Y+lDJo6Ir2BXiAwOeYABsTple0nSSDgetE4U6Qq9gBvnHf0Jk9vpQr9m2paPjb4tJGDAUSc80AY9Ns1a3YEyBkhZI3MDHucn60b0Ohh7kLqXmaMD/d6CiWLkhZWGIEjeMdfY0o1lteoMYAIgdTtHr39K7wa3PLXzFQXIyBMTvtMe3WlbKxGzcua45dEfFPMT2Ajb50V7rFZQBiYgnbf0J+lJMjOzq4HllYIneYwR0G/27mj6BbUkRpUdMQOgE7e/wA6w4a3OlfM0lhnqBPcLkiiIFIGPkoj60j5AfSxkRkA4zO5G5OOn60ct6AxuSfyGazTGQa9ZJELyf8AJdM+2aJnSYE+0Z+U0tZLap5dEbTBn5CaZDZ39qV2OgVgPOowBGF7bdz0g/XO1GZQSCQcTHz9v71y3ckxp27fuDXHuhQWJAG5O/370HY6QdW96ErP5my+XBySdXp0jvOe1dS4CJkGc+tC4jidI/DH61thqw17iAvxMBOBsZPbpSHEcRbLAc2sxBCkkZ+lZ93iwHyT8OokiQB+AJ/Kk7Xi1q6/lgnfqGUtmJWd11SucHS0YE1RRYcEeqRgMZONz+Z71ZUEkyc9CcfIdK89Y4tjAQMoUlSH1A47ZyIz1p4cVI1XBpCnDAnuN9NK0wuBrgirj9/5pVb4wMfn8s1eymnGomZPMZOek4xQBQeRP7+4qrIB09o/ShWLwaYJ5TBmd/nXLbNrYFTECDqEH2++D2rbFZe6moHJBjfr7g9/rQTcFsKLjSTPMRAPuRIB+m1Mgz09/wDBoXEcQEEkGOogkfMdNqa2CiXLRkaSoH9QIIb5dD86Oc4Off8AwftQ0uhgDOMRInf13qvEcKkh2USmQQCSPTGT7fatl6My964VUtpLEDAXc+lBF5iFaNLGCQ04B3BM79M4o1u8CsqcHrGD8opP/VN5hXRiAdYII6/EBt/f0xrEZzjOHRipe2G0nUkgHS3QqSJB9RND4ji0UFnwoViZkwBk7ZiAaauWSwwwXIxkTBBgwYHbcb0nxPDmYJkkdIziJMSM70jYt+gqWFIB1OJ2A1RHSIIxHoKlLf6w9QD65/WpU7YKMy5wrXNJYr2UbYnttG/0qnlOwJUwqDJzOmTt6k7+3WjNxLBoMCB3wMRHqekdyT7ER4U5yTMSdOBGR2X13roo89Itw9thPKRnJJzJOY9sDfc1XOojYSIMnVnpOIzO28fSrXj5k6jBUKLYOJDGT3YkEZ6QepNU4fjdbugU8hHN0J2Jz2Ij2n5ikXjwXNmWAjJzE53B7z1zv175JZvg3HQAjQFJaMc07d4/MV1bKqxubsQAN9gTtOwk/b2oXAcZcEeaoBgd/iM4+Qj6VtUOOITI6dpPzk9zH4UcAKMySekx8z+lBtcWGJUZK9IxkTqn2+kiu3mc6QkTImdonfPp0/zSUh0UfiQIBnpAI/fpnbIqXFYsOYaQDI6znb7fT6WvXwTESVzseu0Y+e87d6Rt+KsRlSmdjj8R+464pkkUWxw2mhhqMmSDABEjHuB6771LdohQpZiRnVA7z646ZO1InxrS0FcEE6txgE59Pn270T/zikIVDMC0SBse7SRPtB9sUaHUR1OMBLATI/6+3eRnuM5iaSfjLqkKSCDq1ODEdRg+mJmucfd8xNKuUJ/qjP5fsfKleN4sxg82YMe1ZJMrGJxPEdd3TzDTnVMqw6iZiQRt71oWeMHMDLRvIkEETA7j2+leK8G45Bbkc948zIhY7O+ogHbmMkb5HpXpvDwttCASwJLc241GSB6A7VVwQ6jY5a41GdtJkiFIk6R122nFC4ly3UhjIB3jBz2G0yY7UI8UiQBy6zHw9TJO3oCSTS/iN7k0hxbLnSrEZ/8AiJ7TFZRQ9AuL4pyTYhGkDR5jAagI1sZOR9NvWkb63bha46m2+tSWC6nxKzJEICoUAdtUUn4hxOvb4kBMMguOqnBZZ5WLREEETmcRR0Hm3FkItlTrhHfUznIJg6GgzvOZqmNGSdm94YFUEDzJJJJuHVk5gGMAfvemLl9gCUhSJnWYECeo2GJnOKRtcRELpAthCdRIAEHYD2kz0x3q9nxJWfSDqBUMrAErG2XPKSTMAfnSYmZrC6SVYgGBIbGNtsz2PbFMtx7BlGkkMYJxC4Ofr+O1Z63jBGoAbDA5fxofFXU0ol0O8kQyggAzjKnG4HtmkwsDRvf6klthpjJnY9vnRWbvn8frSJvqRB3/AL0xZvgiNowIMyMZ/wA5qeP0k1TOjXrxBSPWRjvPfpHbPSrcNxIcGA2DB1CCOn5V0cQoIHf+/wCldNrnDSwAHwyY+nQ+sfOtXYousLcIm4dWYMlJPYmY9pgYpwH9Nvy/SrNMg6oHURv8+hooihj9NYtcJBz16E79cdaFcYSeXYSTjHz9u9N3+EVipZQShlZ3Ux0+VJXGUkoygaiVUdGAAJIjbt7itiTkwLcSJAUklgSIyOmZ7ZHah8Ra16C0/wC7c/EPnsN42pg2woAUR6b/AN59+9dF0GRvB7H6ZxStV7EszLF65B1WipDMI3wGIB+Yg/Ou1sgJjnK4GJOJE1KjkjHlVtqNC5kZiZIAGBvJO3zNWCnVBONiTJwMmJ2Ak/aqFHWDsxg7bDeRPYaj1+u8RiQRBTEL+I6wTMFvXHSuujz4nbvChnDssGCJ6qvxaQJwSAv0Wr3n8tCxmP8AjEtMKAPXJHzpfh7baACxYjBY5LRuTnckfam7Ns9doj/P2+nrWotEuts5IPQQcT6AYwBHT0oBCuFbVGZHtkdevr9qaSy0mDKlcCIIJmTJyZUj2j1rh4fmIG20gzmI60KHosvFAMCQYYwB06kT6CPvRb14lMQQd4zGYyBGd8e9LcIzhJuKFzGke5AyfQD60vctFUKo0MfhLCYIgDAGQAAPpvkEYlI2NXuJCqC0BtOSMAfPtPWvP3PFFa46SCVQXJLQCGMcp69PrTPGW2Lhy2Igr/SR3iYj9B61ieOEIg0oMaUAO0EjBJ2gwZOJiaooo6Io1+B8QDL2MwyyCQf7+tNI+heUQFk6QM9+UD8PWvOpwTai1lQCjfzJAlxGFDHlGqI3ORTHDX7z3FJV7Q0ZVsic7YGlw2I6iD0FFxRZKjet8QrANESs5mR8untWaeFRLflMSwJIGokEky2/SAJ+VEUkkgzgDJGGJEyD1jP7iU+IsPbtu1pdTFmcKTMkkSB12mslTKFLVq5quBVI5w40vLXJYEDUTiSSCp6Lg7UbwPjtYAAlRq5llY0uRohuaQsGT60hx/GMLoBW5pBSSvwwZO+4gjce9DsaluFrnIZNsZAmSpBI2aTkEdGqiQ1dHo+FtsqwWL5yX3Imc1ncVpSAQznmhyJIZzEL2OcDYRVk4gXEW4bbyNRC/wBXUEAdyBG/WlfFeN0KQXKEghSBLSBJgd4nf0rJfB6FEDm3d5QQy6FYsWDDMSVyTIaYOIxvT/gKaE8u4dLLMAcuoAgAoo/o9Wyd6W4njD5ChnUEsefSQEbBErseRiTnp7xTw/jBlwuptCyVQkt0USQJkRgAAas96LQK39NfjB/KaQpXTzBp0wTnAEnEwBvjvVrYYOGDAJCroJVFt7ZM5LEwAMVncT4sUg6lBK6tJJ1FiQAsieWcY3+9Zn+r0HNtiBpOkLqQXILahPMSIyxJ7UtBZ6q14muh9BDm2SG1YUsJJGrTBgdgcetdt+Jl/K0i5DAsSoAUQPhOtQYJ9Advl5/jGV0LtLFiWC6iPLZliB5asZgE47mnvD/DmPEq+loFtRqdvYlQjc3uzRWpdAcWb1vhVUMWDS3MwDEmRnSpEHcx6zG2KO1wR52t1WJKwRjO6xjJz7bxSC2rhtMFaXKmGZdOehKxIEx0JgCtFQxUgkgxBK4IkQSp6ZmpMRo0OC4gsCcaWyNwYI6ztTtu5OxmOkg/4xWTwwKqBJMRlsz79zR7dxhcUKg0sDqYQCCJiRuR+tI0ScTS4ZSFgktvJMTRf9QAwU9cj996A9xuXT1OfbvuPz22ogcdI9/n3+3yocCNDDEfv50sHljgyP6iMZ7Z9vtV3vrlZzE7gQI39BvVVncGZJzA2OREYMd/esTYO8o2mJIjoTGfrAn2qosAah1n6+5z3oa2tGkNzMoJknMdeu04mra2MxMGZPv6+5pJCUX8knbTHq1SqcNYVFCgHGNgfv71KloGzzVwdSSxOQey/L97dqBa5RJ1NqbqcgEyABOABH7NGt2Ccsw5jgTgAY3PY/eurZfzNwEjHfc83oI29fau22cCQwGAwMn+o9j2HoPua7cYqCQuo40ie5jPoN6VdAyulshWUYxOiZgx3wYFaXDcNoUICTAgkmT/AHJ/Wtk0WjE7w/GhwWHNkgEYGGK9RntjeT2pXjeJVIJxJP1n9Pxoz8GS6sDAUFSBsdtvaI/ZrJ/ijgw1rAaVOsBYksu06jHff0rRey8UcteMJfBUMr2yCMRqVgdiJjrMfWmOIKwkOw06dt2gGVb0M59qwuI8LGk+WiaoXzArMIfMs2lgJ2M9YNHtXGJQ6sAcykAkysiSPhaMwf8AcadlFAde+M94Gx/fp9KzW4T+RoJDkLguJBIJKk9wCB/9aML+pmkMCsbiAZEyM5H7xQ+K4R20wYXm1rA5gwiPSCNvWipF4xMq7M2munSGM+WoEl13KmCMy0qd+nQ0XhuO/mrF2LQVgVbqNR5v+BmesGPWnbXAFQoBnSsZM+09iAQPr3rDt8ODNi2FOptIL6itsqQWEnITMjB2g70citUjZD3Oc22V+YEBicZ5knoNoPSaYtWdLuS7NqIIUn4fQenp6VjLfvBmVdOpY0lzGuDpxGIIIjsZHatThbCWjsf5lzYSVViDkYwCfvG1G2MkLeJgor6nDAlmCvjBAxqO0GSI9qRt2HuWgwK3RbbnXYhWKFGUtJ06pYx1HY1rPaNxke5a5l8yOZWWDiTjmBHtHtQ/4dtleKa2mV/9zBYDUxldRJhsqdJH9O9Nk6CH8L4oXQHBYq2PRYJEiYMnsf8AbSPiC+W8oJN5syTA0rGpOkxmOsYrcT+GeJtFArLcRQ5OAkt0MT7kxuSaX4L+HeKu37ZvppRYYhGCqGggggGbhJg5iBOelDNchzVIc4HwS7d8PQMy6yQ4JTTKljywRglcZG5rAHgPFpkJJOnWstmGxLsZZVUDGxJ9a+hXbLs7aFzZtkW2f/02NyCRC83KEXI/3VziuAGkuQ9zS2pVtkg9IBGsK7A9Wx6VNeRokvIeHH8GXD/7qWkAfUFwBkkMvr6nbpE1ncZctpyWbXmDUNWvUXBJLZUAhRmYYfKa9d/F3mCzpXrOo69LBVHQwZYnp1yK8d4YQGQMCS0sGAec4kg6gACCZJAPaqReWy0dhPCOGshklwwZmhgdBDHBCqghyInWTAr1Hh1sogXAC6oAJJI3EloJZupOM1lWrWj+XzxAHnMVLS2ypOST2AgfKtRVbUAyroWNLFgWLRvEY65nNBsdJIb4fhQSt1lK3AmnTqkCTqIxgmevpTMGQQYGZBEzjGZwB96SVmB9f32HY111LoUIw0g5g/Ixg/KkYjQzd4oo6gpCRzXCyhVPQEEyZ9KeXjUBKlgCNMg4jVgehkjp2rB4dka0Ut2y4t4CXAQpMk/E4O2TtjAgSK0+G4gNvHLGob6SAGjPvg0GI0bNm5B+9S/Y8zEwuoMNONuh78wmlUBJHNEGT6iCNP4HHanLfDgEyTEQQcAYyZ+p9JNI3RKSLOdALETA6YO/ftvRG4ZSmkiFwI9B+NRNwFGI3BwNo+34UY28wPb3pbItWKXrSkljEsAMmQRMkAdf7VOHual1RpE/SD++lHeyNzEKJk9Pb6dKAj61lTytDLnoV3/D60reiTJ55HapSrcWi4YmfQN+QqVPF9E8vp5DibmFYFTbiGacBRmZn/tnuBT9nVH3j09u0fpS97SZXBXICYg5A9tz9IqzXbgYkAOpdIGwAM6mbviY/wDjXXWjniP8NKsxgCTLAbkxAk9cBRPt2q68bo1l2GkEkECIGOu/79qtqEdvx/f77Umlk+W3nQRJxuAJEDABOwxk9OtLVlojXEt5lo6W0lhgjeJ3BzpnYH160DjywtY52A2/3GMj2JJ+vSrtfVy1sKWBQHUZCkNIiflOOkdpql8eWBpUuBAIBAMTEyd4z9s06VaK0eY4jhWQeYjLbNxl8wMDDLI0hgNiNjsDA2pu7xKQ8BRpPNpAXmCgEtuSYA60fi+FCu4uMW16SqmYBWNu3Qx3pPxDVqZSBp0gh8/FgQYIncR7EdcO1ZeMbMziOPH/AKal2hlJ0NzqWJbOMpttMekU9w3GuzKFVWtkEyDMHMagTBUxApDgHtqxN4MxyG08pIC72+phZkSTOmO1Pcf4eeHZb9p9ds6RbTAY9bkrA1YBaR60MaLrQ7fvspXBIdgpI2Wep/4zH1rzvix8wh7bGRMPAhSuComCCTGD2+vobfFgAr5nOAo1REsylhC4BwNlJ6isPxIakAIDMBzhZFssQr62bECVwe5INMojSehPiuCD2fNtoxVVJfnkzJJWCJABAYRPf307HjDluQShgSWAM69L9cgCOmSRXpP4M8I//WYs+bhmQANHSBjpnenOL/hyzre5qYgTqt6QRqiZTSC67zCzvS2rpiRlTPLLxKWlNu0JA1CJGnWc+XqJlS04HpTP8JcOh4tAjtyI2pWOqQSVBJH+0gAGZ5Ypnwv+CVvKD5lzyeTTqVSCACpInnUyY1kKcCBXo+E8Ft8KyCywRNmBUsX9SZw5McxnYiMk1pSVcjZDQ41vM0woEbzBJ7R7Zmj8JwrW00tcZzk6nIkzmDpAEfLApLxribSBLjpIVhFwgStzUAoUb5k80wM965x917rNbEqugHUrkMxLHlxlFwJO8NiK51F9kqHLFtrgkc1pwRIxqEdGBnfYj+9McJeHOpVhoIUEg9pwT8QjE+9JPccWVsz5YXRlIBABB0rvAxExsceleJv3WvNpLldBJRUBDMCICuSObIkHEHpBpqNT9njv4o8OFi3atLcLi5cYlnLMxJgaIHKRmYbE5zmkPD7pVgJcqEJhl25j8TYGdgoA9ele78W8BtcQCDq1W1KsokgM4Vp6aiAT8JyGPUCPKv8AwZxVtvKDSCmGVNMaf9rGVBMnDHtjFWjK1yX8c0hT/XlSWBLJswXT/L2lmglieygUwvHuuBlYUrJbWZMS7PAHXEzj5UP/APEOM1BSrWwUIItmRLYYswWA4kkZzEYmun+EeLNyCrKAggtNwSpAVsLpJyxImcztFNp+yua7LW/EU1K1oMxuspJ1dCCocyZCBV3xXV8bMI3IZaWAYjEOeXILmB2jcxjHfDv4SvOouFms23POrN5boNYkoCpBBUCCxEdO55xlrhUuO9tLxYGPPYMAGggMgABbUeQETMnbetSuhFJejv8ArmUhLoDpfuOFVi2o2/inl2M9MAD61vcO9w+W2nQrCWRviEgAARjeZ9qyzwYnzLzmSot6RIEkzyqo+InrvFb9pz5hTSdIE6ukzso64kzQkjSVDVplQuZEqNTRvABgkDfatC1zIJGCJIP3n16Utw1tZJAAJjV3xEA+wIj39abucQq6f+RCiO/9t6jJEJsnDawWJjTjSBHqJ+hGPSmA+/pQbszOTAjSOvX2qXOICkKf6yQPpv7YpaIsMdvcHfbApK/xAQHUNCg6R6zAGBtnH3o3GOQvKJbMD1nr6D8jQuJshxBEzn5zuPUUrRNit2yCSc1KYtIFUKNgABtUpd9k8Txj8KSThtJEmMYHeJ949BTPDWtKBFBwFA/AfhUs8BAEuzFZ3becEesAnG0miNjVAZvaJMZxMVd9HOkd4RHKjWMkSY2GNvUbUfilIViRq5TjeR1x22Hyrlq2+ogjlwQZ3/4xOO3sD8px186LhOtTtqGCMgBhIgCIzsASZ7atl4heHbUoMFZAwcQPyk42+VECT064nJgMenyofDPIkdsEjJxMgexGdt/SucWIg6iunSxjAxOGHUGfetRdGbx6KXAAJKHBM9gInZjEE/8AYGsrxIMFGltJBBM7EAwQ0/0mfwrS4y9OhgoYGAWxOgydQOCRMfX6I8RwWrWCdSv/AEmcSIgZ9Ow6UeDpjHRjv4YAzsQFLE6SJmSpB3xqxIjttTXB8Rctjy2XzUAXSp+PUsAurE4E9piT7Enlc1tZWIyp+IgQAynqQYB9zXTwR0sEywmCXyGLBtBMEqDv8qotlYxDXfAzeC3uGCvby5STrFwZEGQMfsQa7Y/hK9fe15lsJaGospMMJGVhT7gg4qv8M8f5HE6ICC8SShmdQwWGPg3hiczsK93e4e5qGhgEhtSlSS2IWG6Qd8GanKTWhJOtFeAsJbtqiqQqwABvAxAM71bxDjraKzjUURC0gE7KTK9ziucHwroHa4wZn0tAJ0JCAELP/PUZiTI7VOJa3aVDcYCSFRcxPtG8A+kVLRNdnBxnnK1sXIOldWgguNUxJghZAOY6dN6zPCrK+ZcuAFvMIB1AgoUBQgiJJkGcDP1pPwzxa5ZUIRcujzdIuHRqgmdbjoBmBJaBsAIp674i6O3mC2E5oYvOoDMkGIOkajvjrvDY+h1EJ4t4gLSKxCQGGsknlXKgrg6mJIA+fak+C8Mtgm/YIvX2yXcgHnCgB9H9GgagsZ6R0Ys8CXJlV0FgQWOWYzJII3AAgD2gRWrbsKhJUAHcn+o4Ak+sACTnpQ0uAyigrW5Op20hRvtAHUk7VSzxNsx5balYKQBjDCQe4BHU0n4hxYUaS4V223I3XpjqQN8TQvCuFEO+7hiGnTqxBVTpJgQZAJxq6TFFR0BxZbx7xJrR1WrluVIDi48aZU6QBIEzB5iMTRPA+Iv3bRe5eXmY7HAjGlNSDkkHOSTMMaHwPhfnuxuIwVJQa8i5BVi+gyPiGGOdzAkUTxzxXhuFX+YwjYg5knIJiSBPXatS4FpXQwoUsz+cxPKIV4VSok46GN5JEUDxzx3y7J03Dq6aNOon4tI1SASvXtJrwHifiheyyW7S2Q7atEAMTrA52cwSzRB09OuCCv4ebtwsHPnAyd9CsQv9SgaioWAynaBtAqi8fZReLsvxfi1ziv5l1Lj2RBWyinWCCAW6ZB+eMb02rMLhuXWPleWASznBBAhUCxnAmclsdqtZ8IRyWPMYAkExh9XQ/wC4Ez6Qa17QJnG3rvt9M/hTOkXxorw122xG2pQGAIysiJIOVkT65NaVlf32rCsTftsTb1MrjkBhZ2Cu0xc07tuBgCYxuCQkMVDMI/4ljjYmSCek0slQjG7SJcVSMiQyxsTG/rj8qLZl0OoaJBHqN/XeKH4baNpIZyx6sepJAwOgnYCn5x9f2alI55FOH4cKFQbAD9KIbcmfp6etDu8TpMtAHKBpySxMRHaYz70a4SASMmCANumM1iLF3vCQJAJ1QO4qnD3NTQNlJE/TajWuHlhcYc4XTgmBIBMDvI+lUu2WkFYA/q7nBwPc0uhALpnc/KpRLviK2zp1RHSJ/KpSCmDbIHufx7+w6f3oPFsisraCSeQHsGjEEgHYTEnIjrS7u6wszIgs0YgASB1M49yatZuMqLqMsP6juT9p2j1ia6Y3ycsWh+7fRCdWFH/8j5kmluO8RIWUCk9mx6+3QfsRWPxPEEMwDHVIJztgYG2P80o3ixDMrpygqssZLapM6VBIXByRH4U6R0xR6DiOJQMtw3NIG4J5T9cTmPkNsz3/AMkrMQAQAMNjQ0gZGJJG/Tc14634kXVVIVbbk+U1tFI0jMXFYHSDI2jIrYu8QLekzy8o0aGJDdBK8ukCekbUWi8UjRtsdTE6SJ5e+Nwx9x+PsBcNwiosCe+TJyxP13qNxAUamIAHeAPn+9ziol2YI2bbBIGCZxtjv3FBtnTFFLvDqGUqmppCYOVB3nsMT6yOhq3FcFgaIQl1ZmgZgiQ3flkT61zhjFwlTb8sAlyDnXEZPTAH7ApfjuKS7KkMVQ2XkbMdWoQVBLDIk7CRRVjWZh443L45TyXIAS4BGeUkkAvqIPJqiR0mvqF6SsAlC6FQwyVJBzGxI3E9q+deB+HtdvEoukWHdzbLzqcpKG5PwNq3E404Fe3fw2XuOx+MIi6SQQgBzkwG8x3Igdt6Sb2Tm70zSsqIjMDedzXnv4hvszERC6kCgnFwbkASJYEbT1mt2/wbqo0ELlZ1DUdMywHqQIk7TOaX4bwxVUgsz8znU+SJMwD0AEAAdBU0/YilTtHneM4H/UAC8GtjIhX5WUXAwEAAaoGTGNTQa0rHA2+JuSwMW8CcK+zHfJAIE9CRmYqr+G23fVquOUIEayFUjoQsc0ZzPTatDgVRLhcrzFQpbrpBJAncDOw+9M3RT1pFuN4kKBbzryxJHwidzGx3H19aSu2QynmgtAVsSPUAiJkDvtWlx3BhijSq6WMELq1Kw+Gf6c6TIn4fWk+PDBgkDScE5BjSRiM6p0jMYmhY3jehVLwFsEyxAg6AckHSYG+DPtmi8XdIQW0MPdcLqwDbVgecht2Eco7lZxVeH4GXGpmiSVktAEQRg59Ax/ChrYTiEs3lQrqNt7gkSmldQV8TOsIpGD8ppjTkuBP+JPFm4VFSyx0IOcn+Zc2hDl9RGscxIzO+K8pb4OUlRcLG6CznQWJEw7AtowGIB5jmIrQ8e4ca2Tobha68FSwcsVUPOUB5ebG1WNvVotSFIALgHMdFm04iRk9PzpHSHhGuf7+/6McPwuhiGAUEyOYScRGnSI9pPqaPwlp/MuqdfNkMCSqiMYc532CxgyTS1+wr3VBtaoHxkJy79SSZ6wvetDhOEi4XlzsAs8m3RNp9c9dqNlXJsr4bdAi1cgMZKrOptI/qcqAqyTtt0ycVqrZEyDy9seuSdzOMULg7XIIdrgyCxiSZzMACJxyj9aWRDrt+ckPrbywhdlCgDmeIUGOuYnHWlfIrY8oRWEtpLHSFnrM8q9TJkmn7fDjBIBjbAx6jsek+tLW+XTrBY83OVACDcycaREDuevWmvDQpXUrFw5LAnsdgBA5QIjH40jJyY9atCP39KoOCCklSdiNP9MzJPrRVRpzGn5zOP7/arCzqaZxBwIIM9Z3/AM0rRyuREQE9o+hGPtNQoMe0/v61YW8Htt+/rS9oXQpJAL80LIA35QTnYRJ9T7UBGw1qYE5PUgYqrEAEetd+PUFaDBBIzpMfiJBofkhQo5uijcn3P6mlaAHUACCDUq3knvUqVg0fP0W7qOAFgaBOSY3Y9BzDHvVzZxvtj5/5NSpXbezzo8mbh+YdT23iQZ/fWs3hvB3Yq92ZuXDC6tWmAVHQAYYL1wx9qlSqvTO7xgbjW7V64pJ/kIGlxGk6QpgpOqQRGMM07Cg+E8as28uAH0JzTJ0yQxPxLOQSARA74lSiUi9nqzwqhSCoKkktgRODqYbkkxmJxQ+Iny/NW4AmlWnRJidRbPXRiPfrUqUno6U7E7yvqdLflgE2yU07IxOokmQ0xpjoB0pfg+Hu3eJdrZCG0tkMkAlVciUEkITq0kNOM7dZUognpHtOF4ROH4Y/6dQzAKoJ5NRgBdbATAWOhwIrS8Ae7c83WVbRdKzEYBDRHoGiZMxPWBypUGSnpWaV67LEEewrNvuzNAlVE5IXnkdCOYBT6D51KlBcAihS42m4oJnW2lAFGCFZiSZyCBjGCPWovKzLqYkHXACzpMgLnESDmZ9QDUqUfRZMPeIZVyeVhjIAOmOhyIOx6n0q9llY6TllUESMgE7k/I9elSpS2F6Q0JaAoGMZ6T03yaBw/DlSy6QFLYgAZyS+DuzH3xPWpUok3o8b4/8AwWLbqEl58scxUlBbATzAWB1PsNMRLT0kJ8LbuWlQi2GcsdZOhOYgsWbTJc6YG+Segk1KlWg9HR4tqzreIOl827qhS5C2gM6j3YyYAJyJXrE9dPgLRa4xZVW4sKHEmZXcLMBSNpJJ6xtUqUb1Y65a6NDxDifItNdwYlrhJIwFywUAyYGFECrX/EbQXnMo7eXEHJkAgiuVKEVYjbto1OEtvzB9BE40g/DtBBo13hwxXmZdJ2GxxsfpM46jrUqVJvYkzRa2CIPbM9fp6VRbLiQoVVgadz2Ofv3rlShZysaVYgHPc9z+VUa5/f8AT71KlBsRA7LpzBREEziMnPz33qnG3/KtNcLaVWCxjUYnMDualStX+VCydRGn41VOmYj3/KuVKlBJEr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MSERUUExQWFRUWGBgaGBcXGRkaGRkdHRgbGiAYGBobHSYeGBkjGRsZHy8gIycpLSwsFx4xNTAqNSYrLCkBCQoKDgwOGg8PGiwkHyQsLCwsLCwsLCwsLCwsLCwsLCwsLCwsLCwsLCwsLCwsLCwsLCwsLCwsLCwsLCwsLCwsLP/AABEIALcBEwMBIgACEQEDEQH/xAAbAAACAwEBAQAAAAAAAAAAAAADBAACBQEGB//EADwQAAIBAwIEBAQEBQQBBAMAAAECEQADIRIxBCJBUQUTYXEygZGhscHR8AYjQuHxFFJichUzQ4KSFiTy/8QAGQEAAwEBAQAAAAAAAAAAAAAAAQIDAAQF/8QAJBEAAgICAgMAAwADAAAAAAAAAAECERIhMVEDQWETFPAigdH/2gAMAwEAAhEDEQA/APoVu4SZEDSAdsGQcb7+vrWp4U/Lv2/AfnWJZuHJj4gBneIPb51q+GYiT0I94I2rls6rs1g1d1UMGug0yYlBA1WDUIGuzTWCguqu6qGDXdVNYtF5qBqHqqBq1moJqqVSamqhZqCTXaHqroajYKLVJrk1ya1mLzUmqaqmqtZqLzUmqzUmtkCi01JquqoTWyNRaak1QNXZrZBotUmqzUmtYKLTUmuTXJrZGotNSarqruqtkajs1Jrk1ya1motNSarNcLUHINFtVcquqpU8zYnihcAYHbMduhHyzWre4go9lAhYGSXHwrEfF/2mB8+1Y3DrJUsJYgtGYiRuOmK2OO4kiGVS+rSBojYkAtJIECSTnYd8UB4s2Q1Wml7bcoJxiTVE40ZkER3/ALdaybHocBqaqwvEPG4XVOgDcmPbJOBnHvS//kbxJUavXYx+lNYKPThqhcCvM/8AlnD6NR1adXNMRMbgFZ3xM42qzcWxaTMd4IH1IyKNjKFmxd44jZZ9O/zoXD+KMUBdArRzLqBj5jFZuoyIkz6b77ZzXLPGJdXl0uuQYIK+oMGCY6ULZf8AHE1rHjVt0DoQ6nZlMgwSMEb5B+lWTxQESRHzH7FZtpoAACwMADoO0YoNvhzbDDUzkuW5+aNX9IxAQDYfejbN+KJqDjyx5SPtQ7fjbeabbWyOUMH/AKWzBUEHDA9DuDI61l2QlnW73W0sVwzl1UkwAuoyoJIxtttTV67oBY6iB0AZj8lWSflWtoP449GuPER2+9c4LxVbgmGWDEOpB/uPWsQu4uzrXytEeXHNrmdWudtONOn1mjpxf09gfvRyFfgXo3wwPrUmsP8A1ON49jVv9UZG5HfED7z9KGRP9d9m3NTVWN50nefmaEOPBcqFYQPiIOg+zd/T0NGwfgZuG4O4+tTzB3FYnmT/AI/vUM7gjO/7mhkN+v8ATbNwdxUFwdxWErEHJPpuPwqzXYIkfn/etkH9f6bfmjuKtNYPngkDb1zRkuzlWn2rZCvwUbM1yaym4pgcE575qW/GOcIyvJ2YI2n2LAQDjrHSjYj8LWzVmpNBS+Dir1ibjReak0M1K1moua5NVJqpNK2FIvIqUKpUcn0NieF8Jvw/UFwGQdpnEdI9e4rZyEFuSDqkQOhPXvOc+tY3h1sC47HUzNhQJJ0yDudhMZ9PWti/xOAAZO+CIXI+uJ9M1VrZFM0PEeIK2zAJ6QMnYnA9hFYvEXSShVjueWFIaVO85wciI9a5d4mR8RIOAd5MnAztG5FZd/jBdCXLb6l1TNskK45lggiSqtqYjElRvihiWix1+MiN2knAIBjfVEZBOM/fauX7+l1UqVLk6dQJ2G3KIX/5RuKEOKIOokktzQABOIH/AFUQAB95rjs0/DAI6xHvG57ST1pkh+TnE3LmgG0F1lh8TaRE5IiW2noM0wOJbpEdCWJn5tk/TpSdjxAMP5ZB0sQ2kqZ/4jSRByO/ypq1bUE/CsbwCT98AfOs0UiXscSBgsx9sZ7STJ70S5dC/AhyZkmN4zgZPrvS5u2wxAMneML6TBOf71e0RsABHpP0itRZMte8RIRiBzRy6jCaumo5IE7mr2+KMDoSJO5BMZgDpvvnIqjcGGKsZlCYhtO8fEA0Nt1mpxLuByc5HQsVG3+6D1rf7DY9bk9Y7bz7Cum7BjOdtu1JpqZRqZkbBOlh0/pnTlflmK7xTlgYcocZGkkf9Q0jb0oV9HROKLlWUXChPwsAhjrscHtmuaCzBpm4q6deJ9cjYE5x61bVLKBLA7kZC+uSDPsDtRTbHcj9+9Zg5Zey2N/v+5q9m6GExg9wwP0IBFB8s9J9z/mqX+Lt2xL4Ex1P0AOfpS0OM3eHVyrEMdBlYZxHvBz7GRV7zNEKDPXOQDjUJBkjeI6UO3cUdd+8fapevqoJZoA67U2xdAbXCWzMlnbTpcljzD/kinQD6hRTSv3+W9BslMG3pg55YE/Tc71a5dQAbCTGcfhWe/YVpHbd6ScEQeuD7iN8VPOJ6/af38xQOHJga4mT8JkR8wCD6ferm8uRIj7f5oIxLnFQMx79PfH9qqtwkypg9/1j86EL1svoDDzDmARMRIxM7TVggHY//XUPkVn7mjiTfOg3BeIagZ1CDBDqUPuA0age4mmUvg42JpXRvGmImdmHuIzFcXihpAbGd/6fr0+1ahjUV4jO+x6fPtTlji+hrIFyOv16/rRbRB3O/WikTlBNbNlb4NW1VmmBGfy/KuDiY2Me3X8qJD8XRpzVCaBb4wdevWmcVNrQlUBqUXSKlRxDZ5vy1tAeWJdiFPXHoOg/eaSvXM6JACmCfboOk7j8NqxG4i4jgj4iSQu+o9DM7AZkjFMkllCkwCAJkdwCw9859a6mqOVM0OIcEadRBUA8p+HHKo3ztt3pO+rKGgEkiTt/TJI1bGcCDABA70gdQYFSAst8QLOcEqVjYhlJIIONs4pThOKu37jIbgS0AACWKXWYgt5ZVhK8skjfboKFFo7NSxxhBRvLYasuGZQUhJ5jOYPLCztJPcugzJnMHfb1O34/Kh2ZS3pE5Mwc7SdM9R13zIqrWgG1sfiKjqcgxgf9icj1OwrUURc21UEyVA7nlA+Qj/NM2iZnBWMEmIPSBmR1nHSgmwpUhgCD0YAbe/xZoxskjl36D8BI2HrSlECtqiuzqgDtuwGT2ltzHqapxHG3Rp0Ipk80tEeuxJO/SrcNwhVZbTrMFjnPY43xAo9zhtSkEkTiRg/LBrWrKo7rPU7+n9ql2/pgwzSYhRJ98dPWqHhlFvQpYCIkSWHseh9aulsqAJJgDJyf7mjoI4m3+f0qt/iSiyIx0MZ9JYCKoFaN/tXHTVhgpEjBIP47GaUoi/CAZbSQWyZzH1237+m1GZxmCB84/D9aF5oDKpJlp0jeYH2Hrt61XjLDMsDv1LLj1Iyc9JoNhXwPInp+NU9iPkT+/rQwRbCoiMQBAAOB86uius6jqk40iI++3v2oUMU4nhxOsBWeCATOOoBOYWQKpwb3YHm6JnIWdP1OZq928ocScmABHrg95q11htIk7DE/IHemQFRG45BAPKTspjOfQ0O/b1g6gpUEEArJxkgg4qr8FqGWYDBlTn7ZiiXbLx/LaO8gnHbO3T6VqDSA8TxTtpKjTnmDrzEdhBj55qt6WBCkg+n9tvtTQstA64z2n2kiPeqrwTatROO0DB9D1HoaAjQrwavpAuKqkdVY59TIEZpu1bkZiB1P6g0bSRjpSl3iClwKwGltmlpnsRpg/Wm5Dwg/DswLago7FSxJHQsCOU+xPvVeIuKiFpCiOphe2d4Ekd6uwE77/p9qESbSmAzDJxzNk7c3zxnsOgo1sHAQT5Z0AK8Tp1ELPYnScdJ0/Kj2HbSpZYZssBBg9pGG9CBVFYssqCCRyzP4HI9vwonCu+ga1GrM6CYPrEdRmKNCsLYRVGlQRmY5uu/U+9UsPpGksGYDONKmesSY2O9CveIIhUNq5mjCloPqVED3MVWxedg+pQuk4hy0juSVGk+mfnWYKGAoJnYwQCRkAxIn5dPSjW+J0nDfQz+f40habSckqcxgH6ic/LtVeIvTIBJIiJIk/Q5+5qTFlEfveM35Oi1bdejG6VJ7yBbMQZG/SpWV5jd/uPzE1KnoniYt2yytJySNHpEz0nEj8aY8zJNzfaPadu+Jj50vfHlkZMDfoTGCR0GSffFRFm2Cw3JxvJjrO6gGIj0rsts89FzxCvpaNQMadBlBtALDEQQfWPQ1VeFWDCIGQsUZhIVjbInl79Yzn2q44RUQoIVgMELIUxAGkEcoxj0A2FNaNQzJJMdBOBO22Y+lDJo6Ir2BXiAwOeYABsTple0nSSDgetE4U6Qq9gBvnHf0Jk9vpQr9m2paPjb4tJGDAUSc80AY9Ns1a3YEyBkhZI3MDHucn60b0Ohh7kLqXmaMD/d6CiWLkhZWGIEjeMdfY0o1lteoMYAIgdTtHr39K7wa3PLXzFQXIyBMTvtMe3WlbKxGzcua45dEfFPMT2Ajb50V7rFZQBiYgnbf0J+lJMjOzq4HllYIneYwR0G/27mj6BbUkRpUdMQOgE7e/wA6w4a3OlfM0lhnqBPcLkiiIFIGPkoj60j5AfSxkRkA4zO5G5OOn60ct6AxuSfyGazTGQa9ZJELyf8AJdM+2aJnSYE+0Z+U0tZLap5dEbTBn5CaZDZ39qV2OgVgPOowBGF7bdz0g/XO1GZQSCQcTHz9v71y3ckxp27fuDXHuhQWJAG5O/370HY6QdW96ErP5my+XBySdXp0jvOe1dS4CJkGc+tC4jidI/DH61thqw17iAvxMBOBsZPbpSHEcRbLAc2sxBCkkZ+lZ93iwHyT8OokiQB+AJ/Kk7Xi1q6/lgnfqGUtmJWd11SucHS0YE1RRYcEeqRgMZONz+Z71ZUEkyc9CcfIdK89Y4tjAQMoUlSH1A47ZyIz1p4cVI1XBpCnDAnuN9NK0wuBrgirj9/5pVb4wMfn8s1eymnGomZPMZOek4xQBQeRP7+4qrIB09o/ShWLwaYJ5TBmd/nXLbNrYFTECDqEH2++D2rbFZe6moHJBjfr7g9/rQTcFsKLjSTPMRAPuRIB+m1Mgz09/wDBoXEcQEEkGOogkfMdNqa2CiXLRkaSoH9QIIb5dD86Oc4Off8AwftQ0uhgDOMRInf13qvEcKkh2USmQQCSPTGT7fatl6My964VUtpLEDAXc+lBF5iFaNLGCQ04B3BM79M4o1u8CsqcHrGD8opP/VN5hXRiAdYII6/EBt/f0xrEZzjOHRipe2G0nUkgHS3QqSJB9RND4ji0UFnwoViZkwBk7ZiAaauWSwwwXIxkTBBgwYHbcb0nxPDmYJkkdIziJMSM70jYt+gqWFIB1OJ2A1RHSIIxHoKlLf6w9QD65/WpU7YKMy5wrXNJYr2UbYnttG/0qnlOwJUwqDJzOmTt6k7+3WjNxLBoMCB3wMRHqekdyT7ER4U5yTMSdOBGR2X13roo89Itw9thPKRnJJzJOY9sDfc1XOojYSIMnVnpOIzO28fSrXj5k6jBUKLYOJDGT3YkEZ6QepNU4fjdbugU8hHN0J2Jz2Ij2n5ikXjwXNmWAjJzE53B7z1zv175JZvg3HQAjQFJaMc07d4/MV1bKqxubsQAN9gTtOwk/b2oXAcZcEeaoBgd/iM4+Qj6VtUOOITI6dpPzk9zH4UcAKMySekx8z+lBtcWGJUZK9IxkTqn2+kiu3mc6QkTImdonfPp0/zSUh0UfiQIBnpAI/fpnbIqXFYsOYaQDI6znb7fT6WvXwTESVzseu0Y+e87d6Rt+KsRlSmdjj8R+464pkkUWxw2mhhqMmSDABEjHuB6771LdohQpZiRnVA7z646ZO1InxrS0FcEE6txgE59Pn270T/zikIVDMC0SBse7SRPtB9sUaHUR1OMBLATI/6+3eRnuM5iaSfjLqkKSCDq1ODEdRg+mJmucfd8xNKuUJ/qjP5fsfKleN4sxg82YMe1ZJMrGJxPEdd3TzDTnVMqw6iZiQRt71oWeMHMDLRvIkEETA7j2+leK8G45Bbkc948zIhY7O+ogHbmMkb5HpXpvDwttCASwJLc241GSB6A7VVwQ6jY5a41GdtJkiFIk6R122nFC4ly3UhjIB3jBz2G0yY7UI8UiQBy6zHw9TJO3oCSTS/iN7k0hxbLnSrEZ/8AiJ7TFZRQ9AuL4pyTYhGkDR5jAagI1sZOR9NvWkb63bha46m2+tSWC6nxKzJEICoUAdtUUn4hxOvb4kBMMguOqnBZZ5WLREEETmcRR0Hm3FkItlTrhHfUznIJg6GgzvOZqmNGSdm94YFUEDzJJJJuHVk5gGMAfvemLl9gCUhSJnWYECeo2GJnOKRtcRELpAthCdRIAEHYD2kz0x3q9nxJWfSDqBUMrAErG2XPKSTMAfnSYmZrC6SVYgGBIbGNtsz2PbFMtx7BlGkkMYJxC4Ofr+O1Z63jBGoAbDA5fxofFXU0ol0O8kQyggAzjKnG4HtmkwsDRvf6klthpjJnY9vnRWbvn8frSJvqRB3/AL0xZvgiNowIMyMZ/wA5qeP0k1TOjXrxBSPWRjvPfpHbPSrcNxIcGA2DB1CCOn5V0cQoIHf+/wCldNrnDSwAHwyY+nQ+sfOtXYousLcIm4dWYMlJPYmY9pgYpwH9Nvy/SrNMg6oHURv8+hooihj9NYtcJBz16E79cdaFcYSeXYSTjHz9u9N3+EVipZQShlZ3Ux0+VJXGUkoygaiVUdGAAJIjbt7itiTkwLcSJAUklgSIyOmZ7ZHah8Ra16C0/wC7c/EPnsN42pg2woAUR6b/AN59+9dF0GRvB7H6ZxStV7EszLF65B1WipDMI3wGIB+Yg/Ou1sgJjnK4GJOJE1KjkjHlVtqNC5kZiZIAGBvJO3zNWCnVBONiTJwMmJ2Ak/aqFHWDsxg7bDeRPYaj1+u8RiQRBTEL+I6wTMFvXHSuujz4nbvChnDssGCJ6qvxaQJwSAv0Wr3n8tCxmP8AjEtMKAPXJHzpfh7baACxYjBY5LRuTnckfam7Ns9doj/P2+nrWotEuts5IPQQcT6AYwBHT0oBCuFbVGZHtkdevr9qaSy0mDKlcCIIJmTJyZUj2j1rh4fmIG20gzmI60KHosvFAMCQYYwB06kT6CPvRb14lMQQd4zGYyBGd8e9LcIzhJuKFzGke5AyfQD60vctFUKo0MfhLCYIgDAGQAAPpvkEYlI2NXuJCqC0BtOSMAfPtPWvP3PFFa46SCVQXJLQCGMcp69PrTPGW2Lhy2Igr/SR3iYj9B61ieOEIg0oMaUAO0EjBJ2gwZOJiaooo6Io1+B8QDL2MwyyCQf7+tNI+heUQFk6QM9+UD8PWvOpwTai1lQCjfzJAlxGFDHlGqI3ORTHDX7z3FJV7Q0ZVsic7YGlw2I6iD0FFxRZKjet8QrANESs5mR8untWaeFRLflMSwJIGokEky2/SAJ+VEUkkgzgDJGGJEyD1jP7iU+IsPbtu1pdTFmcKTMkkSB12mslTKFLVq5quBVI5w40vLXJYEDUTiSSCp6Lg7UbwPjtYAAlRq5llY0uRohuaQsGT60hx/GMLoBW5pBSSvwwZO+4gjce9DsaluFrnIZNsZAmSpBI2aTkEdGqiQ1dHo+FtsqwWL5yX3Imc1ncVpSAQznmhyJIZzEL2OcDYRVk4gXEW4bbyNRC/wBXUEAdyBG/WlfFeN0KQXKEghSBLSBJgd4nf0rJfB6FEDm3d5QQy6FYsWDDMSVyTIaYOIxvT/gKaE8u4dLLMAcuoAgAoo/o9Wyd6W4njD5ChnUEsefSQEbBErseRiTnp7xTw/jBlwuptCyVQkt0USQJkRgAAas96LQK39NfjB/KaQpXTzBp0wTnAEnEwBvjvVrYYOGDAJCroJVFt7ZM5LEwAMVncT4sUg6lBK6tJJ1FiQAsieWcY3+9Zn+r0HNtiBpOkLqQXILahPMSIyxJ7UtBZ6q14muh9BDm2SG1YUsJJGrTBgdgcetdt+Jl/K0i5DAsSoAUQPhOtQYJ9Advl5/jGV0LtLFiWC6iPLZliB5asZgE47mnvD/DmPEq+loFtRqdvYlQjc3uzRWpdAcWb1vhVUMWDS3MwDEmRnSpEHcx6zG2KO1wR52t1WJKwRjO6xjJz7bxSC2rhtMFaXKmGZdOehKxIEx0JgCtFQxUgkgxBK4IkQSp6ZmpMRo0OC4gsCcaWyNwYI6ztTtu5OxmOkg/4xWTwwKqBJMRlsz79zR7dxhcUKg0sDqYQCCJiRuR+tI0ScTS4ZSFgktvJMTRf9QAwU9cj996A9xuXT1OfbvuPz22ogcdI9/n3+3yocCNDDEfv50sHljgyP6iMZ7Z9vtV3vrlZzE7gQI39BvVVncGZJzA2OREYMd/esTYO8o2mJIjoTGfrAn2qosAah1n6+5z3oa2tGkNzMoJknMdeu04mra2MxMGZPv6+5pJCUX8knbTHq1SqcNYVFCgHGNgfv71KloGzzVwdSSxOQey/L97dqBa5RJ1NqbqcgEyABOABH7NGt2Ccsw5jgTgAY3PY/eurZfzNwEjHfc83oI29fau22cCQwGAwMn+o9j2HoPua7cYqCQuo40ie5jPoN6VdAyulshWUYxOiZgx3wYFaXDcNoUICTAgkmT/AHJ/Wtk0WjE7w/GhwWHNkgEYGGK9RntjeT2pXjeJVIJxJP1n9Pxoz8GS6sDAUFSBsdtvaI/ZrJ/ijgw1rAaVOsBYksu06jHff0rRey8UcteMJfBUMr2yCMRqVgdiJjrMfWmOIKwkOw06dt2gGVb0M59qwuI8LGk+WiaoXzArMIfMs2lgJ2M9YNHtXGJQ6sAcykAkysiSPhaMwf8AcadlFAde+M94Gx/fp9KzW4T+RoJDkLguJBIJKk9wCB/9aML+pmkMCsbiAZEyM5H7xQ+K4R20wYXm1rA5gwiPSCNvWipF4xMq7M2munSGM+WoEl13KmCMy0qd+nQ0XhuO/mrF2LQVgVbqNR5v+BmesGPWnbXAFQoBnSsZM+09iAQPr3rDt8ODNi2FOptIL6itsqQWEnITMjB2g70citUjZD3Oc22V+YEBicZ5knoNoPSaYtWdLuS7NqIIUn4fQenp6VjLfvBmVdOpY0lzGuDpxGIIIjsZHatThbCWjsf5lzYSVViDkYwCfvG1G2MkLeJgor6nDAlmCvjBAxqO0GSI9qRt2HuWgwK3RbbnXYhWKFGUtJ06pYx1HY1rPaNxke5a5l8yOZWWDiTjmBHtHtQ/4dtleKa2mV/9zBYDUxldRJhsqdJH9O9Nk6CH8L4oXQHBYq2PRYJEiYMnsf8AbSPiC+W8oJN5syTA0rGpOkxmOsYrcT+GeJtFArLcRQ5OAkt0MT7kxuSaX4L+HeKu37ZvppRYYhGCqGggggGbhJg5iBOelDNchzVIc4HwS7d8PQMy6yQ4JTTKljywRglcZG5rAHgPFpkJJOnWstmGxLsZZVUDGxJ9a+hXbLs7aFzZtkW2f/02NyCRC83KEXI/3VziuAGkuQ9zS2pVtkg9IBGsK7A9Wx6VNeRokvIeHH8GXD/7qWkAfUFwBkkMvr6nbpE1ncZctpyWbXmDUNWvUXBJLZUAhRmYYfKa9d/F3mCzpXrOo69LBVHQwZYnp1yK8d4YQGQMCS0sGAec4kg6gACCZJAPaqReWy0dhPCOGshklwwZmhgdBDHBCqghyInWTAr1Hh1sogXAC6oAJJI3EloJZupOM1lWrWj+XzxAHnMVLS2ypOST2AgfKtRVbUAyroWNLFgWLRvEY65nNBsdJIb4fhQSt1lK3AmnTqkCTqIxgmevpTMGQQYGZBEzjGZwB96SVmB9f32HY111LoUIw0g5g/Ixg/KkYjQzd4oo6gpCRzXCyhVPQEEyZ9KeXjUBKlgCNMg4jVgehkjp2rB4dka0Ut2y4t4CXAQpMk/E4O2TtjAgSK0+G4gNvHLGob6SAGjPvg0GI0bNm5B+9S/Y8zEwuoMNONuh78wmlUBJHNEGT6iCNP4HHanLfDgEyTEQQcAYyZ+p9JNI3RKSLOdALETA6YO/ftvRG4ZSmkiFwI9B+NRNwFGI3BwNo+34UY28wPb3pbItWKXrSkljEsAMmQRMkAdf7VOHual1RpE/SD++lHeyNzEKJk9Pb6dKAj61lTytDLnoV3/D60reiTJ55HapSrcWi4YmfQN+QqVPF9E8vp5DibmFYFTbiGacBRmZn/tnuBT9nVH3j09u0fpS97SZXBXICYg5A9tz9IqzXbgYkAOpdIGwAM6mbviY/wDjXXWjniP8NKsxgCTLAbkxAk9cBRPt2q68bo1l2GkEkECIGOu/79qtqEdvx/f77Umlk+W3nQRJxuAJEDABOwxk9OtLVlojXEt5lo6W0lhgjeJ3BzpnYH160DjywtY52A2/3GMj2JJ+vSrtfVy1sKWBQHUZCkNIiflOOkdpql8eWBpUuBAIBAMTEyd4z9s06VaK0eY4jhWQeYjLbNxl8wMDDLI0hgNiNjsDA2pu7xKQ8BRpPNpAXmCgEtuSYA60fi+FCu4uMW16SqmYBWNu3Qx3pPxDVqZSBp0gh8/FgQYIncR7EdcO1ZeMbMziOPH/AKal2hlJ0NzqWJbOMpttMekU9w3GuzKFVWtkEyDMHMagTBUxApDgHtqxN4MxyG08pIC72+phZkSTOmO1Pcf4eeHZb9p9ds6RbTAY9bkrA1YBaR60MaLrQ7fvspXBIdgpI2Wep/4zH1rzvix8wh7bGRMPAhSuComCCTGD2+vobfFgAr5nOAo1REsylhC4BwNlJ6isPxIakAIDMBzhZFssQr62bECVwe5INMojSehPiuCD2fNtoxVVJfnkzJJWCJABAYRPf307HjDluQShgSWAM69L9cgCOmSRXpP4M8I//WYs+bhmQANHSBjpnenOL/hyzre5qYgTqt6QRqiZTSC67zCzvS2rpiRlTPLLxKWlNu0JA1CJGnWc+XqJlS04HpTP8JcOh4tAjtyI2pWOqQSVBJH+0gAGZ5Ypnwv+CVvKD5lzyeTTqVSCACpInnUyY1kKcCBXo+E8Ft8KyCywRNmBUsX9SZw5McxnYiMk1pSVcjZDQ41vM0woEbzBJ7R7Zmj8JwrW00tcZzk6nIkzmDpAEfLApLxribSBLjpIVhFwgStzUAoUb5k80wM965x917rNbEqugHUrkMxLHlxlFwJO8NiK51F9kqHLFtrgkc1pwRIxqEdGBnfYj+9McJeHOpVhoIUEg9pwT8QjE+9JPccWVsz5YXRlIBABB0rvAxExsceleJv3WvNpLldBJRUBDMCICuSObIkHEHpBpqNT9njv4o8OFi3atLcLi5cYlnLMxJgaIHKRmYbE5zmkPD7pVgJcqEJhl25j8TYGdgoA9ele78W8BtcQCDq1W1KsokgM4Vp6aiAT8JyGPUCPKv8AwZxVtvKDSCmGVNMaf9rGVBMnDHtjFWjK1yX8c0hT/XlSWBLJswXT/L2lmglieygUwvHuuBlYUrJbWZMS7PAHXEzj5UP/APEOM1BSrWwUIItmRLYYswWA4kkZzEYmun+EeLNyCrKAggtNwSpAVsLpJyxImcztFNp+yua7LW/EU1K1oMxuspJ1dCCocyZCBV3xXV8bMI3IZaWAYjEOeXILmB2jcxjHfDv4SvOouFms23POrN5boNYkoCpBBUCCxEdO55xlrhUuO9tLxYGPPYMAGggMgABbUeQETMnbetSuhFJejv8ArmUhLoDpfuOFVi2o2/inl2M9MAD61vcO9w+W2nQrCWRviEgAARjeZ9qyzwYnzLzmSot6RIEkzyqo+InrvFb9pz5hTSdIE6ukzso64kzQkjSVDVplQuZEqNTRvABgkDfatC1zIJGCJIP3n16Utw1tZJAAJjV3xEA+wIj39abucQq6f+RCiO/9t6jJEJsnDawWJjTjSBHqJ+hGPSmA+/pQbszOTAjSOvX2qXOICkKf6yQPpv7YpaIsMdvcHfbApK/xAQHUNCg6R6zAGBtnH3o3GOQvKJbMD1nr6D8jQuJshxBEzn5zuPUUrRNit2yCSc1KYtIFUKNgABtUpd9k8Txj8KSThtJEmMYHeJ949BTPDWtKBFBwFA/AfhUs8BAEuzFZ3becEesAnG0miNjVAZvaJMZxMVd9HOkd4RHKjWMkSY2GNvUbUfilIViRq5TjeR1x22Hyrlq2+ogjlwQZ3/4xOO3sD8px186LhOtTtqGCMgBhIgCIzsASZ7atl4heHbUoMFZAwcQPyk42+VECT064nJgMenyofDPIkdsEjJxMgexGdt/SucWIg6iunSxjAxOGHUGfetRdGbx6KXAAJKHBM9gInZjEE/8AYGsrxIMFGltJBBM7EAwQ0/0mfwrS4y9OhgoYGAWxOgydQOCRMfX6I8RwWrWCdSv/AEmcSIgZ9Ow6UeDpjHRjv4YAzsQFLE6SJmSpB3xqxIjttTXB8Rctjy2XzUAXSp+PUsAurE4E9piT7Enlc1tZWIyp+IgQAynqQYB9zXTwR0sEywmCXyGLBtBMEqDv8qotlYxDXfAzeC3uGCvby5STrFwZEGQMfsQa7Y/hK9fe15lsJaGospMMJGVhT7gg4qv8M8f5HE6ICC8SShmdQwWGPg3hiczsK93e4e5qGhgEhtSlSS2IWG6Qd8GanKTWhJOtFeAsJbtqiqQqwABvAxAM71bxDjraKzjUURC0gE7KTK9ziucHwroHa4wZn0tAJ0JCAELP/PUZiTI7VOJa3aVDcYCSFRcxPtG8A+kVLRNdnBxnnK1sXIOldWgguNUxJghZAOY6dN6zPCrK+ZcuAFvMIB1AgoUBQgiJJkGcDP1pPwzxa5ZUIRcujzdIuHRqgmdbjoBmBJaBsAIp674i6O3mC2E5oYvOoDMkGIOkajvjrvDY+h1EJ4t4gLSKxCQGGsknlXKgrg6mJIA+fak+C8Mtgm/YIvX2yXcgHnCgB9H9GgagsZ6R0Ys8CXJlV0FgQWOWYzJII3AAgD2gRWrbsKhJUAHcn+o4Ak+sACTnpQ0uAyigrW5Op20hRvtAHUk7VSzxNsx5balYKQBjDCQe4BHU0n4hxYUaS4V223I3XpjqQN8TQvCuFEO+7hiGnTqxBVTpJgQZAJxq6TFFR0BxZbx7xJrR1WrluVIDi48aZU6QBIEzB5iMTRPA+Iv3bRe5eXmY7HAjGlNSDkkHOSTMMaHwPhfnuxuIwVJQa8i5BVi+gyPiGGOdzAkUTxzxXhuFX+YwjYg5knIJiSBPXatS4FpXQwoUsz+cxPKIV4VSok46GN5JEUDxzx3y7J03Dq6aNOon4tI1SASvXtJrwHifiheyyW7S2Q7atEAMTrA52cwSzRB09OuCCv4ebtwsHPnAyd9CsQv9SgaioWAynaBtAqi8fZReLsvxfi1ziv5l1Lj2RBWyinWCCAW6ZB+eMb02rMLhuXWPleWASznBBAhUCxnAmclsdqtZ8IRyWPMYAkExh9XQ/wC4Ez6Qa17QJnG3rvt9M/hTOkXxorw122xG2pQGAIysiJIOVkT65NaVlf32rCsTftsTb1MrjkBhZ2Cu0xc07tuBgCYxuCQkMVDMI/4ljjYmSCek0slQjG7SJcVSMiQyxsTG/rj8qLZl0OoaJBHqN/XeKH4baNpIZyx6sepJAwOgnYCn5x9f2alI55FOH4cKFQbAD9KIbcmfp6etDu8TpMtAHKBpySxMRHaYz70a4SASMmCANumM1iLF3vCQJAJ1QO4qnD3NTQNlJE/TajWuHlhcYc4XTgmBIBMDvI+lUu2WkFYA/q7nBwPc0uhALpnc/KpRLviK2zp1RHSJ/KpSCmDbIHufx7+w6f3oPFsisraCSeQHsGjEEgHYTEnIjrS7u6wszIgs0YgASB1M49yatZuMqLqMsP6juT9p2j1ia6Y3ycsWh+7fRCdWFH/8j5kmluO8RIWUCk9mx6+3QfsRWPxPEEMwDHVIJztgYG2P80o3ixDMrpygqssZLapM6VBIXByRH4U6R0xR6DiOJQMtw3NIG4J5T9cTmPkNsz3/AMkrMQAQAMNjQ0gZGJJG/Tc14634kXVVIVbbk+U1tFI0jMXFYHSDI2jIrYu8QLekzy8o0aGJDdBK8ukCekbUWi8UjRtsdTE6SJ5e+Nwx9x+PsBcNwiosCe+TJyxP13qNxAUamIAHeAPn+9ziol2YI2bbBIGCZxtjv3FBtnTFFLvDqGUqmppCYOVB3nsMT6yOhq3FcFgaIQl1ZmgZgiQ3flkT61zhjFwlTb8sAlyDnXEZPTAH7ApfjuKS7KkMVQ2XkbMdWoQVBLDIk7CRRVjWZh443L45TyXIAS4BGeUkkAvqIPJqiR0mvqF6SsAlC6FQwyVJBzGxI3E9q+deB+HtdvEoukWHdzbLzqcpKG5PwNq3E404Fe3fw2XuOx+MIi6SQQgBzkwG8x3Igdt6Sb2Tm70zSsqIjMDedzXnv4hvszERC6kCgnFwbkASJYEbT1mt2/wbqo0ELlZ1DUdMywHqQIk7TOaX4bwxVUgsz8znU+SJMwD0AEAAdBU0/YilTtHneM4H/UAC8GtjIhX5WUXAwEAAaoGTGNTQa0rHA2+JuSwMW8CcK+zHfJAIE9CRmYqr+G23fVquOUIEayFUjoQsc0ZzPTatDgVRLhcrzFQpbrpBJAncDOw+9M3RT1pFuN4kKBbzryxJHwidzGx3H19aSu2QynmgtAVsSPUAiJkDvtWlx3BhijSq6WMELq1Kw+Gf6c6TIn4fWk+PDBgkDScE5BjSRiM6p0jMYmhY3jehVLwFsEyxAg6AckHSYG+DPtmi8XdIQW0MPdcLqwDbVgecht2Eco7lZxVeH4GXGpmiSVktAEQRg59Ax/ChrYTiEs3lQrqNt7gkSmldQV8TOsIpGD8ppjTkuBP+JPFm4VFSyx0IOcn+Zc2hDl9RGscxIzO+K8pb4OUlRcLG6CznQWJEw7AtowGIB5jmIrQ8e4ca2Tobha68FSwcsVUPOUB5ebG1WNvVotSFIALgHMdFm04iRk9PzpHSHhGuf7+/6McPwuhiGAUEyOYScRGnSI9pPqaPwlp/MuqdfNkMCSqiMYc532CxgyTS1+wr3VBtaoHxkJy79SSZ6wvetDhOEi4XlzsAs8m3RNp9c9dqNlXJsr4bdAi1cgMZKrOptI/qcqAqyTtt0ycVqrZEyDy9seuSdzOMULg7XIIdrgyCxiSZzMACJxyj9aWRDrt+ckPrbywhdlCgDmeIUGOuYnHWlfIrY8oRWEtpLHSFnrM8q9TJkmn7fDjBIBjbAx6jsek+tLW+XTrBY83OVACDcycaREDuevWmvDQpXUrFw5LAnsdgBA5QIjH40jJyY9atCP39KoOCCklSdiNP9MzJPrRVRpzGn5zOP7/arCzqaZxBwIIM9Z3/AM0rRyuREQE9o+hGPtNQoMe0/v61YW8Htt+/rS9oXQpJAL80LIA35QTnYRJ9T7UBGw1qYE5PUgYqrEAEetd+PUFaDBBIzpMfiJBofkhQo5uijcn3P6mlaAHUACCDUq3knvUqVg0fP0W7qOAFgaBOSY3Y9BzDHvVzZxvtj5/5NSpXbezzo8mbh+YdT23iQZ/fWs3hvB3Yq92ZuXDC6tWmAVHQAYYL1wx9qlSqvTO7xgbjW7V64pJ/kIGlxGk6QpgpOqQRGMM07Cg+E8as28uAH0JzTJ0yQxPxLOQSARA74lSiUi9nqzwqhSCoKkktgRODqYbkkxmJxQ+Iny/NW4AmlWnRJidRbPXRiPfrUqUno6U7E7yvqdLflgE2yU07IxOokmQ0xpjoB0pfg+Hu3eJdrZCG0tkMkAlVciUEkITq0kNOM7dZUognpHtOF4ROH4Y/6dQzAKoJ5NRgBdbATAWOhwIrS8Ae7c83WVbRdKzEYBDRHoGiZMxPWBypUGSnpWaV67LEEewrNvuzNAlVE5IXnkdCOYBT6D51KlBcAihS42m4oJnW2lAFGCFZiSZyCBjGCPWovKzLqYkHXACzpMgLnESDmZ9QDUqUfRZMPeIZVyeVhjIAOmOhyIOx6n0q9llY6TllUESMgE7k/I9elSpS2F6Q0JaAoGMZ6T03yaBw/DlSy6QFLYgAZyS+DuzH3xPWpUok3o8b4/8AwWLbqEl58scxUlBbATzAWB1PsNMRLT0kJ8LbuWlQi2GcsdZOhOYgsWbTJc6YG+Segk1KlWg9HR4tqzreIOl827qhS5C2gM6j3YyYAJyJXrE9dPgLRa4xZVW4sKHEmZXcLMBSNpJJ6xtUqUb1Y65a6NDxDifItNdwYlrhJIwFywUAyYGFECrX/EbQXnMo7eXEHJkAgiuVKEVYjbto1OEtvzB9BE40g/DtBBo13hwxXmZdJ2GxxsfpM46jrUqVJvYkzRa2CIPbM9fp6VRbLiQoVVgadz2Ofv3rlShZysaVYgHPc9z+VUa5/f8AT71KlBsRA7LpzBREEziMnPz33qnG3/KtNcLaVWCxjUYnMDualStX+VCydRGn41VOmYj3/KuVKlBJErP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stegen.k12.mo.us/tchrpges/sghs/ksulkowski/images/13_Stratified_Squamous_Epithelial_Tissuetemp_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4191000" cy="2789867"/>
          </a:xfrm>
          <a:prstGeom prst="rect">
            <a:avLst/>
          </a:prstGeom>
          <a:noFill/>
        </p:spPr>
      </p:pic>
      <p:pic>
        <p:nvPicPr>
          <p:cNvPr id="1038" name="Picture 14" descr="http://www.hsph.harvard.edu/gsh-lab/files/2012/10/obese_fat_cell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295400"/>
            <a:ext cx="313975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Meiosis</a:t>
            </a:r>
            <a:r>
              <a:rPr lang="en-US" dirty="0" smtClean="0"/>
              <a:t> –formation of gametes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713237" cy="29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2819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endParaRPr lang="en-US" b="1" dirty="0"/>
          </a:p>
        </p:txBody>
      </p:sp>
      <p:pic>
        <p:nvPicPr>
          <p:cNvPr id="5" name="Picture 5" descr="sperm%2Beg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133600"/>
            <a:ext cx="38800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Gametes</a:t>
            </a:r>
            <a:r>
              <a:rPr lang="en-US" dirty="0" smtClean="0"/>
              <a:t> are produced in…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3886200"/>
          </a:xfrm>
        </p:spPr>
        <p:txBody>
          <a:bodyPr/>
          <a:lstStyle/>
          <a:p>
            <a:r>
              <a:rPr lang="en-US" sz="4000" dirty="0" smtClean="0"/>
              <a:t>Testes 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3886200"/>
          </a:xfrm>
        </p:spPr>
        <p:txBody>
          <a:bodyPr/>
          <a:lstStyle/>
          <a:p>
            <a:r>
              <a:rPr lang="en-US" sz="4000" dirty="0" smtClean="0"/>
              <a:t>Ovaries </a:t>
            </a:r>
            <a:endParaRPr lang="en-US" sz="4000" dirty="0"/>
          </a:p>
        </p:txBody>
      </p:sp>
      <p:pic>
        <p:nvPicPr>
          <p:cNvPr id="7171" name="Picture 5" descr="testes_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9909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ovary-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743200"/>
            <a:ext cx="4762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181600" y="33528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Ovary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Meiosis:  Males vs. Females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3886200"/>
          </a:xfrm>
        </p:spPr>
        <p:txBody>
          <a:bodyPr/>
          <a:lstStyle/>
          <a:p>
            <a:r>
              <a:rPr lang="en-US" sz="2400" b="1" dirty="0" smtClean="0"/>
              <a:t>Males: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Meiosis and sperm production begins at puberty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Continuous process that males will always undergo – takes 9 weeks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Females:  </a:t>
            </a:r>
          </a:p>
          <a:p>
            <a:pPr eaLnBrk="1" hangingPunct="1"/>
            <a:r>
              <a:rPr lang="en-US" sz="2000" dirty="0" smtClean="0"/>
              <a:t>Meiosis and egg production begins before birth.  Process stops abruptly, and does not begin again until puberty</a:t>
            </a:r>
          </a:p>
          <a:p>
            <a:pPr eaLnBrk="1" hangingPunct="1"/>
            <a:r>
              <a:rPr lang="en-US" sz="2000" dirty="0" smtClean="0"/>
              <a:t>At puberty, one egg each month resumes meiosis and finishes its development</a:t>
            </a:r>
          </a:p>
          <a:p>
            <a:pPr eaLnBrk="1" hangingPunct="1"/>
            <a:r>
              <a:rPr lang="en-US" sz="2000" dirty="0" smtClean="0"/>
              <a:t>Process stops when a women reaches menopause (around 50 years of age)</a:t>
            </a:r>
          </a:p>
          <a:p>
            <a:pPr eaLnBrk="1" hangingPunct="1"/>
            <a:r>
              <a:rPr lang="en-US" sz="2000" dirty="0" smtClean="0"/>
              <a:t>Meiosis of a singe egg could take 50 years to complete!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2971800" cy="3048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hlinkClick r:id="rId2"/>
              </a:rPr>
              <a:t>Comparison</a:t>
            </a:r>
            <a:r>
              <a:rPr lang="en-US" sz="4000" dirty="0" smtClean="0"/>
              <a:t> of mitosis and meiosis</a:t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0243" name="Picture 3" descr="ch09sum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62000"/>
            <a:ext cx="58674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0400" y="228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             </a:t>
            </a:r>
            <a:r>
              <a:rPr lang="en-US" b="1" dirty="0" smtClean="0"/>
              <a:t>Skin </a:t>
            </a:r>
            <a:r>
              <a:rPr lang="en-US" b="1" dirty="0"/>
              <a:t>Cells  		    Egg Cells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581400" y="5715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u="sng" dirty="0"/>
              <a:t>Diploid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7086600" y="647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u="sng" dirty="0"/>
              <a:t>Haploid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276600" y="533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 dirty="0"/>
              <a:t>Somatic</a:t>
            </a:r>
            <a:r>
              <a:rPr lang="en-US" b="1" dirty="0"/>
              <a:t> Cells or Body Cells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553200" y="533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 dirty="0"/>
              <a:t>Gametes</a:t>
            </a:r>
            <a:r>
              <a:rPr lang="en-US" b="1" dirty="0"/>
              <a:t> or sex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Meiosis (Sexual reproduction) leads to genetic diversity!</a:t>
            </a:r>
          </a:p>
        </p:txBody>
      </p:sp>
      <p:pic>
        <p:nvPicPr>
          <p:cNvPr id="5124" name="Picture 4" descr="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2885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9-photo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389576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g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14749</TotalTime>
  <Words>187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Pixel</vt:lpstr>
      <vt:lpstr>Meiosis  </vt:lpstr>
      <vt:lpstr>Review the following terminology with your lab partner:</vt:lpstr>
      <vt:lpstr>Mitosis (Asexual Reproduction) produces cells that are genetically identical.   </vt:lpstr>
      <vt:lpstr>Mitosis produces Somatic Cells</vt:lpstr>
      <vt:lpstr>Meiosis –formation of gametes </vt:lpstr>
      <vt:lpstr>Gametes are produced in… </vt:lpstr>
      <vt:lpstr>Meiosis:  Males vs. Females </vt:lpstr>
      <vt:lpstr>Comparison of mitosis and meiosis </vt:lpstr>
      <vt:lpstr>Meiosis (Sexual reproduction) leads to genetic diversity!</vt:lpstr>
      <vt:lpstr>Crossing over of homologous chromosomes leads to diversity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Meiosis Review</vt:lpstr>
    </vt:vector>
  </TitlesOfParts>
  <Company>NIU-Biology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Chromosomes and Genetics</dc:title>
  <dc:creator>Mitrick Johns</dc:creator>
  <cp:lastModifiedBy>rleroy</cp:lastModifiedBy>
  <cp:revision>793</cp:revision>
  <dcterms:created xsi:type="dcterms:W3CDTF">2003-10-07T15:33:12Z</dcterms:created>
  <dcterms:modified xsi:type="dcterms:W3CDTF">2013-01-28T19:18:33Z</dcterms:modified>
</cp:coreProperties>
</file>