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8"/>
  </p:handoutMasterIdLst>
  <p:sldIdLst>
    <p:sldId id="328" r:id="rId2"/>
    <p:sldId id="259" r:id="rId3"/>
    <p:sldId id="260" r:id="rId4"/>
    <p:sldId id="261" r:id="rId5"/>
    <p:sldId id="325" r:id="rId6"/>
    <p:sldId id="326" r:id="rId7"/>
    <p:sldId id="327" r:id="rId8"/>
    <p:sldId id="319" r:id="rId9"/>
    <p:sldId id="330" r:id="rId10"/>
    <p:sldId id="331" r:id="rId11"/>
    <p:sldId id="263" r:id="rId12"/>
    <p:sldId id="264" r:id="rId13"/>
    <p:sldId id="265" r:id="rId14"/>
    <p:sldId id="266" r:id="rId15"/>
    <p:sldId id="322" r:id="rId16"/>
    <p:sldId id="267" r:id="rId17"/>
    <p:sldId id="332" r:id="rId18"/>
    <p:sldId id="333" r:id="rId19"/>
    <p:sldId id="334" r:id="rId20"/>
    <p:sldId id="335" r:id="rId21"/>
    <p:sldId id="336" r:id="rId22"/>
    <p:sldId id="346" r:id="rId23"/>
    <p:sldId id="347" r:id="rId24"/>
    <p:sldId id="353" r:id="rId25"/>
    <p:sldId id="354" r:id="rId26"/>
    <p:sldId id="349" r:id="rId27"/>
    <p:sldId id="350" r:id="rId28"/>
    <p:sldId id="351" r:id="rId29"/>
    <p:sldId id="356" r:id="rId30"/>
    <p:sldId id="352" r:id="rId31"/>
    <p:sldId id="358" r:id="rId32"/>
    <p:sldId id="357" r:id="rId33"/>
    <p:sldId id="355" r:id="rId34"/>
    <p:sldId id="359" r:id="rId35"/>
    <p:sldId id="321" r:id="rId36"/>
    <p:sldId id="345" r:id="rId3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368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F7EED-45EB-4CD9-AA56-4F5FAB2F7E81}" type="datetimeFigureOut">
              <a:rPr lang="en-US" smtClean="0"/>
              <a:pPr/>
              <a:t>9/5/2013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E43F9-1C82-4016-871A-F7C15242A9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CF4FDF6-CA72-4018-B551-C006EAE72F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00D6564-8245-48DC-A98D-69E8C90FB1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94E79F8-3D4C-40BD-A288-655D1B43BB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8E723A6-4088-4625-B8B1-3E97089089F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6D65EA-15FA-43E3-A03B-3F346D45FD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21BF76-AFC3-43D1-94DF-873E36A88D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BDE4A20-4C9D-44C5-AD7C-3083A01986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914C7C7-3CD8-4E53-8537-921B4BF1D9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8C3E5C-C70F-476E-912C-345F825DCA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A313F-7F8C-4CC1-9BDD-936913162E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125B809-03F9-492D-898D-4552ADA5CC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EBEE317-409E-4E94-9C8A-0EC4D63F3C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oSO0D94VG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1470025"/>
          </a:xfrm>
        </p:spPr>
        <p:txBody>
          <a:bodyPr/>
          <a:lstStyle/>
          <a:p>
            <a:pPr eaLnBrk="1" hangingPunct="1"/>
            <a:r>
              <a:rPr lang="en-US" sz="8000" dirty="0" smtClean="0"/>
              <a:t>Ecology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/>
          <a:p>
            <a:pPr eaLnBrk="1" hangingPunct="1"/>
            <a:r>
              <a:rPr lang="en-US" dirty="0" smtClean="0"/>
              <a:t>As we look at the following pictures – identify any words that “fit” or come to mind.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dirty="0" smtClean="0"/>
              <a:t>Ecosystem Organization</a:t>
            </a:r>
          </a:p>
        </p:txBody>
      </p:sp>
      <p:pic>
        <p:nvPicPr>
          <p:cNvPr id="14339" name="Picture 6" descr="LakeEcosystem_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52600"/>
            <a:ext cx="6705600" cy="461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Organism</a:t>
            </a:r>
          </a:p>
        </p:txBody>
      </p:sp>
      <p:pic>
        <p:nvPicPr>
          <p:cNvPr id="15364" name="Picture 3" descr="aey50038-Zebra-Face_closeu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867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810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Population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6388" name="Picture 3" descr="zebras_spreads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6934200" cy="45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Community</a:t>
            </a:r>
          </a:p>
        </p:txBody>
      </p:sp>
      <p:pic>
        <p:nvPicPr>
          <p:cNvPr id="17411" name="Picture 3" descr="eleph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zebras_spreads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648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JacobHendrikAcaciaTre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278313"/>
            <a:ext cx="3233738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Ecosystem</a:t>
            </a:r>
          </a:p>
        </p:txBody>
      </p:sp>
      <p:sp>
        <p:nvSpPr>
          <p:cNvPr id="18435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3" descr="059%20Zebra%20and%20eleph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9248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We will study 7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Biomes </a:t>
            </a:r>
          </a:p>
        </p:txBody>
      </p:sp>
      <p:pic>
        <p:nvPicPr>
          <p:cNvPr id="27652" name="Picture 4" descr="biome%20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752600"/>
            <a:ext cx="7010400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8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3 parts: land, water, air 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Biosphere (Earth)</a:t>
            </a:r>
          </a:p>
        </p:txBody>
      </p:sp>
      <p:pic>
        <p:nvPicPr>
          <p:cNvPr id="19460" name="Picture 3" descr="global_biosphe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09800"/>
            <a:ext cx="6343650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483" name="Picture 3" descr="clownfi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85800"/>
            <a:ext cx="533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4000" smtClean="0"/>
          </a:p>
        </p:txBody>
      </p:sp>
      <p:pic>
        <p:nvPicPr>
          <p:cNvPr id="21507" name="Picture 3" descr="School_of_reef_fish_at_Rapture_Reef,_French_Frigate_Sho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71056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71600" y="228600"/>
            <a:ext cx="8229600" cy="11430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22531" name="Picture 3" descr="tropical_fish_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7086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simply_seaweed_by_creativty_at_fl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0"/>
            <a:ext cx="23622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thumbn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0113" y="0"/>
            <a:ext cx="18938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erami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2750" y="3276600"/>
            <a:ext cx="23812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ush_rain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4175"/>
            <a:ext cx="9144000" cy="608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</a:t>
            </a:r>
          </a:p>
        </p:txBody>
      </p:sp>
      <p:pic>
        <p:nvPicPr>
          <p:cNvPr id="23555" name="Picture 3" descr="Image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191500" cy="557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L02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685800"/>
            <a:ext cx="5486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-&gt; Large</a:t>
            </a:r>
          </a:p>
          <a:p>
            <a:r>
              <a:rPr lang="en-US" dirty="0" smtClean="0"/>
              <a:t>Organism -&gt; population  -&gt; community -&gt; ecosystem  -&gt; biome -&gt; biosphere (earth)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is an ecosystem organized?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Biodiversity (pg 341) – the number and variety of organisms in a given area during a specific period of time.</a:t>
            </a:r>
          </a:p>
          <a:p>
            <a:pPr lvl="1"/>
            <a:r>
              <a:rPr lang="en-US" dirty="0" smtClean="0"/>
              <a:t>Found by counting the number of different organisms in an area.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-1371600" y="228600"/>
            <a:ext cx="8229600" cy="1143000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22531" name="Picture 3" descr="tropical_fish_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6096000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/>
              <a:t>Calculate the biodiversity of this slide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Biodiversity (pg 341) – the number and variety of organisms in a given area during a specific period of time.</a:t>
            </a:r>
          </a:p>
          <a:p>
            <a:pPr lvl="1"/>
            <a:r>
              <a:rPr lang="en-US" dirty="0" smtClean="0"/>
              <a:t>Found by counting the number of different organisms in an area.</a:t>
            </a:r>
          </a:p>
          <a:p>
            <a:r>
              <a:rPr lang="en-US" dirty="0" smtClean="0"/>
              <a:t>Transect – a line overlaid in an area to count specie diversity.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Pioneer species – the first specie to move into a disturbed area.</a:t>
            </a:r>
          </a:p>
          <a:p>
            <a:r>
              <a:rPr lang="en-US" dirty="0" smtClean="0"/>
              <a:t>Succession – when species replace other species in a given area.</a:t>
            </a:r>
          </a:p>
          <a:p>
            <a:pPr lvl="1"/>
            <a:r>
              <a:rPr lang="en-US" dirty="0" smtClean="0"/>
              <a:t>Primary succession – occurs where life has not existed before.</a:t>
            </a:r>
          </a:p>
          <a:p>
            <a:pPr lvl="1"/>
            <a:r>
              <a:rPr lang="en-US" dirty="0" smtClean="0"/>
              <a:t>Secondary succession – occurs in areas that have previous </a:t>
            </a:r>
            <a:r>
              <a:rPr lang="en-US" dirty="0" smtClean="0"/>
              <a:t>growth but currently do not due to </a:t>
            </a:r>
            <a:r>
              <a:rPr lang="en-US" smtClean="0"/>
              <a:t>a disturbance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414338"/>
            <a:ext cx="8358188" cy="6373812"/>
            <a:chOff x="0" y="414635"/>
            <a:chExt cx="8357403" cy="6374238"/>
          </a:xfrm>
        </p:grpSpPr>
        <p:pic>
          <p:nvPicPr>
            <p:cNvPr id="13315" name="Picture 3" descr="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453663" y="4346936"/>
              <a:ext cx="2064473" cy="281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6" name="Picture 5" descr="Top Lef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37926" y="119277"/>
              <a:ext cx="2143550" cy="281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6" descr="Middle Lef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89338" y="2225262"/>
              <a:ext cx="2240723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7" descr="Bottom Middl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126201" y="4417599"/>
              <a:ext cx="2053397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Picture 9" descr="Middle Middl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3122910" y="2284710"/>
              <a:ext cx="2059978" cy="266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10" descr="Top Middle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3066105" y="167929"/>
              <a:ext cx="2173585" cy="266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1" name="Picture 15" descr="Huckleberry 2.jpg"/>
            <p:cNvPicPr>
              <a:picLocks noChangeAspect="1"/>
            </p:cNvPicPr>
            <p:nvPr/>
          </p:nvPicPr>
          <p:blipFill>
            <a:blip r:embed="rId8" cstate="print"/>
            <a:srcRect r="5853"/>
            <a:stretch>
              <a:fillRect/>
            </a:stretch>
          </p:blipFill>
          <p:spPr bwMode="auto">
            <a:xfrm rot="-5400000">
              <a:off x="5871918" y="29115"/>
              <a:ext cx="2099965" cy="287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2" name="Picture 16" descr="Huckleberry 2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5806640" y="2173637"/>
              <a:ext cx="2230520" cy="287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3" name="Picture 17" descr="Huckleberry 2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5806640" y="4231037"/>
              <a:ext cx="2230520" cy="287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414338"/>
            <a:ext cx="8358188" cy="6373812"/>
            <a:chOff x="0" y="414635"/>
            <a:chExt cx="8357403" cy="6374238"/>
          </a:xfrm>
        </p:grpSpPr>
        <p:pic>
          <p:nvPicPr>
            <p:cNvPr id="14342" name="Picture 3" descr="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453663" y="4346936"/>
              <a:ext cx="2064473" cy="281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5" descr="Top Lef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37926" y="119277"/>
              <a:ext cx="2143550" cy="281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6" descr="Middle Lef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89338" y="2225262"/>
              <a:ext cx="2240723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7" descr="Bottom Middl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126201" y="4417599"/>
              <a:ext cx="2053397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Middle Middl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3122910" y="2284710"/>
              <a:ext cx="2059978" cy="266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Top Middle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3066105" y="167929"/>
              <a:ext cx="2173585" cy="266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Huckleberry 2.jpg"/>
            <p:cNvPicPr>
              <a:picLocks noChangeAspect="1"/>
            </p:cNvPicPr>
            <p:nvPr/>
          </p:nvPicPr>
          <p:blipFill>
            <a:blip r:embed="rId8" cstate="print"/>
            <a:srcRect r="5853"/>
            <a:stretch>
              <a:fillRect/>
            </a:stretch>
          </p:blipFill>
          <p:spPr bwMode="auto">
            <a:xfrm rot="-5400000">
              <a:off x="5871918" y="29115"/>
              <a:ext cx="2099965" cy="287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6" descr="Huckleberry 2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5806640" y="2173637"/>
              <a:ext cx="2230520" cy="287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7" descr="Huckleberry 2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5806640" y="4231037"/>
              <a:ext cx="2230520" cy="287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6200000" flipH="1">
            <a:off x="1409700" y="3390900"/>
            <a:ext cx="6858000" cy="7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ye-level-great-white-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414338"/>
            <a:ext cx="8358188" cy="6373812"/>
            <a:chOff x="0" y="414635"/>
            <a:chExt cx="8357403" cy="6374238"/>
          </a:xfrm>
        </p:grpSpPr>
        <p:pic>
          <p:nvPicPr>
            <p:cNvPr id="14342" name="Picture 3" descr="1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5400000">
              <a:off x="453663" y="4346936"/>
              <a:ext cx="2064473" cy="2819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Picture 5" descr="Top Lef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37926" y="119277"/>
              <a:ext cx="2143550" cy="2819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4" name="Picture 6" descr="Middle Left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289338" y="2225262"/>
              <a:ext cx="2240723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5" name="Picture 7" descr="Bottom Middle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5400000">
              <a:off x="3126201" y="4417599"/>
              <a:ext cx="2053397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6" name="Picture 9" descr="Middle Middle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5400000">
              <a:off x="3122910" y="2284710"/>
              <a:ext cx="2059978" cy="266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7" name="Picture 10" descr="Top Middle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 rot="5400000">
              <a:off x="3066105" y="167929"/>
              <a:ext cx="2173585" cy="266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8" name="Picture 15" descr="Huckleberry 2.jpg"/>
            <p:cNvPicPr>
              <a:picLocks noChangeAspect="1"/>
            </p:cNvPicPr>
            <p:nvPr/>
          </p:nvPicPr>
          <p:blipFill>
            <a:blip r:embed="rId8" cstate="print"/>
            <a:srcRect r="5853"/>
            <a:stretch>
              <a:fillRect/>
            </a:stretch>
          </p:blipFill>
          <p:spPr bwMode="auto">
            <a:xfrm rot="-5400000">
              <a:off x="5871918" y="29115"/>
              <a:ext cx="2099965" cy="287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9" name="Picture 16" descr="Huckleberry 2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5806640" y="2173637"/>
              <a:ext cx="2230520" cy="287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0" name="Picture 17" descr="Huckleberry 2.jpg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-5400000">
              <a:off x="5806640" y="4231037"/>
              <a:ext cx="2230520" cy="287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2895600"/>
            <a:ext cx="2286000" cy="3698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-110" charset="0"/>
              </a:rPr>
              <a:t>Primary Succession</a:t>
            </a:r>
            <a:endParaRPr lang="en-US" dirty="0">
              <a:solidFill>
                <a:srgbClr val="000000"/>
              </a:solidFill>
              <a:latin typeface="Calibri" pitchFamily="-110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486400" y="2895600"/>
            <a:ext cx="2286000" cy="3698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-110" charset="0"/>
              </a:rPr>
              <a:t>Secondary Succession</a:t>
            </a:r>
            <a:endParaRPr lang="en-US" dirty="0">
              <a:solidFill>
                <a:srgbClr val="000000"/>
              </a:solidFill>
              <a:latin typeface="Calibri" pitchFamily="-110" charset="0"/>
            </a:endParaRP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rot="16200000" flipH="1">
            <a:off x="1409700" y="3390900"/>
            <a:ext cx="6858000" cy="762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0" name="Picture 8" descr="http://ecolibrary.org/images/full_image/Succession_primary_on_lava_flow_Hawaii_DP430.jpg"/>
          <p:cNvPicPr>
            <a:picLocks noChangeAspect="1" noChangeArrowheads="1"/>
          </p:cNvPicPr>
          <p:nvPr/>
        </p:nvPicPr>
        <p:blipFill>
          <a:blip r:embed="rId2" cstate="print"/>
          <a:srcRect l="26549" r="25664"/>
          <a:stretch>
            <a:fillRect/>
          </a:stretch>
        </p:blipFill>
        <p:spPr bwMode="auto">
          <a:xfrm>
            <a:off x="304800" y="381000"/>
            <a:ext cx="3429000" cy="5381625"/>
          </a:xfrm>
          <a:prstGeom prst="rect">
            <a:avLst/>
          </a:prstGeom>
          <a:noFill/>
        </p:spPr>
      </p:pic>
      <p:pic>
        <p:nvPicPr>
          <p:cNvPr id="49162" name="Picture 10" descr="http://t2.gstatic.com/images?q=tbn:ANd9GcSF0FA2RSP0ta4xqeIPdeo-vAKhmcO6VVY9aUnLUlm-x26oAGr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4084948" cy="3048000"/>
          </a:xfrm>
          <a:prstGeom prst="rect">
            <a:avLst/>
          </a:prstGeom>
          <a:noFill/>
        </p:spPr>
      </p:pic>
      <p:pic>
        <p:nvPicPr>
          <p:cNvPr id="49164" name="Picture 12" descr="http://t1.gstatic.com/images?q=tbn:ANd9GcThIhWF_3ZQ38zup_ELOL9988BbRjg-qBXbejFTkW23tV4pWdO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1000"/>
            <a:ext cx="1895475" cy="2419350"/>
          </a:xfrm>
          <a:prstGeom prst="rect">
            <a:avLst/>
          </a:prstGeom>
          <a:noFill/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86200" y="1219200"/>
            <a:ext cx="2286000" cy="3698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-110" charset="0"/>
              </a:rPr>
              <a:t>Primary Succession</a:t>
            </a:r>
            <a:endParaRPr lang="en-US" dirty="0">
              <a:solidFill>
                <a:srgbClr val="000000"/>
              </a:solidFill>
              <a:latin typeface="Calibri" pitchFamily="-110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isdomportal.com/MemorialPark5/1038-HuckleberryP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4305300" cy="3219451"/>
          </a:xfrm>
          <a:prstGeom prst="rect">
            <a:avLst/>
          </a:prstGeom>
          <a:noFill/>
        </p:spPr>
      </p:pic>
      <p:pic>
        <p:nvPicPr>
          <p:cNvPr id="1028" name="Picture 4" descr="http://pabook.libraries.psu.edu/palitmap/HuckleberryColon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276599"/>
            <a:ext cx="3962400" cy="3100579"/>
          </a:xfrm>
          <a:prstGeom prst="rect">
            <a:avLst/>
          </a:prstGeom>
          <a:noFill/>
        </p:spPr>
      </p:pic>
      <p:pic>
        <p:nvPicPr>
          <p:cNvPr id="1030" name="Picture 6" descr="http://i2.squidoocdn.com/resize/squidoo_images/250/draft_lens17875277module149712399photo_1303507453Huckleberry_Patc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295400"/>
            <a:ext cx="3505200" cy="4668928"/>
          </a:xfrm>
          <a:prstGeom prst="rect">
            <a:avLst/>
          </a:prstGeom>
          <a:noFill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715000" y="533400"/>
            <a:ext cx="2286000" cy="369888"/>
          </a:xfrm>
          <a:prstGeom prst="rect">
            <a:avLst/>
          </a:prstGeom>
          <a:gradFill rotWithShape="1">
            <a:gsLst>
              <a:gs pos="0">
                <a:srgbClr val="E5EEFF"/>
              </a:gs>
              <a:gs pos="64999">
                <a:srgbClr val="BFD5FF"/>
              </a:gs>
              <a:gs pos="100000">
                <a:srgbClr val="A3C4FF"/>
              </a:gs>
            </a:gsLst>
            <a:lin ang="5400000" scaled="1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 pitchFamily="-110" charset="0"/>
              </a:rPr>
              <a:t>Secondary Succession</a:t>
            </a:r>
            <a:endParaRPr lang="en-US" dirty="0">
              <a:solidFill>
                <a:srgbClr val="000000"/>
              </a:solidFill>
              <a:latin typeface="Calibri" pitchFamily="-110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sz="3400" dirty="0" smtClean="0"/>
              <a:t>Primary Succession</a:t>
            </a:r>
          </a:p>
          <a:p>
            <a:pPr lvl="1"/>
            <a:r>
              <a:rPr lang="en-US" sz="3000" dirty="0" smtClean="0"/>
              <a:t>An area where growth happens on a new substrate. ex: lava, glacial retreat</a:t>
            </a:r>
          </a:p>
          <a:p>
            <a:pPr lvl="1">
              <a:buNone/>
            </a:pPr>
            <a:endParaRPr lang="en-US" sz="3000" dirty="0" smtClean="0"/>
          </a:p>
          <a:p>
            <a:r>
              <a:rPr lang="en-US" sz="3400" dirty="0" smtClean="0"/>
              <a:t>Secondary Succession</a:t>
            </a:r>
          </a:p>
          <a:p>
            <a:pPr lvl="1"/>
            <a:r>
              <a:rPr lang="en-US" sz="3000" dirty="0" smtClean="0"/>
              <a:t>An area where growth happens after an event on previously used soils. ex: hurricane, fire, flood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Activity - </a:t>
            </a:r>
            <a:r>
              <a:rPr lang="en-US" dirty="0" err="1" smtClean="0"/>
              <a:t>Wrapup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Note: </a:t>
            </a:r>
          </a:p>
          <a:p>
            <a:pPr lvl="1"/>
            <a:r>
              <a:rPr lang="en-US" sz="3000" dirty="0" smtClean="0"/>
              <a:t>A primary succession area tends to have more plant diversity.</a:t>
            </a:r>
          </a:p>
          <a:p>
            <a:pPr lvl="1"/>
            <a:r>
              <a:rPr lang="en-US" sz="3000" dirty="0" smtClean="0"/>
              <a:t>A secondary succession area tends to have more overall diversity.</a:t>
            </a:r>
            <a:endParaRPr lang="en-US" sz="3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Succession Activity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066800"/>
            <a:ext cx="45720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is a very </a:t>
            </a:r>
            <a:r>
              <a:rPr lang="en-US" b="1" u="sng" dirty="0" smtClean="0"/>
              <a:t>specialized </a:t>
            </a:r>
            <a:r>
              <a:rPr lang="en-US" dirty="0" smtClean="0"/>
              <a:t>ecosystem that only exists in a certain area or climate.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They are identified by factors like temperature, rainfall, soil type and altitude. </a:t>
            </a:r>
            <a:endParaRPr lang="en-US" b="1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organisms are adapted to its specific climate (temperature   and precipitation) </a:t>
            </a:r>
            <a:endParaRPr lang="en-US" b="1" dirty="0" smtClean="0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 Biome ……</a:t>
            </a:r>
          </a:p>
        </p:txBody>
      </p:sp>
      <p:pic>
        <p:nvPicPr>
          <p:cNvPr id="26628" name="Picture 4" descr="rainforest-biome_33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7113" y="3657600"/>
            <a:ext cx="43068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http://t0.gstatic.com/images?q=tbn:FlawBKKnle-QGM:http://www.ottosenphotography.com/sonoran_desert_matt.jpg&amp;t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914400"/>
            <a:ext cx="366236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3" grpId="0" build="p" autoUpdateAnimBg="0"/>
      <p:bldP spid="143362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Teams of </a:t>
            </a:r>
            <a:r>
              <a:rPr lang="en-US" sz="2800" dirty="0" smtClean="0"/>
              <a:t>3 – Teacher will assign 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Each person researches </a:t>
            </a:r>
            <a:r>
              <a:rPr lang="en-US" sz="2800" dirty="0" smtClean="0"/>
              <a:t>2 </a:t>
            </a:r>
            <a:r>
              <a:rPr lang="en-US" sz="2800" dirty="0"/>
              <a:t>biomes</a:t>
            </a:r>
            <a:r>
              <a:rPr lang="en-US" sz="2800" dirty="0" smtClean="0"/>
              <a:t>. (one person will have to do 3, there are 7 total)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b="1" i="1" dirty="0" smtClean="0"/>
              <a:t>Your TASK: </a:t>
            </a:r>
            <a:r>
              <a:rPr lang="en-US" sz="2800" dirty="0"/>
              <a:t>Complete your </a:t>
            </a:r>
            <a:r>
              <a:rPr lang="en-US" sz="2800" dirty="0" smtClean="0"/>
              <a:t>research (library or textbook pg 373) .  </a:t>
            </a:r>
            <a:r>
              <a:rPr lang="en-US" sz="2800" dirty="0"/>
              <a:t>Take time to look more deeply at the ecosystems you were assigned.  Add to your research by completing your section of the biome chart – in detail.  </a:t>
            </a:r>
            <a:endParaRPr lang="en-US" sz="2800" b="1" i="1" dirty="0"/>
          </a:p>
          <a:p>
            <a:pPr>
              <a:lnSpc>
                <a:spcPct val="80000"/>
              </a:lnSpc>
            </a:pPr>
            <a:r>
              <a:rPr lang="en-US" sz="2800" b="1" i="1" dirty="0"/>
              <a:t>Groups share their information tomorrow.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Biome Chart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6a00d8341c5e1453ef0111685d9c11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kdietz.com/images/clown_fish_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796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ijlmakers.com/images/araneology/Spider_in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wildnatureimages.com/images%202/050504-062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0"/>
            <a:ext cx="1031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“ecos” = home</a:t>
            </a:r>
          </a:p>
          <a:p>
            <a:pPr eaLnBrk="1" hangingPunct="1"/>
            <a:r>
              <a:rPr lang="en-US" smtClean="0"/>
              <a:t>“ology” = study of </a:t>
            </a:r>
          </a:p>
          <a:p>
            <a:pPr eaLnBrk="1" hangingPunct="1"/>
            <a:r>
              <a:rPr lang="en-US" b="1" smtClean="0">
                <a:solidFill>
                  <a:srgbClr val="FF5050"/>
                </a:solidFill>
              </a:rPr>
              <a:t>Ecology</a:t>
            </a:r>
            <a:r>
              <a:rPr lang="en-US" smtClean="0"/>
              <a:t> = the study of organisms and where they live</a:t>
            </a: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100" smtClean="0"/>
              <a:t>What is Ecology?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  <p:bldP spid="12595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Ecosystem = a </a:t>
            </a:r>
            <a:r>
              <a:rPr lang="en-US" b="1" u="sng" dirty="0" smtClean="0">
                <a:solidFill>
                  <a:srgbClr val="FF0000"/>
                </a:solidFill>
              </a:rPr>
              <a:t>system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formed by the interaction of organisms with the living (</a:t>
            </a:r>
            <a:r>
              <a:rPr lang="en-US" b="1" dirty="0" smtClean="0">
                <a:solidFill>
                  <a:srgbClr val="0070C0"/>
                </a:solidFill>
              </a:rPr>
              <a:t>biotic</a:t>
            </a:r>
            <a:r>
              <a:rPr lang="en-US" dirty="0" smtClean="0"/>
              <a:t>) and non-living (</a:t>
            </a:r>
            <a:r>
              <a:rPr lang="en-US" b="1" dirty="0" smtClean="0">
                <a:solidFill>
                  <a:srgbClr val="00B050"/>
                </a:solidFill>
              </a:rPr>
              <a:t>abiotic</a:t>
            </a:r>
            <a:r>
              <a:rPr lang="en-US" dirty="0" smtClean="0"/>
              <a:t>) environment. </a:t>
            </a:r>
          </a:p>
          <a:p>
            <a:r>
              <a:rPr lang="en-US" dirty="0" smtClean="0">
                <a:hlinkClick r:id="rId2"/>
              </a:rPr>
              <a:t>Video</a:t>
            </a:r>
            <a:endParaRPr lang="en-US" dirty="0" smtClean="0"/>
          </a:p>
          <a:p>
            <a:r>
              <a:rPr lang="en-US" dirty="0" smtClean="0"/>
              <a:t>Thought Question:</a:t>
            </a:r>
          </a:p>
          <a:p>
            <a:r>
              <a:rPr lang="en-US" dirty="0" smtClean="0"/>
              <a:t>How might an abiotic factor affect a biotic factor in an eco</a:t>
            </a:r>
            <a:r>
              <a:rPr lang="en-US" dirty="0" smtClean="0">
                <a:solidFill>
                  <a:srgbClr val="FF0000"/>
                </a:solidFill>
              </a:rPr>
              <a:t>system</a:t>
            </a:r>
            <a:r>
              <a:rPr lang="en-US" dirty="0" smtClean="0"/>
              <a:t>? </a:t>
            </a:r>
          </a:p>
          <a:p>
            <a:endParaRPr lang="en-US" dirty="0" smtClean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Define Ecosystem under your chart </a:t>
            </a:r>
            <a:r>
              <a:rPr lang="en-US" sz="4000" dirty="0" smtClean="0">
                <a:solidFill>
                  <a:srgbClr val="FF0000"/>
                </a:solidFill>
              </a:rPr>
              <a:t/>
            </a:r>
            <a:br>
              <a:rPr lang="en-US" sz="4000" dirty="0" smtClean="0">
                <a:solidFill>
                  <a:srgbClr val="FF0000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2233</TotalTime>
  <Words>488</Words>
  <Application>Microsoft Office PowerPoint</Application>
  <PresentationFormat>On-screen Show (4:3)</PresentationFormat>
  <Paragraphs>63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Concourse</vt:lpstr>
      <vt:lpstr>Ecology</vt:lpstr>
      <vt:lpstr>Slide 2</vt:lpstr>
      <vt:lpstr>Slide 3</vt:lpstr>
      <vt:lpstr>Slide 4</vt:lpstr>
      <vt:lpstr>Slide 5</vt:lpstr>
      <vt:lpstr>Slide 6</vt:lpstr>
      <vt:lpstr>Slide 7</vt:lpstr>
      <vt:lpstr>What is Ecology?</vt:lpstr>
      <vt:lpstr>Define Ecosystem under your chart  </vt:lpstr>
      <vt:lpstr>Ecosystem Organization</vt:lpstr>
      <vt:lpstr>Organism</vt:lpstr>
      <vt:lpstr>Population</vt:lpstr>
      <vt:lpstr>Community</vt:lpstr>
      <vt:lpstr>Ecosystem</vt:lpstr>
      <vt:lpstr>Biomes </vt:lpstr>
      <vt:lpstr>Biosphere (Earth)</vt:lpstr>
      <vt:lpstr>Slide 17</vt:lpstr>
      <vt:lpstr>Slide 18</vt:lpstr>
      <vt:lpstr>Slide 19</vt:lpstr>
      <vt:lpstr>Ecosystem</vt:lpstr>
      <vt:lpstr>Slide 21</vt:lpstr>
      <vt:lpstr>How is an ecosystem organized?</vt:lpstr>
      <vt:lpstr>Quantify</vt:lpstr>
      <vt:lpstr>Slide 24</vt:lpstr>
      <vt:lpstr>Quantify</vt:lpstr>
      <vt:lpstr>Succession</vt:lpstr>
      <vt:lpstr>Succession Activity</vt:lpstr>
      <vt:lpstr>Slide 28</vt:lpstr>
      <vt:lpstr>Slide 29</vt:lpstr>
      <vt:lpstr>Slide 30</vt:lpstr>
      <vt:lpstr>Slide 31</vt:lpstr>
      <vt:lpstr>Slide 32</vt:lpstr>
      <vt:lpstr>Succession Activity - Wrapup</vt:lpstr>
      <vt:lpstr>Succession Activity</vt:lpstr>
      <vt:lpstr>A Biome ……</vt:lpstr>
      <vt:lpstr>Biome Chart</vt:lpstr>
    </vt:vector>
  </TitlesOfParts>
  <Company>North Mason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Ecology</dc:title>
  <dc:creator>rleroy</dc:creator>
  <cp:lastModifiedBy>Matthew Lonsdale</cp:lastModifiedBy>
  <cp:revision>175</cp:revision>
  <dcterms:created xsi:type="dcterms:W3CDTF">2010-02-17T00:15:20Z</dcterms:created>
  <dcterms:modified xsi:type="dcterms:W3CDTF">2013-09-06T00:23:09Z</dcterms:modified>
</cp:coreProperties>
</file>