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2"/>
    <p:sldId id="291" r:id="rId3"/>
    <p:sldId id="285" r:id="rId4"/>
    <p:sldId id="292" r:id="rId5"/>
    <p:sldId id="286" r:id="rId6"/>
    <p:sldId id="279" r:id="rId7"/>
    <p:sldId id="262" r:id="rId8"/>
    <p:sldId id="290" r:id="rId9"/>
    <p:sldId id="274" r:id="rId10"/>
    <p:sldId id="284" r:id="rId11"/>
    <p:sldId id="264" r:id="rId12"/>
    <p:sldId id="281" r:id="rId13"/>
    <p:sldId id="283" r:id="rId14"/>
    <p:sldId id="282" r:id="rId15"/>
    <p:sldId id="289" r:id="rId16"/>
    <p:sldId id="293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33CC33"/>
    <a:srgbClr val="0066FF"/>
    <a:srgbClr val="F29000"/>
    <a:srgbClr val="FF9900"/>
    <a:srgbClr val="99FF66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8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C47C639-A9DC-496C-9DA5-321715113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94A75581-6916-4BC4-9AD2-7A6711C8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73BB-CC56-4B0C-AFF4-E3B2A102C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94D9-D2DB-45C6-B7D1-56F768226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0784-9939-4F99-AFD2-F703CCCF7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E230-8654-4516-B99A-28E3B4E4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41342-AD83-446B-8390-D09947562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6CBD-287B-4885-B7EF-ECCE208A1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94DD8-9207-4101-8FE6-665DB7218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CD62-FD29-4B4D-AD1C-060E6FE33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FF647-5CC9-454B-A7AA-E8BAB50E1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986D4-B674-457F-8E24-76771FF7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20F3-E82E-4024-92A0-A7A0418D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3CC8-D2BD-4295-8709-5F134F9AA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710BD2B-C1CC-4786-9C19-453711B35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fallcolor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590JJV96lc&amp;feature=related" TargetMode="External"/><Relationship Id="rId2" Type="http://schemas.openxmlformats.org/officeDocument/2006/relationships/hyperlink" Target="http://www.youtube.com/watch?v=eY1ReqiYwYs&amp;NR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w.vt.edu/dendro/forestbiology/photosynthesis.sw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0070960526/student_view0/chapter5/animation_quiz_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P-IUyAjqYc" TargetMode="External"/><Relationship Id="rId2" Type="http://schemas.openxmlformats.org/officeDocument/2006/relationships/hyperlink" Target="http://www.pbs.org/wgbh/nova/methuselah/photosynthesis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vTx9XHMG68Q&amp;feature=PlayList&amp;p=CED208A405CBC700&amp;playnext_from=PL&amp;playnext=1&amp;index=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youtube.com/watch?v=-P-IUyAjqY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fw.vt.edu/dendro/forestbiology/photosynthesis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1_uez5WX1o&amp;feature=relat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cell.ndsu.nodak.edu/animations/atpgradient/movi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008000"/>
                </a:solidFill>
              </a:rPr>
              <a:t>Photosynthesis</a:t>
            </a:r>
            <a:r>
              <a:rPr lang="en-US" sz="8800" b="1" dirty="0" smtClean="0">
                <a:solidFill>
                  <a:srgbClr val="008000"/>
                </a:solidFill>
              </a:rPr>
              <a:t/>
            </a:r>
            <a:br>
              <a:rPr lang="en-US" sz="8800" b="1" dirty="0" smtClean="0">
                <a:solidFill>
                  <a:srgbClr val="008000"/>
                </a:solidFill>
              </a:rPr>
            </a:br>
            <a:endParaRPr lang="en-US" sz="6000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hlinkClick r:id="rId2"/>
              </a:rPr>
              <a:t>Stage 1 and 2</a:t>
            </a:r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hlinkClick r:id="rId3"/>
              </a:rPr>
              <a:t>Stage 1 and 2</a:t>
            </a:r>
            <a:endParaRPr lang="en-US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FF0000"/>
                </a:solidFill>
                <a:hlinkClick r:id="rId4"/>
              </a:rPr>
              <a:t>Stage 1 and 2 </a:t>
            </a:r>
            <a:endParaRPr lang="en-US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u="sng" smtClean="0"/>
              <a:t/>
            </a:r>
            <a:br>
              <a:rPr lang="en-US" u="sng" smtClean="0"/>
            </a:br>
            <a:r>
              <a:rPr lang="en-US" sz="3600" u="sng" smtClean="0"/>
              <a:t>Stage 3:</a:t>
            </a:r>
            <a:r>
              <a:rPr lang="en-US" sz="3600" smtClean="0"/>
              <a:t> Stored energy creates organic compounds (sugars)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 light required, occurs in the </a:t>
            </a:r>
            <a:r>
              <a:rPr lang="en-US" dirty="0" err="1" smtClean="0"/>
              <a:t>stroma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Stored energy from stage 2 is used for </a:t>
            </a:r>
            <a:r>
              <a:rPr lang="en-US" b="1" dirty="0" smtClean="0">
                <a:solidFill>
                  <a:srgbClr val="FF0000"/>
                </a:solidFill>
              </a:rPr>
              <a:t>carbon dioxide fixation</a:t>
            </a:r>
            <a:r>
              <a:rPr lang="en-US" b="1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is broken and “fixed” into sugar by the </a:t>
            </a:r>
            <a:r>
              <a:rPr lang="en-US" b="1" dirty="0" smtClean="0">
                <a:solidFill>
                  <a:srgbClr val="008000"/>
                </a:solidFill>
                <a:hlinkClick r:id="rId2"/>
              </a:rPr>
              <a:t>Calvin Cycle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 </a:t>
            </a: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Animation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9900"/>
                </a:solidFill>
              </a:rPr>
              <a:t>Light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vs.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rgbClr val="990099"/>
                </a:solidFill>
              </a:rPr>
              <a:t>Dark </a:t>
            </a:r>
            <a:r>
              <a:rPr lang="en-US" b="1" dirty="0" smtClean="0">
                <a:solidFill>
                  <a:schemeClr val="tx1"/>
                </a:solidFill>
              </a:rPr>
              <a:t>Reactions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3581400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rgbClr val="FF9900"/>
                </a:solidFill>
              </a:rPr>
              <a:t>Light Reactions:</a:t>
            </a:r>
            <a:r>
              <a:rPr lang="en-US" sz="3600" dirty="0" smtClean="0"/>
              <a:t>  “photo” part – light is absorbed by pigments (stage 1 &amp; 2)</a:t>
            </a:r>
            <a:endParaRPr lang="en-US" sz="3600" b="1" u="sng" dirty="0" smtClean="0"/>
          </a:p>
          <a:p>
            <a:pPr eaLnBrk="1" hangingPunct="1"/>
            <a:r>
              <a:rPr lang="en-US" sz="3600" b="1" u="sng" dirty="0" smtClean="0">
                <a:solidFill>
                  <a:srgbClr val="990099"/>
                </a:solidFill>
              </a:rPr>
              <a:t>Dark Reactions:</a:t>
            </a:r>
            <a:r>
              <a:rPr lang="en-US" sz="3600" dirty="0" smtClean="0"/>
              <a:t>  “synthesis” part – organic molecules are created (stage 3) </a:t>
            </a:r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Copy Table into Notebook 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772400" cy="51435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Pigments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ATP and NADPH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Carbon 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graphicFrame>
        <p:nvGraphicFramePr>
          <p:cNvPr id="79901" name="Group 29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5490972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Excites electrons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(Stage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Provides H+ ions and O</a:t>
                      </a:r>
                      <a:r>
                        <a:rPr kumimoji="0" lang="en-US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(Stage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Pigments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Absorb light (Stage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ATP and NADPH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Store chemical energy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(Stage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Carbon Dioxide (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Calvin Cycle)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Used to make organic compounds (sugars) (Stage 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Importance of Photosynthesis: </a:t>
            </a:r>
            <a:r>
              <a:rPr lang="en-US" i="1" smtClean="0"/>
              <a:t>A Review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3368675"/>
          </a:xfrm>
        </p:spPr>
        <p:txBody>
          <a:bodyPr/>
          <a:lstStyle/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smtClean="0"/>
              <a:t>The energy entering chloroplasts as sunlight gets stored as chemical energy in organic compounds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smtClean="0"/>
              <a:t>Sugar made in the chloroplasts provides energy for the organism and carbon to make cell parts.</a:t>
            </a:r>
          </a:p>
          <a:p>
            <a:pPr eaLnBrk="1" hangingPunct="1">
              <a:lnSpc>
                <a:spcPct val="96000"/>
              </a:lnSpc>
              <a:spcBef>
                <a:spcPts val="600"/>
              </a:spcBef>
            </a:pPr>
            <a:r>
              <a:rPr lang="en-US" smtClean="0"/>
              <a:t>Photosynthesis also produces the oxygen in our atmosphere!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008000"/>
                </a:solidFill>
              </a:rPr>
              <a:t>Photosynthesis</a:t>
            </a:r>
            <a:r>
              <a:rPr lang="en-US" sz="8800" b="1" dirty="0" smtClean="0">
                <a:solidFill>
                  <a:srgbClr val="008000"/>
                </a:solidFill>
              </a:rPr>
              <a:t/>
            </a:r>
            <a:br>
              <a:rPr lang="en-US" sz="8800" b="1" dirty="0" smtClean="0">
                <a:solidFill>
                  <a:srgbClr val="008000"/>
                </a:solidFill>
              </a:rPr>
            </a:br>
            <a:endParaRPr lang="en-US" sz="6000" b="1" dirty="0" smtClean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Demo</a:t>
            </a:r>
            <a:endParaRPr lang="en-US" dirty="0" smtClean="0"/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Videoclip</a:t>
            </a:r>
            <a:r>
              <a:rPr lang="en-US" dirty="0" smtClean="0"/>
              <a:t> #1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Videoclip</a:t>
            </a:r>
            <a:r>
              <a:rPr lang="en-US" dirty="0" smtClean="0"/>
              <a:t>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algn="l"/>
            <a:r>
              <a:rPr lang="en-US" u="sng" dirty="0" smtClean="0"/>
              <a:t>Seeds to Logs </a:t>
            </a:r>
            <a:endParaRPr lang="en-US" u="sng" dirty="0"/>
          </a:p>
        </p:txBody>
      </p:sp>
      <p:pic>
        <p:nvPicPr>
          <p:cNvPr id="1028" name="Picture 4" descr="http://www.moonlightsales.com/images/Ponderosa%20P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066800"/>
            <a:ext cx="3200400" cy="5095876"/>
          </a:xfrm>
          <a:prstGeom prst="rect">
            <a:avLst/>
          </a:prstGeom>
          <a:noFill/>
        </p:spPr>
      </p:pic>
      <p:pic>
        <p:nvPicPr>
          <p:cNvPr id="1030" name="Picture 6" descr="http://1.bp.blogspot.com/_oH7YVmRWh-s/R_PTsIo_93I/AAAAAAAAA9I/T2dDnIejOKo/s400/Ponderosa+pine+tree+c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00400"/>
            <a:ext cx="3810000" cy="2857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524001"/>
            <a:ext cx="4343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Where did all that “stuff” come from? </a:t>
            </a:r>
          </a:p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667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99"/>
                </a:solidFill>
              </a:rPr>
              <a:t>VIDEOCLIP</a:t>
            </a:r>
            <a:r>
              <a:rPr lang="en-US" sz="2400" dirty="0" smtClean="0"/>
              <a:t> - Harvard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227013"/>
            <a:ext cx="8170863" cy="640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6" name="Text Box 21"/>
          <p:cNvSpPr txBox="1">
            <a:spLocks noChangeArrowheads="1"/>
          </p:cNvSpPr>
          <p:nvPr/>
        </p:nvSpPr>
        <p:spPr bwMode="auto">
          <a:xfrm>
            <a:off x="457200" y="533400"/>
            <a:ext cx="2819400" cy="20488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45000"/>
              </a:spcBef>
              <a:spcAft>
                <a:spcPct val="20000"/>
              </a:spcAft>
              <a:buClr>
                <a:schemeClr val="tx2"/>
              </a:buClr>
            </a:pPr>
            <a:r>
              <a:rPr lang="en-US" sz="2800" b="0" dirty="0" smtClean="0">
                <a:latin typeface="Arial" charset="0"/>
              </a:rPr>
              <a:t>Who can undergo Photosynthesis?</a:t>
            </a:r>
            <a:endParaRPr lang="en-US" sz="2800" b="0" dirty="0">
              <a:latin typeface="Arial" charset="0"/>
            </a:endParaRPr>
          </a:p>
          <a:p>
            <a:pPr algn="r" eaLnBrk="0" hangingPunct="0">
              <a:spcBef>
                <a:spcPct val="50000"/>
              </a:spcBef>
            </a:pPr>
            <a:endParaRPr kumimoji="1" lang="en-US" sz="2500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Photosynthesis</a:t>
            </a:r>
            <a:r>
              <a:rPr lang="en-US" dirty="0" smtClean="0"/>
              <a:t> -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1676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Copy the diagram into your notebook.   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erhs.rcsnc.org/UserFiles/Servers/Server_4766394/Image/steve%20colry/photosynthesis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8763000" cy="525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Where does photosynthesis occur?</a:t>
            </a:r>
            <a:endParaRPr lang="en-US" dirty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hlinkClick r:id="rId2"/>
              </a:rPr>
              <a:t>Chloroplasts</a:t>
            </a:r>
            <a:endParaRPr lang="en-US" dirty="0" smtClean="0"/>
          </a:p>
        </p:txBody>
      </p:sp>
      <p:pic>
        <p:nvPicPr>
          <p:cNvPr id="5123" name="Picture 4" descr="chloropl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37147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9" descr="chloroplas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133600"/>
            <a:ext cx="4443413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008000"/>
                </a:solidFill>
                <a:hlinkClick r:id="rId2"/>
              </a:rPr>
              <a:t>Chemical Equation</a:t>
            </a:r>
            <a:endParaRPr lang="en-US" sz="5400" dirty="0" smtClean="0">
              <a:solidFill>
                <a:srgbClr val="008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6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+ 6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+ sunlight  </a:t>
            </a:r>
            <a:r>
              <a:rPr lang="en-US" sz="2800" dirty="0" smtClean="0">
                <a:sym typeface="Wingdings" pitchFamily="2" charset="2"/>
              </a:rPr>
              <a:t> C</a:t>
            </a:r>
            <a:r>
              <a:rPr lang="en-US" sz="2800" baseline="-25000" dirty="0" smtClean="0">
                <a:sym typeface="Wingdings" pitchFamily="2" charset="2"/>
              </a:rPr>
              <a:t>6</a:t>
            </a:r>
            <a:r>
              <a:rPr lang="en-US" sz="2800" dirty="0" smtClean="0">
                <a:sym typeface="Wingdings" pitchFamily="2" charset="2"/>
              </a:rPr>
              <a:t>H</a:t>
            </a:r>
            <a:r>
              <a:rPr lang="en-US" sz="2800" baseline="-25000" dirty="0" smtClean="0">
                <a:sym typeface="Wingdings" pitchFamily="2" charset="2"/>
              </a:rPr>
              <a:t>12</a:t>
            </a:r>
            <a:r>
              <a:rPr lang="en-US" sz="2800" dirty="0" smtClean="0">
                <a:sym typeface="Wingdings" pitchFamily="2" charset="2"/>
              </a:rPr>
              <a:t>O</a:t>
            </a:r>
            <a:r>
              <a:rPr lang="en-US" sz="2800" baseline="-25000" dirty="0" smtClean="0">
                <a:sym typeface="Wingdings" pitchFamily="2" charset="2"/>
              </a:rPr>
              <a:t>6</a:t>
            </a:r>
            <a:r>
              <a:rPr lang="en-US" sz="2800" dirty="0" smtClean="0">
                <a:sym typeface="Wingdings" pitchFamily="2" charset="2"/>
              </a:rPr>
              <a:t> + 6 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endParaRPr lang="en-US" sz="2800" dirty="0" smtClean="0"/>
          </a:p>
          <a:p>
            <a:pPr eaLnBrk="1" hangingPunct="1"/>
            <a:r>
              <a:rPr lang="en-US" sz="3600" dirty="0" smtClean="0"/>
              <a:t>solar energy (sun)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chemical energy (glucose) </a:t>
            </a:r>
          </a:p>
          <a:p>
            <a:pPr eaLnBrk="1" hangingPunct="1"/>
            <a:r>
              <a:rPr lang="en-US" sz="3600" b="1" dirty="0" smtClean="0">
                <a:solidFill>
                  <a:srgbClr val="008000"/>
                </a:solidFill>
              </a:rPr>
              <a:t>Energy Transformation!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534400" cy="914400"/>
          </a:xfrm>
        </p:spPr>
        <p:txBody>
          <a:bodyPr/>
          <a:lstStyle/>
          <a:p>
            <a:pPr eaLnBrk="1" hangingPunct="1"/>
            <a:r>
              <a:rPr lang="en-US" sz="4800" u="sng" dirty="0" smtClean="0"/>
              <a:t>Stage 1:</a:t>
            </a:r>
            <a:r>
              <a:rPr lang="en-US" sz="4800" dirty="0" smtClean="0"/>
              <a:t>  </a:t>
            </a:r>
            <a:r>
              <a:rPr lang="en-US" sz="4000" dirty="0" smtClean="0"/>
              <a:t>Energy captured from sun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Occurs on the </a:t>
            </a:r>
            <a:r>
              <a:rPr lang="en-US" dirty="0" err="1" smtClean="0"/>
              <a:t>Thylakoid</a:t>
            </a:r>
            <a:r>
              <a:rPr lang="en-US" dirty="0" smtClean="0"/>
              <a:t> Membrane (TM)</a:t>
            </a:r>
          </a:p>
          <a:p>
            <a:pPr eaLnBrk="1" hangingPunct="1"/>
            <a:r>
              <a:rPr lang="en-US" dirty="0" smtClean="0"/>
              <a:t>Light strikes </a:t>
            </a:r>
            <a:r>
              <a:rPr lang="en-US" dirty="0" err="1" smtClean="0"/>
              <a:t>thylakoid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Water is split with light (photolysis)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released when water is split?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gas (O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r>
              <a:rPr lang="en-US" dirty="0" smtClean="0"/>
              <a:t>Hydrogen ions (H+) = protons</a:t>
            </a:r>
          </a:p>
          <a:p>
            <a:r>
              <a:rPr lang="en-US" dirty="0" smtClean="0"/>
              <a:t>Electrons (e-)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8000"/>
                </a:solidFill>
              </a:rPr>
              <a:t/>
            </a:r>
            <a:br>
              <a:rPr lang="en-US" sz="3600" b="1" dirty="0" smtClean="0">
                <a:solidFill>
                  <a:srgbClr val="008000"/>
                </a:solidFill>
              </a:rPr>
            </a:br>
            <a:r>
              <a:rPr lang="en-US" sz="3600" b="1" dirty="0" smtClean="0">
                <a:solidFill>
                  <a:srgbClr val="008000"/>
                </a:solidFill>
              </a:rPr>
              <a:t> </a:t>
            </a:r>
            <a:r>
              <a:rPr lang="en-US" sz="3600" u="sng" dirty="0" smtClean="0"/>
              <a:t>Stage 2:</a:t>
            </a:r>
            <a:r>
              <a:rPr lang="en-US" sz="3600" dirty="0" smtClean="0"/>
              <a:t> Light energy changed to chemical energy (ATP, NADPH)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e- (from stage 1) move through TM - called an electron transport chain (ETC) </a:t>
            </a:r>
          </a:p>
          <a:p>
            <a:pPr eaLnBrk="1" hangingPunct="1"/>
            <a:r>
              <a:rPr lang="en-US" dirty="0" smtClean="0"/>
              <a:t>ETC powers the movement of H+ into the </a:t>
            </a:r>
            <a:r>
              <a:rPr lang="en-US" dirty="0" err="1" smtClean="0"/>
              <a:t>thylakoid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2"/>
              </a:rPr>
              <a:t>H</a:t>
            </a:r>
            <a:r>
              <a:rPr lang="en-US" b="1" dirty="0" smtClean="0">
                <a:solidFill>
                  <a:srgbClr val="99FF66"/>
                </a:solidFill>
                <a:hlinkClick r:id="rId2"/>
              </a:rPr>
              <a:t>+ pass through carrier proteins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to make </a:t>
            </a:r>
            <a:r>
              <a:rPr lang="en-US" b="1" dirty="0" smtClean="0"/>
              <a:t>ATP</a:t>
            </a:r>
            <a:r>
              <a:rPr lang="en-US" dirty="0" smtClean="0"/>
              <a:t> and </a:t>
            </a:r>
            <a:r>
              <a:rPr lang="en-US" b="1" dirty="0" smtClean="0"/>
              <a:t>NADPH</a:t>
            </a:r>
          </a:p>
          <a:p>
            <a:pPr eaLnBrk="1" hangingPunct="1"/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3707</TotalTime>
  <Words>362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Photosynthesis </vt:lpstr>
      <vt:lpstr>Seeds to Logs </vt:lpstr>
      <vt:lpstr>Slide 3</vt:lpstr>
      <vt:lpstr>Photosynthesis - Overview </vt:lpstr>
      <vt:lpstr>Where does photosynthesis occur?</vt:lpstr>
      <vt:lpstr>Chemical Equation</vt:lpstr>
      <vt:lpstr>Stage 1:  Energy captured from sun </vt:lpstr>
      <vt:lpstr>What is released when water is split?</vt:lpstr>
      <vt:lpstr>  Stage 2: Light energy changed to chemical energy (ATP, NADPH)</vt:lpstr>
      <vt:lpstr>Animations</vt:lpstr>
      <vt:lpstr> Stage 3: Stored energy creates organic compounds (sugars)</vt:lpstr>
      <vt:lpstr>Light vs. Dark Reactions</vt:lpstr>
      <vt:lpstr>Copy Table into Notebook </vt:lpstr>
      <vt:lpstr>Summary</vt:lpstr>
      <vt:lpstr>The Importance of Photosynthesis: A Review</vt:lpstr>
      <vt:lpstr>Photosynthesis </vt:lpstr>
    </vt:vector>
  </TitlesOfParts>
  <Company>PCHS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Jennifer Allsbrook</dc:creator>
  <cp:lastModifiedBy>Matthew Lonsdale</cp:lastModifiedBy>
  <cp:revision>43</cp:revision>
  <dcterms:created xsi:type="dcterms:W3CDTF">2007-10-13T16:41:06Z</dcterms:created>
  <dcterms:modified xsi:type="dcterms:W3CDTF">2013-03-05T00:41:44Z</dcterms:modified>
</cp:coreProperties>
</file>