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3"/>
  </p:notesMasterIdLst>
  <p:handoutMasterIdLst>
    <p:handoutMasterId r:id="rId14"/>
  </p:handoutMasterIdLst>
  <p:sldIdLst>
    <p:sldId id="286" r:id="rId2"/>
    <p:sldId id="311" r:id="rId3"/>
    <p:sldId id="312" r:id="rId4"/>
    <p:sldId id="323" r:id="rId5"/>
    <p:sldId id="313" r:id="rId6"/>
    <p:sldId id="336" r:id="rId7"/>
    <p:sldId id="329" r:id="rId8"/>
    <p:sldId id="330" r:id="rId9"/>
    <p:sldId id="331" r:id="rId10"/>
    <p:sldId id="332" r:id="rId11"/>
    <p:sldId id="333"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78" d="100"/>
          <a:sy n="78" d="100"/>
        </p:scale>
        <p:origin x="-264" y="-62"/>
      </p:cViewPr>
      <p:guideLst>
        <p:guide orient="horz" pos="2160"/>
        <p:guide pos="2880"/>
      </p:guideLst>
    </p:cSldViewPr>
  </p:slideViewPr>
  <p:outlineViewPr>
    <p:cViewPr>
      <p:scale>
        <a:sx n="33" d="100"/>
        <a:sy n="33" d="100"/>
      </p:scale>
      <p:origin x="72" y="208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22883" name="Rectangle 3"/>
          <p:cNvSpPr>
            <a:spLocks noGrp="1" noChangeArrowheads="1"/>
          </p:cNvSpPr>
          <p:nvPr>
            <p:ph type="dt" sz="quarter"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22884" name="Rectangle 4"/>
          <p:cNvSpPr>
            <a:spLocks noGrp="1" noChangeArrowheads="1"/>
          </p:cNvSpPr>
          <p:nvPr>
            <p:ph type="ftr" sz="quarter" idx="2"/>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22885" name="Rectangle 5"/>
          <p:cNvSpPr>
            <a:spLocks noGrp="1" noChangeArrowheads="1"/>
          </p:cNvSpPr>
          <p:nvPr>
            <p:ph type="sldNum" sz="quarter" idx="3"/>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5959B7F-E185-4990-B70A-1FE7499848F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63491" name="Rectangle 3"/>
          <p:cNvSpPr>
            <a:spLocks noGrp="1" noChangeArrowheads="1"/>
          </p:cNvSpPr>
          <p:nvPr>
            <p:ph type="dt" idx="1"/>
          </p:nvPr>
        </p:nvSpPr>
        <p:spPr bwMode="auto">
          <a:xfrm>
            <a:off x="388620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914400"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63495" name="Rectangle 7"/>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B43696F4-A0A3-4089-9449-046A0674891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8806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8806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66E84A52-2319-47AA-9CB4-AC7467043B87}"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8030E9-EB81-4981-A7C5-C29E40D522B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328B3D2-5149-4E06-8FCE-CB6B63E929AB}"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1AECFE0-918C-411B-8BE9-017F14FDF15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F473081-B335-4D91-AF3C-F08AE89A886D}"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D9D9E9-8301-45A8-ADA7-CDECE4F99EB3}"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2D93FD1-B7F2-4174-9C4F-F6017DC84A34}"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7869C4A-7DBB-485C-A5B2-BEA81427F8C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DE065ED-14C6-487C-9D8F-1BA97CC43909}"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E2FD61C-A6BD-4B38-89D9-7641902E3A2D}"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CCE7A0-A251-422C-BBC6-AFE41B4283D6}"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C081C9E-81F3-4718-A09B-2715E1DC945A}"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8704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4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j-lt"/>
              </a:defRPr>
            </a:lvl1pPr>
          </a:lstStyle>
          <a:p>
            <a:pPr>
              <a:defRPr/>
            </a:pPr>
            <a:endParaRPr lang="en-US" altLang="en-US"/>
          </a:p>
        </p:txBody>
      </p:sp>
      <p:sp>
        <p:nvSpPr>
          <p:cNvPr id="870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mj-lt"/>
              </a:defRPr>
            </a:lvl1pPr>
          </a:lstStyle>
          <a:p>
            <a:pPr>
              <a:defRPr/>
            </a:pPr>
            <a:endParaRPr lang="en-US" altLang="en-US"/>
          </a:p>
        </p:txBody>
      </p:sp>
      <p:sp>
        <p:nvSpPr>
          <p:cNvPr id="8704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mj-lt"/>
              </a:defRPr>
            </a:lvl1pPr>
          </a:lstStyle>
          <a:p>
            <a:pPr>
              <a:defRPr/>
            </a:pPr>
            <a:fld id="{76647EE4-8104-45D6-ADD4-24637BDDC5AF}" type="slidenum">
              <a:rPr lang="en-US" altLang="en-US"/>
              <a:pPr>
                <a:defRPr/>
              </a:pPr>
              <a:t>‹#›</a:t>
            </a:fld>
            <a:endParaRPr lang="en-US" altLang="en-US"/>
          </a:p>
        </p:txBody>
      </p:sp>
      <p:sp>
        <p:nvSpPr>
          <p:cNvPr id="8704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8704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77"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8"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2000"/>
                                        <p:tgtEl>
                                          <p:spTgt spid="870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043">
                                            <p:txEl>
                                              <p:pRg st="0" end="0"/>
                                            </p:txEl>
                                          </p:spTgt>
                                        </p:tgtEl>
                                        <p:attrNameLst>
                                          <p:attrName>style.visibility</p:attrName>
                                        </p:attrNameLst>
                                      </p:cBhvr>
                                      <p:to>
                                        <p:strVal val="visible"/>
                                      </p:to>
                                    </p:set>
                                    <p:animEffect transition="in" filter="fade">
                                      <p:cBhvr>
                                        <p:cTn id="12" dur="2000"/>
                                        <p:tgtEl>
                                          <p:spTgt spid="8704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7043">
                                            <p:txEl>
                                              <p:pRg st="1" end="1"/>
                                            </p:txEl>
                                          </p:spTgt>
                                        </p:tgtEl>
                                        <p:attrNameLst>
                                          <p:attrName>style.visibility</p:attrName>
                                        </p:attrNameLst>
                                      </p:cBhvr>
                                      <p:to>
                                        <p:strVal val="visible"/>
                                      </p:to>
                                    </p:set>
                                    <p:animEffect transition="in" filter="fade">
                                      <p:cBhvr>
                                        <p:cTn id="15" dur="2000"/>
                                        <p:tgtEl>
                                          <p:spTgt spid="8704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7043">
                                            <p:txEl>
                                              <p:pRg st="2" end="2"/>
                                            </p:txEl>
                                          </p:spTgt>
                                        </p:tgtEl>
                                        <p:attrNameLst>
                                          <p:attrName>style.visibility</p:attrName>
                                        </p:attrNameLst>
                                      </p:cBhvr>
                                      <p:to>
                                        <p:strVal val="visible"/>
                                      </p:to>
                                    </p:set>
                                    <p:animEffect transition="in" filter="fade">
                                      <p:cBhvr>
                                        <p:cTn id="18" dur="2000"/>
                                        <p:tgtEl>
                                          <p:spTgt spid="8704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7043">
                                            <p:txEl>
                                              <p:pRg st="3" end="3"/>
                                            </p:txEl>
                                          </p:spTgt>
                                        </p:tgtEl>
                                        <p:attrNameLst>
                                          <p:attrName>style.visibility</p:attrName>
                                        </p:attrNameLst>
                                      </p:cBhvr>
                                      <p:to>
                                        <p:strVal val="visible"/>
                                      </p:to>
                                    </p:set>
                                    <p:animEffect transition="in" filter="fade">
                                      <p:cBhvr>
                                        <p:cTn id="21" dur="2000"/>
                                        <p:tgtEl>
                                          <p:spTgt spid="8704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7043">
                                            <p:txEl>
                                              <p:pRg st="4" end="4"/>
                                            </p:txEl>
                                          </p:spTgt>
                                        </p:tgtEl>
                                        <p:attrNameLst>
                                          <p:attrName>style.visibility</p:attrName>
                                        </p:attrNameLst>
                                      </p:cBhvr>
                                      <p:to>
                                        <p:strVal val="visible"/>
                                      </p:to>
                                    </p:set>
                                    <p:animEffect transition="in" filter="fade">
                                      <p:cBhvr>
                                        <p:cTn id="24" dur="2000"/>
                                        <p:tgtEl>
                                          <p:spTgt spid="870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p:tmplLst>
          <p:tmpl lvl="1">
            <p:tnLst>
              <p:par>
                <p:cTn presetID="10" presetClass="entr" presetSubtype="0" fill="hold" nodeType="click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87043"/>
                        </p:tgtEl>
                        <p:attrNameLst>
                          <p:attrName>style.visibility</p:attrName>
                        </p:attrNameLst>
                      </p:cBhvr>
                      <p:to>
                        <p:strVal val="visible"/>
                      </p:to>
                    </p:set>
                    <p:animEffect transition="in" filter="fade">
                      <p:cBhvr>
                        <p:cTn dur="2000"/>
                        <p:tgtEl>
                          <p:spTgt spid="87043"/>
                        </p:tgtEl>
                      </p:cBhvr>
                    </p:animEffec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QDqskltCixA" TargetMode="External"/><Relationship Id="rId2" Type="http://schemas.openxmlformats.org/officeDocument/2006/relationships/hyperlink" Target="http://channel.nationalgeographic.com/channel/videos/the-birth-of-eart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8SgnnV8nV9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cmp.berkeley.edu/education/explorations/tours/geotime/gtpage2c.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762000" y="1524000"/>
            <a:ext cx="3657600" cy="1600200"/>
          </a:xfrm>
        </p:spPr>
        <p:txBody>
          <a:bodyPr/>
          <a:lstStyle/>
          <a:p>
            <a:pPr eaLnBrk="1" hangingPunct="1"/>
            <a:r>
              <a:rPr lang="en-US" sz="4800" b="1" dirty="0" smtClean="0"/>
              <a:t>Geological Time </a:t>
            </a:r>
          </a:p>
        </p:txBody>
      </p:sp>
      <p:pic>
        <p:nvPicPr>
          <p:cNvPr id="23554" name="Picture 2" descr="http://24.media.tumblr.com/tumblr_ma3efhMaCj1qe2nmbo1_400.jpg"/>
          <p:cNvPicPr>
            <a:picLocks noChangeAspect="1" noChangeArrowheads="1"/>
          </p:cNvPicPr>
          <p:nvPr/>
        </p:nvPicPr>
        <p:blipFill>
          <a:blip r:embed="rId2" cstate="print"/>
          <a:srcRect/>
          <a:stretch>
            <a:fillRect/>
          </a:stretch>
        </p:blipFill>
        <p:spPr bwMode="auto">
          <a:xfrm>
            <a:off x="4191000" y="381000"/>
            <a:ext cx="4800600" cy="616877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0" y="533400"/>
            <a:ext cx="4038600" cy="1143000"/>
          </a:xfrm>
        </p:spPr>
        <p:txBody>
          <a:bodyPr/>
          <a:lstStyle/>
          <a:p>
            <a:r>
              <a:rPr lang="en-US" sz="3200" dirty="0">
                <a:solidFill>
                  <a:schemeClr val="tx1"/>
                </a:solidFill>
                <a:latin typeface="+mn-lt"/>
              </a:rPr>
              <a:t>Your timeline should look like this.  Be sure to include the years and one significant event from each period.  You will need to measure and calculate the sizes of each period on your timeline.</a:t>
            </a:r>
          </a:p>
        </p:txBody>
      </p:sp>
      <p:graphicFrame>
        <p:nvGraphicFramePr>
          <p:cNvPr id="47107" name="Group 3"/>
          <p:cNvGraphicFramePr>
            <a:graphicFrameLocks noGrp="1"/>
          </p:cNvGraphicFramePr>
          <p:nvPr>
            <p:ph idx="1"/>
          </p:nvPr>
        </p:nvGraphicFramePr>
        <p:xfrm>
          <a:off x="1219200" y="0"/>
          <a:ext cx="3033713" cy="6858003"/>
        </p:xfrm>
        <a:graphic>
          <a:graphicData uri="http://schemas.openxmlformats.org/drawingml/2006/table">
            <a:tbl>
              <a:tblPr/>
              <a:tblGrid>
                <a:gridCol w="950913"/>
                <a:gridCol w="2082800"/>
              </a:tblGrid>
              <a:tr h="62388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ahoma" pitchFamily="34" charset="0"/>
                          <a:ea typeface="Times" charset="0"/>
                          <a:cs typeface="Tahoma" pitchFamily="34" charset="0"/>
                        </a:rPr>
                        <a:t>Cenozoic Era</a:t>
                      </a:r>
                      <a:endParaRPr kumimoji="0" lang="en-US" sz="1800" b="0" i="0" u="none" strike="noStrike" cap="none" normalizeH="0" baseline="0" dirty="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Neogene</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625475">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Tahoma" pitchFamily="34" charset="0"/>
                          <a:ea typeface="Times" charset="0"/>
                          <a:cs typeface="Tahoma" pitchFamily="34" charset="0"/>
                        </a:rPr>
                        <a:t>Paleogene</a:t>
                      </a:r>
                      <a:endParaRPr kumimoji="0" lang="en-US" sz="1800" b="0" i="0" u="none" strike="noStrike" cap="none" normalizeH="0" baseline="0" dirty="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r>
              <a:tr h="623888">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Mesozoic Era</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F9F9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Cretaceous</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F9F9F"/>
                    </a:solidFill>
                  </a:tcPr>
                </a:tc>
              </a:tr>
              <a:tr h="623888">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Jurassic</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F9F9F"/>
                    </a:solidFill>
                  </a:tcPr>
                </a:tc>
              </a:tr>
              <a:tr h="623888">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Triassic</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F9F9F"/>
                    </a:solidFill>
                  </a:tcPr>
                </a:tc>
              </a:tr>
              <a:tr h="622300">
                <a:tc row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Paleozoic Era</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Permian</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622300">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Carboniferous</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622300">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Devonian</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623888">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Silurian</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622300">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Ordovician</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r h="623888">
                <a:tc vMerge="1">
                  <a:txBody>
                    <a:bodyPr/>
                    <a:lstStyle/>
                    <a:p>
                      <a:endParaRPr lang="en-US"/>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ahoma" pitchFamily="34" charset="0"/>
                          <a:ea typeface="Times" charset="0"/>
                          <a:cs typeface="Tahoma" pitchFamily="34" charset="0"/>
                        </a:rPr>
                        <a:t>Cambrian</a:t>
                      </a:r>
                      <a:endParaRPr kumimoji="0" lang="en-US" sz="1800" b="0" i="0" u="none" strike="noStrike" cap="none" normalizeH="0" baseline="0" smtClean="0">
                        <a:ln>
                          <a:noFill/>
                        </a:ln>
                        <a:solidFill>
                          <a:schemeClr val="tx1"/>
                        </a:solidFill>
                        <a:effectLst/>
                        <a:latin typeface="Arial" pitchFamily="34" charset="0"/>
                        <a:ea typeface="Times"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62000" y="381000"/>
            <a:ext cx="7772400" cy="1143000"/>
          </a:xfrm>
        </p:spPr>
        <p:txBody>
          <a:bodyPr/>
          <a:lstStyle/>
          <a:p>
            <a:r>
              <a:rPr lang="en-US" sz="4000" dirty="0"/>
              <a:t>What does your timeline look like?</a:t>
            </a:r>
          </a:p>
        </p:txBody>
      </p:sp>
      <p:sp>
        <p:nvSpPr>
          <p:cNvPr id="48131" name="Rectangle 3"/>
          <p:cNvSpPr>
            <a:spLocks noGrp="1" noChangeArrowheads="1"/>
          </p:cNvSpPr>
          <p:nvPr>
            <p:ph type="body" idx="1"/>
          </p:nvPr>
        </p:nvSpPr>
        <p:spPr>
          <a:xfrm>
            <a:off x="457200" y="1143000"/>
            <a:ext cx="8686800" cy="4525963"/>
          </a:xfrm>
        </p:spPr>
        <p:txBody>
          <a:bodyPr>
            <a:normAutofit lnSpcReduction="10000"/>
          </a:bodyPr>
          <a:lstStyle/>
          <a:p>
            <a:pPr>
              <a:lnSpc>
                <a:spcPct val="90000"/>
              </a:lnSpc>
            </a:pPr>
            <a:r>
              <a:rPr lang="en-US" sz="2400" u="sng" dirty="0" smtClean="0"/>
              <a:t>1 mm = 1 million years</a:t>
            </a:r>
          </a:p>
          <a:p>
            <a:pPr>
              <a:lnSpc>
                <a:spcPct val="90000"/>
              </a:lnSpc>
            </a:pPr>
            <a:r>
              <a:rPr lang="en-US" sz="2400" dirty="0" smtClean="0"/>
              <a:t>Cambrian </a:t>
            </a:r>
            <a:r>
              <a:rPr lang="en-US" sz="2400" dirty="0"/>
              <a:t>543-488 </a:t>
            </a:r>
            <a:r>
              <a:rPr lang="en-US" sz="2400" dirty="0" smtClean="0"/>
              <a:t>= </a:t>
            </a:r>
            <a:r>
              <a:rPr lang="en-US" sz="2400" dirty="0"/>
              <a:t>55 million </a:t>
            </a:r>
            <a:r>
              <a:rPr lang="en-US" sz="2400" dirty="0" smtClean="0"/>
              <a:t>years </a:t>
            </a:r>
            <a:r>
              <a:rPr lang="en-US" sz="2400" b="1" dirty="0" smtClean="0"/>
              <a:t>(55 mm)</a:t>
            </a:r>
            <a:endParaRPr lang="en-US" sz="2400" b="1" dirty="0"/>
          </a:p>
          <a:p>
            <a:pPr>
              <a:lnSpc>
                <a:spcPct val="90000"/>
              </a:lnSpc>
            </a:pPr>
            <a:r>
              <a:rPr lang="en-US" sz="2400" dirty="0"/>
              <a:t>Ordovician 488-443 </a:t>
            </a:r>
            <a:r>
              <a:rPr lang="en-US" sz="2400" dirty="0" smtClean="0"/>
              <a:t>= </a:t>
            </a:r>
            <a:r>
              <a:rPr lang="en-US" sz="2400" dirty="0"/>
              <a:t>45 million </a:t>
            </a:r>
            <a:r>
              <a:rPr lang="en-US" sz="2400" dirty="0" smtClean="0"/>
              <a:t>years </a:t>
            </a:r>
            <a:r>
              <a:rPr lang="en-US" sz="2400" b="1" dirty="0" smtClean="0"/>
              <a:t>(45 mm)</a:t>
            </a:r>
            <a:endParaRPr lang="en-US" sz="2400" b="1" dirty="0"/>
          </a:p>
          <a:p>
            <a:pPr>
              <a:lnSpc>
                <a:spcPct val="90000"/>
              </a:lnSpc>
            </a:pPr>
            <a:r>
              <a:rPr lang="en-US" sz="2400" dirty="0"/>
              <a:t>Silurian 443-417 </a:t>
            </a:r>
            <a:r>
              <a:rPr lang="en-US" sz="2400" dirty="0" smtClean="0"/>
              <a:t>= </a:t>
            </a:r>
            <a:r>
              <a:rPr lang="en-US" sz="2400" dirty="0"/>
              <a:t>26 million </a:t>
            </a:r>
            <a:r>
              <a:rPr lang="en-US" sz="2400" dirty="0" smtClean="0"/>
              <a:t>years </a:t>
            </a:r>
            <a:r>
              <a:rPr lang="en-US" sz="2400" b="1" dirty="0" smtClean="0"/>
              <a:t>(26 mm)</a:t>
            </a:r>
            <a:endParaRPr lang="en-US" sz="2400" b="1" dirty="0"/>
          </a:p>
          <a:p>
            <a:pPr>
              <a:lnSpc>
                <a:spcPct val="90000"/>
              </a:lnSpc>
            </a:pPr>
            <a:r>
              <a:rPr lang="en-US" sz="2400" dirty="0"/>
              <a:t>Devonian </a:t>
            </a:r>
            <a:r>
              <a:rPr lang="en-US" sz="2400" dirty="0" smtClean="0"/>
              <a:t>417-359 </a:t>
            </a:r>
            <a:r>
              <a:rPr lang="en-US" sz="2400" dirty="0"/>
              <a:t>=</a:t>
            </a:r>
            <a:r>
              <a:rPr lang="en-US" sz="2400" dirty="0" smtClean="0"/>
              <a:t> 58 </a:t>
            </a:r>
            <a:r>
              <a:rPr lang="en-US" sz="2400" dirty="0"/>
              <a:t>million </a:t>
            </a:r>
            <a:r>
              <a:rPr lang="en-US" sz="2400" dirty="0" smtClean="0"/>
              <a:t>years </a:t>
            </a:r>
            <a:r>
              <a:rPr lang="en-US" sz="2400" b="1" dirty="0" smtClean="0"/>
              <a:t>(58 mm)</a:t>
            </a:r>
            <a:endParaRPr lang="en-US" sz="2400" b="1" dirty="0"/>
          </a:p>
          <a:p>
            <a:pPr>
              <a:lnSpc>
                <a:spcPct val="90000"/>
              </a:lnSpc>
            </a:pPr>
            <a:r>
              <a:rPr lang="en-US" sz="2400" dirty="0"/>
              <a:t>Carboniferous </a:t>
            </a:r>
            <a:r>
              <a:rPr lang="en-US" sz="2400" dirty="0" smtClean="0"/>
              <a:t>359-299 </a:t>
            </a:r>
            <a:r>
              <a:rPr lang="en-US" sz="2400" dirty="0"/>
              <a:t>=</a:t>
            </a:r>
            <a:r>
              <a:rPr lang="en-US" sz="2400" dirty="0" smtClean="0"/>
              <a:t> 60 </a:t>
            </a:r>
            <a:r>
              <a:rPr lang="en-US" sz="2400" dirty="0"/>
              <a:t>million years </a:t>
            </a:r>
            <a:r>
              <a:rPr lang="en-US" sz="2400" b="1" dirty="0" smtClean="0"/>
              <a:t>(60 mm)</a:t>
            </a:r>
            <a:endParaRPr lang="en-US" sz="2400" b="1" dirty="0"/>
          </a:p>
          <a:p>
            <a:pPr>
              <a:lnSpc>
                <a:spcPct val="90000"/>
              </a:lnSpc>
            </a:pPr>
            <a:r>
              <a:rPr lang="en-US" sz="2400" dirty="0"/>
              <a:t>Permian 299-251 </a:t>
            </a:r>
            <a:r>
              <a:rPr lang="en-US" sz="2400" dirty="0" smtClean="0"/>
              <a:t>= </a:t>
            </a:r>
            <a:r>
              <a:rPr lang="en-US" sz="2400" dirty="0"/>
              <a:t>48 million years </a:t>
            </a:r>
            <a:r>
              <a:rPr lang="en-US" sz="2400" b="1" dirty="0" smtClean="0"/>
              <a:t>(48 mm)</a:t>
            </a:r>
            <a:endParaRPr lang="en-US" sz="2400" b="1" dirty="0"/>
          </a:p>
          <a:p>
            <a:pPr>
              <a:lnSpc>
                <a:spcPct val="90000"/>
              </a:lnSpc>
            </a:pPr>
            <a:r>
              <a:rPr lang="en-US" sz="2400" dirty="0"/>
              <a:t>Triassic 251 – 200 </a:t>
            </a:r>
            <a:r>
              <a:rPr lang="en-US" sz="2400" dirty="0" smtClean="0"/>
              <a:t>= </a:t>
            </a:r>
            <a:r>
              <a:rPr lang="en-US" sz="2400" dirty="0"/>
              <a:t>51 million </a:t>
            </a:r>
            <a:r>
              <a:rPr lang="en-US" sz="2400" dirty="0" smtClean="0"/>
              <a:t>years</a:t>
            </a:r>
            <a:r>
              <a:rPr lang="en-US" sz="2400" b="1" dirty="0" smtClean="0"/>
              <a:t> (51 mm)</a:t>
            </a:r>
            <a:endParaRPr lang="en-US" sz="2400" b="1" dirty="0"/>
          </a:p>
          <a:p>
            <a:pPr>
              <a:lnSpc>
                <a:spcPct val="90000"/>
              </a:lnSpc>
            </a:pPr>
            <a:r>
              <a:rPr lang="en-US" sz="2400" dirty="0"/>
              <a:t>Jurassic 200-145 </a:t>
            </a:r>
            <a:r>
              <a:rPr lang="en-US" sz="2400" dirty="0" smtClean="0"/>
              <a:t>= </a:t>
            </a:r>
            <a:r>
              <a:rPr lang="en-US" sz="2400" dirty="0"/>
              <a:t>55 million </a:t>
            </a:r>
            <a:r>
              <a:rPr lang="en-US" sz="2400" dirty="0" smtClean="0"/>
              <a:t>years </a:t>
            </a:r>
            <a:r>
              <a:rPr lang="en-US" sz="2400" b="1" dirty="0" smtClean="0"/>
              <a:t>(55 mm)</a:t>
            </a:r>
            <a:endParaRPr lang="en-US" sz="2400" b="1" dirty="0"/>
          </a:p>
          <a:p>
            <a:pPr>
              <a:lnSpc>
                <a:spcPct val="90000"/>
              </a:lnSpc>
            </a:pPr>
            <a:r>
              <a:rPr lang="en-US" sz="2400" dirty="0"/>
              <a:t>Cretaceous </a:t>
            </a:r>
            <a:r>
              <a:rPr lang="en-US" sz="2400" dirty="0" smtClean="0"/>
              <a:t>145-65 </a:t>
            </a:r>
            <a:r>
              <a:rPr lang="en-US" sz="2400" dirty="0"/>
              <a:t>=</a:t>
            </a:r>
            <a:r>
              <a:rPr lang="en-US" sz="2400" dirty="0" smtClean="0"/>
              <a:t> </a:t>
            </a:r>
            <a:r>
              <a:rPr lang="en-US" sz="2400" dirty="0"/>
              <a:t>80 million </a:t>
            </a:r>
            <a:r>
              <a:rPr lang="en-US" sz="2400" dirty="0" smtClean="0"/>
              <a:t>years </a:t>
            </a:r>
            <a:r>
              <a:rPr lang="en-US" sz="2400" b="1" dirty="0" smtClean="0"/>
              <a:t>(80 mm)</a:t>
            </a:r>
            <a:endParaRPr lang="en-US" sz="2400" b="1" dirty="0"/>
          </a:p>
          <a:p>
            <a:pPr>
              <a:lnSpc>
                <a:spcPct val="90000"/>
              </a:lnSpc>
            </a:pPr>
            <a:r>
              <a:rPr lang="en-US" sz="2400" dirty="0" err="1"/>
              <a:t>Paleogene</a:t>
            </a:r>
            <a:r>
              <a:rPr lang="en-US" sz="2400" dirty="0"/>
              <a:t> </a:t>
            </a:r>
            <a:r>
              <a:rPr lang="en-US" sz="2400" dirty="0" smtClean="0"/>
              <a:t>65-23 </a:t>
            </a:r>
            <a:r>
              <a:rPr lang="en-US" sz="2400" dirty="0"/>
              <a:t>=</a:t>
            </a:r>
            <a:r>
              <a:rPr lang="en-US" sz="2400" dirty="0" smtClean="0"/>
              <a:t> </a:t>
            </a:r>
            <a:r>
              <a:rPr lang="en-US" sz="2400" dirty="0"/>
              <a:t>42 million </a:t>
            </a:r>
            <a:r>
              <a:rPr lang="en-US" sz="2400" dirty="0" smtClean="0"/>
              <a:t>years </a:t>
            </a:r>
            <a:r>
              <a:rPr lang="en-US" sz="2400" b="1" dirty="0" smtClean="0"/>
              <a:t>(42 mm)</a:t>
            </a:r>
            <a:endParaRPr lang="en-US" sz="2400" b="1" dirty="0"/>
          </a:p>
          <a:p>
            <a:pPr>
              <a:lnSpc>
                <a:spcPct val="90000"/>
              </a:lnSpc>
            </a:pPr>
            <a:r>
              <a:rPr lang="en-US" sz="2400" dirty="0" err="1"/>
              <a:t>Neogene</a:t>
            </a:r>
            <a:r>
              <a:rPr lang="en-US" sz="2400" dirty="0"/>
              <a:t> 23 – 0 (Present time</a:t>
            </a:r>
            <a:r>
              <a:rPr lang="en-US" sz="2400" dirty="0" smtClean="0"/>
              <a:t>)= 23 </a:t>
            </a:r>
            <a:r>
              <a:rPr lang="en-US" sz="2400" dirty="0"/>
              <a:t>million </a:t>
            </a:r>
            <a:r>
              <a:rPr lang="en-US" sz="2400" dirty="0" smtClean="0"/>
              <a:t>years </a:t>
            </a:r>
            <a:r>
              <a:rPr lang="en-US" sz="2400" b="1" dirty="0" smtClean="0"/>
              <a:t>(23 mm)</a:t>
            </a:r>
            <a:endParaRPr lang="en-US"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39825"/>
          </a:xfrm>
        </p:spPr>
        <p:txBody>
          <a:bodyPr/>
          <a:lstStyle/>
          <a:p>
            <a:pPr eaLnBrk="1" hangingPunct="1">
              <a:defRPr/>
            </a:pPr>
            <a:r>
              <a:rPr lang="en-US" sz="3600" b="1" dirty="0" smtClean="0">
                <a:solidFill>
                  <a:schemeClr val="tx1"/>
                </a:solidFill>
                <a:latin typeface="+mn-lt"/>
                <a:ea typeface="+mn-ea"/>
                <a:cs typeface="+mn-cs"/>
              </a:rPr>
              <a:t>What do you know about the Geological Time Scale?</a:t>
            </a:r>
            <a:r>
              <a:rPr lang="en-US" dirty="0" smtClean="0">
                <a:solidFill>
                  <a:schemeClr val="tx1"/>
                </a:solidFill>
                <a:latin typeface="+mn-lt"/>
                <a:ea typeface="+mn-ea"/>
                <a:cs typeface="+mn-cs"/>
              </a:rPr>
              <a:t/>
            </a:r>
            <a:br>
              <a:rPr lang="en-US" dirty="0" smtClean="0">
                <a:solidFill>
                  <a:schemeClr val="tx1"/>
                </a:solidFill>
                <a:latin typeface="+mn-lt"/>
                <a:ea typeface="+mn-ea"/>
                <a:cs typeface="+mn-cs"/>
              </a:rPr>
            </a:br>
            <a:endParaRPr lang="en-US" dirty="0" smtClean="0"/>
          </a:p>
        </p:txBody>
      </p:sp>
      <p:sp>
        <p:nvSpPr>
          <p:cNvPr id="5123" name="Content Placeholder 2"/>
          <p:cNvSpPr>
            <a:spLocks noGrp="1"/>
          </p:cNvSpPr>
          <p:nvPr>
            <p:ph idx="1"/>
          </p:nvPr>
        </p:nvSpPr>
        <p:spPr>
          <a:xfrm>
            <a:off x="457200" y="1905000"/>
            <a:ext cx="8229600" cy="4530725"/>
          </a:xfrm>
        </p:spPr>
        <p:txBody>
          <a:bodyPr/>
          <a:lstStyle/>
          <a:p>
            <a:pPr eaLnBrk="1" hangingPunct="1"/>
            <a:r>
              <a:rPr lang="en-US" sz="3200" dirty="0" smtClean="0"/>
              <a:t>On the front chalk board, you will see a timeline.  The timeline spans the age of the Earth.  It starts at 4.5 billion years ago (</a:t>
            </a:r>
            <a:r>
              <a:rPr lang="en-US" sz="3200" dirty="0" err="1" smtClean="0"/>
              <a:t>bya</a:t>
            </a:r>
            <a:r>
              <a:rPr lang="en-US" sz="3200" dirty="0" smtClean="0"/>
              <a:t>) when the Solar System and Earth were formed.  The timeline ends on the right side of the board at present time. </a:t>
            </a:r>
          </a:p>
          <a:p>
            <a:pPr eaLnBrk="1" hangingPunct="1"/>
            <a:r>
              <a:rPr lang="en-US" sz="2400" dirty="0" smtClean="0">
                <a:hlinkClick r:id="rId2"/>
              </a:rPr>
              <a:t>Earth:  Making of a Planet – National Geographic </a:t>
            </a:r>
            <a:endParaRPr lang="en-US" sz="2400" dirty="0" smtClean="0">
              <a:hlinkClick r:id="rId3"/>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600" b="1" dirty="0"/>
              <a:t>The adding tape on the board represents the entire history of the Earth.</a:t>
            </a:r>
          </a:p>
        </p:txBody>
      </p:sp>
      <p:sp>
        <p:nvSpPr>
          <p:cNvPr id="5123" name="Rectangle 3"/>
          <p:cNvSpPr>
            <a:spLocks noGrp="1" noChangeArrowheads="1"/>
          </p:cNvSpPr>
          <p:nvPr>
            <p:ph type="body" idx="1"/>
          </p:nvPr>
        </p:nvSpPr>
        <p:spPr>
          <a:xfrm>
            <a:off x="457200" y="1143000"/>
            <a:ext cx="8229600" cy="4530725"/>
          </a:xfrm>
        </p:spPr>
        <p:txBody>
          <a:bodyPr/>
          <a:lstStyle/>
          <a:p>
            <a:pPr marL="609600" indent="-609600">
              <a:lnSpc>
                <a:spcPct val="80000"/>
              </a:lnSpc>
              <a:buFontTx/>
              <a:buNone/>
            </a:pPr>
            <a:endParaRPr lang="en-US" sz="2400" dirty="0"/>
          </a:p>
          <a:p>
            <a:pPr marL="609600" indent="-609600">
              <a:lnSpc>
                <a:spcPct val="80000"/>
              </a:lnSpc>
              <a:buFont typeface="Wingdings" pitchFamily="2" charset="2"/>
              <a:buChar char="§"/>
            </a:pPr>
            <a:r>
              <a:rPr lang="en-US" sz="2400" dirty="0" smtClean="0"/>
              <a:t>Draw </a:t>
            </a:r>
            <a:r>
              <a:rPr lang="en-US" sz="2400" dirty="0"/>
              <a:t>an </a:t>
            </a:r>
            <a:r>
              <a:rPr lang="en-US" sz="2400" b="1" u="sng" dirty="0" smtClean="0">
                <a:solidFill>
                  <a:srgbClr val="FF0000"/>
                </a:solidFill>
              </a:rPr>
              <a:t>red line</a:t>
            </a:r>
            <a:r>
              <a:rPr lang="en-US" sz="2400" u="sng" dirty="0" smtClean="0">
                <a:solidFill>
                  <a:srgbClr val="FF0000"/>
                </a:solidFill>
              </a:rPr>
              <a:t> </a:t>
            </a:r>
            <a:r>
              <a:rPr lang="en-US" sz="2400" dirty="0"/>
              <a:t>on the timeline where you think the first living </a:t>
            </a:r>
            <a:r>
              <a:rPr lang="en-US" sz="2400" dirty="0" smtClean="0"/>
              <a:t>organisms </a:t>
            </a:r>
            <a:r>
              <a:rPr lang="en-US" sz="3600" u="sng" dirty="0" smtClean="0"/>
              <a:t>(bacteria)</a:t>
            </a:r>
            <a:r>
              <a:rPr lang="en-US" sz="3600" dirty="0" smtClean="0"/>
              <a:t> </a:t>
            </a:r>
            <a:r>
              <a:rPr lang="en-US" sz="2400" dirty="0" smtClean="0"/>
              <a:t>appeared </a:t>
            </a:r>
          </a:p>
          <a:p>
            <a:pPr marL="609600" indent="-609600">
              <a:lnSpc>
                <a:spcPct val="80000"/>
              </a:lnSpc>
              <a:buNone/>
            </a:pPr>
            <a:endParaRPr lang="en-US" sz="2400" dirty="0" smtClean="0"/>
          </a:p>
          <a:p>
            <a:pPr marL="609600" indent="-609600">
              <a:lnSpc>
                <a:spcPct val="80000"/>
              </a:lnSpc>
              <a:buFont typeface="Wingdings" pitchFamily="2" charset="2"/>
              <a:buChar char="§"/>
            </a:pPr>
            <a:r>
              <a:rPr lang="en-US" sz="2400" dirty="0" smtClean="0"/>
              <a:t>Draw a </a:t>
            </a:r>
            <a:r>
              <a:rPr lang="en-US" sz="2400" b="1" u="sng" dirty="0" smtClean="0">
                <a:solidFill>
                  <a:srgbClr val="00B050"/>
                </a:solidFill>
              </a:rPr>
              <a:t>green line  </a:t>
            </a:r>
            <a:r>
              <a:rPr lang="en-US" sz="2400" dirty="0" smtClean="0"/>
              <a:t>on </a:t>
            </a:r>
            <a:r>
              <a:rPr lang="en-US" sz="2400" dirty="0"/>
              <a:t>the timeline where you </a:t>
            </a:r>
            <a:r>
              <a:rPr lang="en-US" sz="2400" dirty="0" smtClean="0"/>
              <a:t>think </a:t>
            </a:r>
            <a:r>
              <a:rPr lang="en-US" sz="3600" u="sng" dirty="0"/>
              <a:t>dinosaurs</a:t>
            </a:r>
            <a:r>
              <a:rPr lang="en-US" sz="2400" dirty="0"/>
              <a:t> roamed the Earth. </a:t>
            </a:r>
          </a:p>
          <a:p>
            <a:pPr marL="609600" indent="-609600">
              <a:lnSpc>
                <a:spcPct val="80000"/>
              </a:lnSpc>
              <a:buFontTx/>
              <a:buNone/>
            </a:pPr>
            <a:endParaRPr lang="en-US" sz="2400" dirty="0"/>
          </a:p>
          <a:p>
            <a:pPr marL="609600" indent="-609600">
              <a:lnSpc>
                <a:spcPct val="80000"/>
              </a:lnSpc>
              <a:buFont typeface="Wingdings" pitchFamily="2" charset="2"/>
              <a:buChar char="§"/>
            </a:pPr>
            <a:r>
              <a:rPr lang="en-US" sz="2400" dirty="0" smtClean="0"/>
              <a:t>Draw </a:t>
            </a:r>
            <a:r>
              <a:rPr lang="en-US" sz="2400" b="1" u="sng" dirty="0" smtClean="0">
                <a:solidFill>
                  <a:srgbClr val="0070C0"/>
                </a:solidFill>
              </a:rPr>
              <a:t>a blue line </a:t>
            </a:r>
            <a:r>
              <a:rPr lang="en-US" sz="2400" dirty="0"/>
              <a:t>on the timeline where you think </a:t>
            </a:r>
            <a:r>
              <a:rPr lang="en-US" sz="3600" u="sng" dirty="0"/>
              <a:t>humans </a:t>
            </a:r>
            <a:r>
              <a:rPr lang="en-US" sz="2400" dirty="0"/>
              <a:t>first appeared</a:t>
            </a:r>
            <a:r>
              <a:rPr lang="en-US" sz="2400" dirty="0" smtClean="0"/>
              <a:t>.</a:t>
            </a:r>
            <a:endParaRPr lang="en-US" sz="2400" dirty="0"/>
          </a:p>
          <a:p>
            <a:pPr marL="609600" indent="-609600">
              <a:lnSpc>
                <a:spcPct val="80000"/>
              </a:lnSpc>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600" b="1" dirty="0"/>
              <a:t>The adding tape on the board represents the entire history of the Earth.</a:t>
            </a:r>
          </a:p>
        </p:txBody>
      </p:sp>
      <p:sp>
        <p:nvSpPr>
          <p:cNvPr id="5123" name="Rectangle 3"/>
          <p:cNvSpPr>
            <a:spLocks noGrp="1" noChangeArrowheads="1"/>
          </p:cNvSpPr>
          <p:nvPr>
            <p:ph type="body" idx="1"/>
          </p:nvPr>
        </p:nvSpPr>
        <p:spPr>
          <a:xfrm>
            <a:off x="457200" y="1143000"/>
            <a:ext cx="8229600" cy="4530725"/>
          </a:xfrm>
        </p:spPr>
        <p:txBody>
          <a:bodyPr/>
          <a:lstStyle/>
          <a:p>
            <a:pPr marL="609600" indent="-609600">
              <a:lnSpc>
                <a:spcPct val="80000"/>
              </a:lnSpc>
              <a:buFontTx/>
              <a:buNone/>
            </a:pPr>
            <a:endParaRPr lang="en-US" sz="2400" dirty="0"/>
          </a:p>
          <a:p>
            <a:pPr marL="609600" indent="-609600">
              <a:lnSpc>
                <a:spcPct val="80000"/>
              </a:lnSpc>
              <a:buFont typeface="Wingdings" pitchFamily="2" charset="2"/>
              <a:buChar char="§"/>
            </a:pPr>
            <a:r>
              <a:rPr lang="en-US" sz="2400" dirty="0" smtClean="0"/>
              <a:t>Draw </a:t>
            </a:r>
            <a:r>
              <a:rPr lang="en-US" sz="2400" dirty="0"/>
              <a:t>an </a:t>
            </a:r>
            <a:r>
              <a:rPr lang="en-US" sz="2400" b="1" u="sng" dirty="0" smtClean="0">
                <a:solidFill>
                  <a:srgbClr val="FF0000"/>
                </a:solidFill>
              </a:rPr>
              <a:t>red line </a:t>
            </a:r>
            <a:r>
              <a:rPr lang="en-US" sz="2400" dirty="0" smtClean="0"/>
              <a:t>on </a:t>
            </a:r>
            <a:r>
              <a:rPr lang="en-US" sz="2400" dirty="0"/>
              <a:t>the timeline where you think the first living </a:t>
            </a:r>
            <a:r>
              <a:rPr lang="en-US" sz="2400" dirty="0" smtClean="0"/>
              <a:t>organisms (bacteria) appeared </a:t>
            </a:r>
          </a:p>
          <a:p>
            <a:pPr marL="609600" indent="-609600">
              <a:lnSpc>
                <a:spcPct val="80000"/>
              </a:lnSpc>
              <a:buFontTx/>
              <a:buNone/>
            </a:pPr>
            <a:r>
              <a:rPr lang="en-US" sz="2400" dirty="0" smtClean="0"/>
              <a:t>			</a:t>
            </a:r>
            <a:r>
              <a:rPr lang="en-US" sz="2400" dirty="0" smtClean="0">
                <a:solidFill>
                  <a:srgbClr val="7030A0"/>
                </a:solidFill>
              </a:rPr>
              <a:t>3.5 billion years ago – bacteria (3.5 m)</a:t>
            </a:r>
          </a:p>
          <a:p>
            <a:pPr marL="609600" indent="-609600">
              <a:lnSpc>
                <a:spcPct val="80000"/>
              </a:lnSpc>
              <a:buNone/>
            </a:pPr>
            <a:endParaRPr lang="en-US" sz="2400" dirty="0" smtClean="0"/>
          </a:p>
          <a:p>
            <a:pPr marL="609600" indent="-609600">
              <a:lnSpc>
                <a:spcPct val="80000"/>
              </a:lnSpc>
              <a:buFont typeface="Wingdings" pitchFamily="2" charset="2"/>
              <a:buChar char="§"/>
            </a:pPr>
            <a:r>
              <a:rPr lang="en-US" sz="2400" dirty="0" smtClean="0"/>
              <a:t>Draw a </a:t>
            </a:r>
            <a:r>
              <a:rPr lang="en-US" sz="2400" b="1" u="sng" dirty="0" smtClean="0">
                <a:solidFill>
                  <a:srgbClr val="00B050"/>
                </a:solidFill>
              </a:rPr>
              <a:t>green line   </a:t>
            </a:r>
            <a:r>
              <a:rPr lang="en-US" sz="2400" dirty="0" smtClean="0"/>
              <a:t>on </a:t>
            </a:r>
            <a:r>
              <a:rPr lang="en-US" sz="2400" dirty="0"/>
              <a:t>the timeline where you </a:t>
            </a:r>
            <a:r>
              <a:rPr lang="en-US" sz="2400" dirty="0" smtClean="0"/>
              <a:t>think </a:t>
            </a:r>
            <a:r>
              <a:rPr lang="en-US" sz="2400" dirty="0"/>
              <a:t>dinosaurs roamed the Earth. </a:t>
            </a:r>
          </a:p>
          <a:p>
            <a:pPr marL="609600" indent="-609600">
              <a:lnSpc>
                <a:spcPct val="80000"/>
              </a:lnSpc>
              <a:buFontTx/>
              <a:buNone/>
            </a:pPr>
            <a:r>
              <a:rPr lang="en-US" sz="2400" dirty="0" smtClean="0"/>
              <a:t>			</a:t>
            </a:r>
            <a:r>
              <a:rPr lang="en-US" sz="2400" dirty="0" smtClean="0">
                <a:solidFill>
                  <a:srgbClr val="7030A0"/>
                </a:solidFill>
              </a:rPr>
              <a:t>251-65 million years ago   (25.1 cm)</a:t>
            </a:r>
          </a:p>
          <a:p>
            <a:pPr marL="609600" indent="-609600">
              <a:lnSpc>
                <a:spcPct val="80000"/>
              </a:lnSpc>
              <a:buFontTx/>
              <a:buNone/>
            </a:pPr>
            <a:endParaRPr lang="en-US" sz="2400" dirty="0"/>
          </a:p>
          <a:p>
            <a:pPr marL="609600" indent="-609600">
              <a:lnSpc>
                <a:spcPct val="80000"/>
              </a:lnSpc>
              <a:buFont typeface="Wingdings" pitchFamily="2" charset="2"/>
              <a:buChar char="§"/>
            </a:pPr>
            <a:r>
              <a:rPr lang="en-US" sz="2400" dirty="0" smtClean="0"/>
              <a:t>Draw </a:t>
            </a:r>
            <a:r>
              <a:rPr lang="en-US" sz="2400" b="1" u="sng" dirty="0" smtClean="0">
                <a:solidFill>
                  <a:srgbClr val="0070C0"/>
                </a:solidFill>
              </a:rPr>
              <a:t>a blue line </a:t>
            </a:r>
            <a:r>
              <a:rPr lang="en-US" sz="2400" dirty="0"/>
              <a:t>on the timeline where you think humans first appeared</a:t>
            </a:r>
            <a:r>
              <a:rPr lang="en-US" sz="2400" dirty="0" smtClean="0"/>
              <a:t>.</a:t>
            </a:r>
            <a:endParaRPr lang="en-US" sz="2400" dirty="0"/>
          </a:p>
          <a:p>
            <a:pPr marL="609600" indent="-609600">
              <a:lnSpc>
                <a:spcPct val="80000"/>
              </a:lnSpc>
              <a:buFontTx/>
              <a:buNone/>
            </a:pPr>
            <a:r>
              <a:rPr lang="en-US" sz="2400" dirty="0" smtClean="0"/>
              <a:t>			</a:t>
            </a:r>
            <a:r>
              <a:rPr lang="en-US" sz="2400" dirty="0" smtClean="0">
                <a:solidFill>
                  <a:srgbClr val="7030A0"/>
                </a:solidFill>
              </a:rPr>
              <a:t>200,000 years ago – (.2mm</a:t>
            </a:r>
            <a:r>
              <a:rPr lang="en-US" sz="2400" dirty="0" smtClean="0"/>
              <a:t>)</a:t>
            </a:r>
          </a:p>
          <a:p>
            <a:pPr marL="609600" indent="-609600">
              <a:lnSpc>
                <a:spcPct val="80000"/>
              </a:lnSpc>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400" b="1" dirty="0" smtClean="0">
                <a:solidFill>
                  <a:schemeClr val="tx1"/>
                </a:solidFill>
                <a:latin typeface="+mn-lt"/>
              </a:rPr>
              <a:t>In your NB:</a:t>
            </a:r>
            <a:endParaRPr lang="en-US" dirty="0" smtClean="0"/>
          </a:p>
        </p:txBody>
      </p:sp>
      <p:sp>
        <p:nvSpPr>
          <p:cNvPr id="7171" name="Content Placeholder 2"/>
          <p:cNvSpPr>
            <a:spLocks noGrp="1"/>
          </p:cNvSpPr>
          <p:nvPr>
            <p:ph idx="1"/>
          </p:nvPr>
        </p:nvSpPr>
        <p:spPr>
          <a:xfrm>
            <a:off x="685800" y="1143000"/>
            <a:ext cx="7848600" cy="4530725"/>
          </a:xfrm>
        </p:spPr>
        <p:txBody>
          <a:bodyPr/>
          <a:lstStyle/>
          <a:p>
            <a:pPr lvl="1" eaLnBrk="1" hangingPunct="1">
              <a:buFont typeface="Wingdings" pitchFamily="2" charset="2"/>
              <a:buNone/>
            </a:pPr>
            <a:endParaRPr lang="en-US" sz="2400" dirty="0" smtClean="0"/>
          </a:p>
          <a:p>
            <a:pPr eaLnBrk="1" hangingPunct="1"/>
            <a:r>
              <a:rPr lang="en-US" sz="3200" dirty="0" smtClean="0"/>
              <a:t>   1) How close were your predictions to the correct spots on the timeline?  Explain.  </a:t>
            </a:r>
            <a:endParaRPr lang="en-US" sz="2800" dirty="0" smtClean="0"/>
          </a:p>
          <a:p>
            <a:pPr eaLnBrk="1" hangingPunct="1"/>
            <a:r>
              <a:rPr lang="en-US" sz="3200" dirty="0" smtClean="0"/>
              <a:t>   2) Did you do better on one prediction than another? Explain. </a:t>
            </a:r>
          </a:p>
          <a:p>
            <a:pPr eaLnBrk="1" hangingPunct="1"/>
            <a:r>
              <a:rPr lang="en-US" sz="3200" dirty="0" smtClean="0">
                <a:hlinkClick r:id="rId2"/>
              </a:rPr>
              <a:t>Video clip </a:t>
            </a:r>
            <a:r>
              <a:rPr lang="en-US" sz="3200" dirty="0" smtClean="0"/>
              <a:t>– Origin of Life on Earth </a:t>
            </a:r>
            <a:endParaRPr lang="en-US" sz="28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sz="4000" u="sng"/>
              <a:t>Geologic time as a calendar year:</a:t>
            </a:r>
            <a:r>
              <a:rPr lang="en-US" sz="4000"/>
              <a:t/>
            </a:r>
            <a:br>
              <a:rPr lang="en-US" sz="4000"/>
            </a:br>
            <a:endParaRPr lang="en-US" sz="4000"/>
          </a:p>
        </p:txBody>
      </p:sp>
      <p:sp>
        <p:nvSpPr>
          <p:cNvPr id="50179" name="Rectangle 3"/>
          <p:cNvSpPr>
            <a:spLocks noGrp="1" noChangeArrowheads="1"/>
          </p:cNvSpPr>
          <p:nvPr>
            <p:ph sz="quarter" idx="1"/>
          </p:nvPr>
        </p:nvSpPr>
        <p:spPr>
          <a:xfrm>
            <a:off x="457200" y="990600"/>
            <a:ext cx="8229600" cy="4572000"/>
          </a:xfrm>
        </p:spPr>
        <p:txBody>
          <a:bodyPr>
            <a:noAutofit/>
          </a:bodyPr>
          <a:lstStyle/>
          <a:p>
            <a:pPr lvl="1">
              <a:lnSpc>
                <a:spcPct val="80000"/>
              </a:lnSpc>
            </a:pPr>
            <a:r>
              <a:rPr lang="en-US" sz="2000" dirty="0"/>
              <a:t>Imagine that the geologic time scale is contained in 1 calendar year (each second is around 146 years). </a:t>
            </a:r>
            <a:r>
              <a:rPr lang="en-US" sz="2000" b="1" dirty="0" smtClean="0"/>
              <a:t>January </a:t>
            </a:r>
            <a:r>
              <a:rPr lang="en-US" sz="2000" b="1" dirty="0"/>
              <a:t>1</a:t>
            </a:r>
            <a:r>
              <a:rPr lang="en-US" sz="2000" dirty="0"/>
              <a:t> is </a:t>
            </a:r>
            <a:r>
              <a:rPr lang="en-US" sz="2000" dirty="0" smtClean="0"/>
              <a:t>4.5 </a:t>
            </a:r>
            <a:r>
              <a:rPr lang="en-US" sz="2000" dirty="0"/>
              <a:t>billion years ago. </a:t>
            </a:r>
          </a:p>
          <a:p>
            <a:pPr lvl="1">
              <a:lnSpc>
                <a:spcPct val="80000"/>
              </a:lnSpc>
            </a:pPr>
            <a:r>
              <a:rPr lang="en-US" sz="2000" b="1" dirty="0" smtClean="0"/>
              <a:t>March</a:t>
            </a:r>
            <a:r>
              <a:rPr lang="en-US" sz="2000" b="1" dirty="0" smtClean="0">
                <a:solidFill>
                  <a:srgbClr val="7030A0"/>
                </a:solidFill>
              </a:rPr>
              <a:t> </a:t>
            </a:r>
            <a:r>
              <a:rPr lang="en-US" sz="2000" dirty="0" smtClean="0"/>
              <a:t>- The </a:t>
            </a:r>
            <a:r>
              <a:rPr lang="en-US" sz="2000" dirty="0"/>
              <a:t>oldest known rocks are formed in </a:t>
            </a:r>
            <a:r>
              <a:rPr lang="en-US" sz="2000" dirty="0" smtClean="0"/>
              <a:t>early</a:t>
            </a:r>
            <a:endParaRPr lang="en-US" sz="2000" dirty="0"/>
          </a:p>
          <a:p>
            <a:pPr lvl="1">
              <a:lnSpc>
                <a:spcPct val="80000"/>
              </a:lnSpc>
            </a:pPr>
            <a:r>
              <a:rPr lang="en-US" sz="2000" b="1" dirty="0" smtClean="0"/>
              <a:t>Late March </a:t>
            </a:r>
            <a:r>
              <a:rPr lang="en-US" sz="2000" dirty="0" smtClean="0"/>
              <a:t>- The </a:t>
            </a:r>
            <a:r>
              <a:rPr lang="en-US" sz="2000" dirty="0"/>
              <a:t>first forms of life (bacteria and algae) are preserved as fossils </a:t>
            </a:r>
          </a:p>
          <a:p>
            <a:pPr lvl="1">
              <a:lnSpc>
                <a:spcPct val="80000"/>
              </a:lnSpc>
            </a:pPr>
            <a:r>
              <a:rPr lang="en-US" sz="2000" b="1" dirty="0" smtClean="0"/>
              <a:t>September 3 </a:t>
            </a:r>
            <a:r>
              <a:rPr lang="en-US" sz="2000" dirty="0" smtClean="0"/>
              <a:t>- The </a:t>
            </a:r>
            <a:r>
              <a:rPr lang="en-US" sz="2000" dirty="0"/>
              <a:t>first multi-celled creatures (seaweed) </a:t>
            </a:r>
            <a:r>
              <a:rPr lang="en-US" sz="2000" dirty="0" smtClean="0"/>
              <a:t>appear</a:t>
            </a:r>
            <a:endParaRPr lang="en-US" sz="2000" dirty="0"/>
          </a:p>
          <a:p>
            <a:pPr lvl="1">
              <a:lnSpc>
                <a:spcPct val="80000"/>
              </a:lnSpc>
            </a:pPr>
            <a:r>
              <a:rPr lang="en-US" sz="2000" b="1" dirty="0" smtClean="0"/>
              <a:t>November 11 </a:t>
            </a:r>
            <a:r>
              <a:rPr lang="en-US" sz="2000" dirty="0" smtClean="0"/>
              <a:t>- </a:t>
            </a:r>
            <a:r>
              <a:rPr lang="en-US" sz="2000" dirty="0" err="1" smtClean="0"/>
              <a:t>Phanerozoic</a:t>
            </a:r>
            <a:r>
              <a:rPr lang="en-US" sz="2000" dirty="0" smtClean="0"/>
              <a:t> </a:t>
            </a:r>
            <a:r>
              <a:rPr lang="en-US" sz="2000" dirty="0"/>
              <a:t>Eon (most recent eon) </a:t>
            </a:r>
            <a:r>
              <a:rPr lang="en-US" sz="2000" dirty="0" smtClean="0"/>
              <a:t>begins</a:t>
            </a:r>
            <a:endParaRPr lang="en-US" sz="2000" dirty="0"/>
          </a:p>
          <a:p>
            <a:pPr lvl="1">
              <a:lnSpc>
                <a:spcPct val="80000"/>
              </a:lnSpc>
            </a:pPr>
            <a:r>
              <a:rPr lang="en-US" sz="2000" b="1" dirty="0" smtClean="0"/>
              <a:t>December 5 </a:t>
            </a:r>
            <a:r>
              <a:rPr lang="en-US" sz="2000" dirty="0" smtClean="0"/>
              <a:t>- Reptiles </a:t>
            </a:r>
            <a:r>
              <a:rPr lang="en-US" sz="2000" dirty="0"/>
              <a:t>appear </a:t>
            </a:r>
          </a:p>
          <a:p>
            <a:pPr lvl="1">
              <a:lnSpc>
                <a:spcPct val="80000"/>
              </a:lnSpc>
            </a:pPr>
            <a:r>
              <a:rPr lang="en-US" sz="2000" b="1" dirty="0" smtClean="0"/>
              <a:t>December 14 </a:t>
            </a:r>
            <a:r>
              <a:rPr lang="en-US" sz="2000" dirty="0" smtClean="0"/>
              <a:t>- The </a:t>
            </a:r>
            <a:r>
              <a:rPr lang="en-US" sz="2000" dirty="0"/>
              <a:t>first mammals </a:t>
            </a:r>
            <a:r>
              <a:rPr lang="en-US" sz="2000" dirty="0" smtClean="0"/>
              <a:t>appear</a:t>
            </a:r>
            <a:endParaRPr lang="en-US" sz="2000" dirty="0"/>
          </a:p>
          <a:p>
            <a:pPr lvl="1">
              <a:lnSpc>
                <a:spcPct val="80000"/>
              </a:lnSpc>
            </a:pPr>
            <a:r>
              <a:rPr lang="en-US" sz="2000" b="1" dirty="0" smtClean="0"/>
              <a:t>December 26 </a:t>
            </a:r>
            <a:r>
              <a:rPr lang="en-US" sz="2000" dirty="0" smtClean="0"/>
              <a:t>- Dinosaurs </a:t>
            </a:r>
            <a:r>
              <a:rPr lang="en-US" sz="2000" dirty="0"/>
              <a:t>go </a:t>
            </a:r>
            <a:r>
              <a:rPr lang="en-US" sz="2000" dirty="0" smtClean="0"/>
              <a:t>extinct</a:t>
            </a:r>
            <a:endParaRPr lang="en-US" sz="2000" dirty="0"/>
          </a:p>
          <a:p>
            <a:pPr lvl="1">
              <a:lnSpc>
                <a:spcPct val="80000"/>
              </a:lnSpc>
            </a:pPr>
            <a:r>
              <a:rPr lang="en-US" sz="2000" b="1" dirty="0" smtClean="0"/>
              <a:t>5 PM on December 31 </a:t>
            </a:r>
            <a:r>
              <a:rPr lang="en-US" sz="2000" dirty="0" smtClean="0"/>
              <a:t>-  The </a:t>
            </a:r>
            <a:r>
              <a:rPr lang="en-US" sz="2000" dirty="0"/>
              <a:t>first hominids (</a:t>
            </a:r>
            <a:r>
              <a:rPr lang="en-US" sz="2000" dirty="0" smtClean="0"/>
              <a:t>human-like ancestors</a:t>
            </a:r>
            <a:r>
              <a:rPr lang="en-US" sz="2000" dirty="0"/>
              <a:t>) </a:t>
            </a:r>
            <a:r>
              <a:rPr lang="en-US" sz="2000" dirty="0" smtClean="0"/>
              <a:t>appear</a:t>
            </a:r>
            <a:endParaRPr lang="en-US" sz="2000" dirty="0"/>
          </a:p>
          <a:p>
            <a:pPr lvl="1">
              <a:lnSpc>
                <a:spcPct val="80000"/>
              </a:lnSpc>
            </a:pPr>
            <a:r>
              <a:rPr lang="en-US" sz="2000" b="1" dirty="0" smtClean="0"/>
              <a:t>11:48 PM on December 31 </a:t>
            </a:r>
            <a:r>
              <a:rPr lang="en-US" sz="2000" dirty="0" smtClean="0"/>
              <a:t>-  The </a:t>
            </a:r>
            <a:r>
              <a:rPr lang="en-US" sz="2000" dirty="0"/>
              <a:t>first modern humans (Homo sapiens) </a:t>
            </a:r>
            <a:r>
              <a:rPr lang="en-US" sz="2000" dirty="0" smtClean="0"/>
              <a:t>appear</a:t>
            </a:r>
            <a:endParaRPr lang="en-US" sz="2000" dirty="0"/>
          </a:p>
          <a:p>
            <a:pPr lvl="1">
              <a:lnSpc>
                <a:spcPct val="80000"/>
              </a:lnSpc>
            </a:pPr>
            <a:r>
              <a:rPr lang="en-US" sz="2000" b="1" dirty="0" smtClean="0"/>
              <a:t>11:58:45 p.m. on December 31 </a:t>
            </a:r>
            <a:r>
              <a:rPr lang="en-US" sz="2000" dirty="0" smtClean="0"/>
              <a:t>- The </a:t>
            </a:r>
            <a:r>
              <a:rPr lang="en-US" sz="2000" dirty="0"/>
              <a:t>last glacier </a:t>
            </a:r>
            <a:r>
              <a:rPr lang="en-US" sz="2000" dirty="0" smtClean="0"/>
              <a:t>receded</a:t>
            </a:r>
            <a:endParaRPr lang="en-US" sz="2000" dirty="0"/>
          </a:p>
          <a:p>
            <a:pPr lvl="1">
              <a:lnSpc>
                <a:spcPct val="80000"/>
              </a:lnSpc>
            </a:pPr>
            <a:r>
              <a:rPr lang="en-US" sz="2000" b="1" dirty="0" smtClean="0"/>
              <a:t>11:59:30 on December 31 </a:t>
            </a:r>
            <a:r>
              <a:rPr lang="en-US" sz="2000" dirty="0" smtClean="0"/>
              <a:t>-  Written </a:t>
            </a:r>
            <a:r>
              <a:rPr lang="en-US" sz="2000" dirty="0"/>
              <a:t>history </a:t>
            </a:r>
            <a:r>
              <a:rPr lang="en-US" sz="2000" dirty="0" smtClean="0"/>
              <a:t>begins</a:t>
            </a:r>
            <a:endParaRPr lang="en-US" sz="2000" dirty="0"/>
          </a:p>
          <a:p>
            <a:pPr lvl="1">
              <a:lnSpc>
                <a:spcPct val="80000"/>
              </a:lnSpc>
            </a:pPr>
            <a:r>
              <a:rPr lang="en-US" sz="2000" b="1" dirty="0" smtClean="0"/>
              <a:t>11:59:57 on December 31 </a:t>
            </a:r>
            <a:r>
              <a:rPr lang="en-US" sz="2000" dirty="0" smtClean="0"/>
              <a:t>- Columbus </a:t>
            </a:r>
            <a:r>
              <a:rPr lang="en-US" sz="2000" dirty="0"/>
              <a:t>lands in the </a:t>
            </a:r>
            <a:r>
              <a:rPr lang="en-US" sz="2000" dirty="0" smtClean="0"/>
              <a:t>Americas</a:t>
            </a:r>
            <a:endParaRPr lang="en-US" sz="2000" dirty="0"/>
          </a:p>
          <a:p>
            <a:pPr lvl="1">
              <a:lnSpc>
                <a:spcPct val="80000"/>
              </a:lnSpc>
            </a:pPr>
            <a:r>
              <a:rPr lang="en-US" sz="2000" b="1" dirty="0" smtClean="0"/>
              <a:t>11:59:59 on December 31 </a:t>
            </a:r>
            <a:r>
              <a:rPr lang="en-US" sz="2000" dirty="0" smtClean="0"/>
              <a:t>- You </a:t>
            </a:r>
            <a:r>
              <a:rPr lang="en-US" sz="2000" dirty="0"/>
              <a:t>were born 1/10th of a second before midnight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2000"/>
                                        <p:tgtEl>
                                          <p:spTgt spid="5017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179">
                                            <p:txEl>
                                              <p:pRg st="1" end="1"/>
                                            </p:txEl>
                                          </p:spTgt>
                                        </p:tgtEl>
                                        <p:attrNameLst>
                                          <p:attrName>style.visibility</p:attrName>
                                        </p:attrNameLst>
                                      </p:cBhvr>
                                      <p:to>
                                        <p:strVal val="visible"/>
                                      </p:to>
                                    </p:set>
                                    <p:animEffect transition="in" filter="fade">
                                      <p:cBhvr>
                                        <p:cTn id="10" dur="2000"/>
                                        <p:tgtEl>
                                          <p:spTgt spid="5017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179">
                                            <p:txEl>
                                              <p:pRg st="2" end="2"/>
                                            </p:txEl>
                                          </p:spTgt>
                                        </p:tgtEl>
                                        <p:attrNameLst>
                                          <p:attrName>style.visibility</p:attrName>
                                        </p:attrNameLst>
                                      </p:cBhvr>
                                      <p:to>
                                        <p:strVal val="visible"/>
                                      </p:to>
                                    </p:set>
                                    <p:animEffect transition="in" filter="fade">
                                      <p:cBhvr>
                                        <p:cTn id="13" dur="2000"/>
                                        <p:tgtEl>
                                          <p:spTgt spid="5017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0179">
                                            <p:txEl>
                                              <p:pRg st="3" end="3"/>
                                            </p:txEl>
                                          </p:spTgt>
                                        </p:tgtEl>
                                        <p:attrNameLst>
                                          <p:attrName>style.visibility</p:attrName>
                                        </p:attrNameLst>
                                      </p:cBhvr>
                                      <p:to>
                                        <p:strVal val="visible"/>
                                      </p:to>
                                    </p:set>
                                    <p:animEffect transition="in" filter="fade">
                                      <p:cBhvr>
                                        <p:cTn id="16" dur="2000"/>
                                        <p:tgtEl>
                                          <p:spTgt spid="5017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0179">
                                            <p:txEl>
                                              <p:pRg st="4" end="4"/>
                                            </p:txEl>
                                          </p:spTgt>
                                        </p:tgtEl>
                                        <p:attrNameLst>
                                          <p:attrName>style.visibility</p:attrName>
                                        </p:attrNameLst>
                                      </p:cBhvr>
                                      <p:to>
                                        <p:strVal val="visible"/>
                                      </p:to>
                                    </p:set>
                                    <p:animEffect transition="in" filter="fade">
                                      <p:cBhvr>
                                        <p:cTn id="19" dur="2000"/>
                                        <p:tgtEl>
                                          <p:spTgt spid="5017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179">
                                            <p:txEl>
                                              <p:pRg st="5" end="5"/>
                                            </p:txEl>
                                          </p:spTgt>
                                        </p:tgtEl>
                                        <p:attrNameLst>
                                          <p:attrName>style.visibility</p:attrName>
                                        </p:attrNameLst>
                                      </p:cBhvr>
                                      <p:to>
                                        <p:strVal val="visible"/>
                                      </p:to>
                                    </p:set>
                                    <p:animEffect transition="in" filter="fade">
                                      <p:cBhvr>
                                        <p:cTn id="22" dur="2000"/>
                                        <p:tgtEl>
                                          <p:spTgt spid="50179">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0179">
                                            <p:txEl>
                                              <p:pRg st="6" end="6"/>
                                            </p:txEl>
                                          </p:spTgt>
                                        </p:tgtEl>
                                        <p:attrNameLst>
                                          <p:attrName>style.visibility</p:attrName>
                                        </p:attrNameLst>
                                      </p:cBhvr>
                                      <p:to>
                                        <p:strVal val="visible"/>
                                      </p:to>
                                    </p:set>
                                    <p:animEffect transition="in" filter="fade">
                                      <p:cBhvr>
                                        <p:cTn id="25" dur="2000"/>
                                        <p:tgtEl>
                                          <p:spTgt spid="50179">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0179">
                                            <p:txEl>
                                              <p:pRg st="7" end="7"/>
                                            </p:txEl>
                                          </p:spTgt>
                                        </p:tgtEl>
                                        <p:attrNameLst>
                                          <p:attrName>style.visibility</p:attrName>
                                        </p:attrNameLst>
                                      </p:cBhvr>
                                      <p:to>
                                        <p:strVal val="visible"/>
                                      </p:to>
                                    </p:set>
                                    <p:animEffect transition="in" filter="fade">
                                      <p:cBhvr>
                                        <p:cTn id="28" dur="2000"/>
                                        <p:tgtEl>
                                          <p:spTgt spid="50179">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0179">
                                            <p:txEl>
                                              <p:pRg st="8" end="8"/>
                                            </p:txEl>
                                          </p:spTgt>
                                        </p:tgtEl>
                                        <p:attrNameLst>
                                          <p:attrName>style.visibility</p:attrName>
                                        </p:attrNameLst>
                                      </p:cBhvr>
                                      <p:to>
                                        <p:strVal val="visible"/>
                                      </p:to>
                                    </p:set>
                                    <p:animEffect transition="in" filter="fade">
                                      <p:cBhvr>
                                        <p:cTn id="31" dur="2000"/>
                                        <p:tgtEl>
                                          <p:spTgt spid="50179">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0179">
                                            <p:txEl>
                                              <p:pRg st="9" end="9"/>
                                            </p:txEl>
                                          </p:spTgt>
                                        </p:tgtEl>
                                        <p:attrNameLst>
                                          <p:attrName>style.visibility</p:attrName>
                                        </p:attrNameLst>
                                      </p:cBhvr>
                                      <p:to>
                                        <p:strVal val="visible"/>
                                      </p:to>
                                    </p:set>
                                    <p:animEffect transition="in" filter="fade">
                                      <p:cBhvr>
                                        <p:cTn id="34" dur="2000"/>
                                        <p:tgtEl>
                                          <p:spTgt spid="50179">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0179">
                                            <p:txEl>
                                              <p:pRg st="10" end="10"/>
                                            </p:txEl>
                                          </p:spTgt>
                                        </p:tgtEl>
                                        <p:attrNameLst>
                                          <p:attrName>style.visibility</p:attrName>
                                        </p:attrNameLst>
                                      </p:cBhvr>
                                      <p:to>
                                        <p:strVal val="visible"/>
                                      </p:to>
                                    </p:set>
                                    <p:animEffect transition="in" filter="fade">
                                      <p:cBhvr>
                                        <p:cTn id="37" dur="2000"/>
                                        <p:tgtEl>
                                          <p:spTgt spid="50179">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0179">
                                            <p:txEl>
                                              <p:pRg st="11" end="11"/>
                                            </p:txEl>
                                          </p:spTgt>
                                        </p:tgtEl>
                                        <p:attrNameLst>
                                          <p:attrName>style.visibility</p:attrName>
                                        </p:attrNameLst>
                                      </p:cBhvr>
                                      <p:to>
                                        <p:strVal val="visible"/>
                                      </p:to>
                                    </p:set>
                                    <p:animEffect transition="in" filter="fade">
                                      <p:cBhvr>
                                        <p:cTn id="40" dur="2000"/>
                                        <p:tgtEl>
                                          <p:spTgt spid="50179">
                                            <p:txEl>
                                              <p:pRg st="11" end="1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0179">
                                            <p:txEl>
                                              <p:pRg st="12" end="12"/>
                                            </p:txEl>
                                          </p:spTgt>
                                        </p:tgtEl>
                                        <p:attrNameLst>
                                          <p:attrName>style.visibility</p:attrName>
                                        </p:attrNameLst>
                                      </p:cBhvr>
                                      <p:to>
                                        <p:strVal val="visible"/>
                                      </p:to>
                                    </p:set>
                                    <p:animEffect transition="in" filter="fade">
                                      <p:cBhvr>
                                        <p:cTn id="43" dur="2000"/>
                                        <p:tgtEl>
                                          <p:spTgt spid="50179">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0179">
                                            <p:txEl>
                                              <p:pRg st="13" end="13"/>
                                            </p:txEl>
                                          </p:spTgt>
                                        </p:tgtEl>
                                        <p:attrNameLst>
                                          <p:attrName>style.visibility</p:attrName>
                                        </p:attrNameLst>
                                      </p:cBhvr>
                                      <p:to>
                                        <p:strVal val="visible"/>
                                      </p:to>
                                    </p:set>
                                    <p:animEffect transition="in" filter="fade">
                                      <p:cBhvr>
                                        <p:cTn id="46" dur="2000"/>
                                        <p:tgtEl>
                                          <p:spTgt spid="5017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1139825"/>
          </a:xfrm>
        </p:spPr>
        <p:txBody>
          <a:bodyPr/>
          <a:lstStyle/>
          <a:p>
            <a:r>
              <a:rPr lang="en-US" b="1" dirty="0" smtClean="0"/>
              <a:t>Geologic </a:t>
            </a:r>
            <a:r>
              <a:rPr lang="en-US" b="1" dirty="0"/>
              <a:t>Time Scale</a:t>
            </a:r>
          </a:p>
        </p:txBody>
      </p:sp>
      <p:sp>
        <p:nvSpPr>
          <p:cNvPr id="4099" name="Rectangle 3"/>
          <p:cNvSpPr>
            <a:spLocks noGrp="1" noChangeArrowheads="1"/>
          </p:cNvSpPr>
          <p:nvPr>
            <p:ph type="body" idx="1"/>
          </p:nvPr>
        </p:nvSpPr>
        <p:spPr>
          <a:xfrm>
            <a:off x="990600" y="1219200"/>
            <a:ext cx="6934200" cy="4495800"/>
          </a:xfrm>
        </p:spPr>
        <p:txBody>
          <a:bodyPr/>
          <a:lstStyle/>
          <a:p>
            <a:pPr>
              <a:lnSpc>
                <a:spcPct val="80000"/>
              </a:lnSpc>
            </a:pPr>
            <a:r>
              <a:rPr lang="en-US" sz="2800" dirty="0" smtClean="0"/>
              <a:t>history </a:t>
            </a:r>
            <a:r>
              <a:rPr lang="en-US" sz="2800" dirty="0"/>
              <a:t>of Earth into </a:t>
            </a:r>
            <a:r>
              <a:rPr lang="en-US" sz="2800" dirty="0" smtClean="0"/>
              <a:t>chunks:</a:t>
            </a:r>
            <a:endParaRPr lang="en-US" sz="2800" b="1" dirty="0" smtClean="0">
              <a:solidFill>
                <a:srgbClr val="FF0000"/>
              </a:solidFill>
              <a:sym typeface="Wingdings" pitchFamily="2" charset="2"/>
            </a:endParaRPr>
          </a:p>
          <a:p>
            <a:pPr lvl="1">
              <a:lnSpc>
                <a:spcPct val="80000"/>
              </a:lnSpc>
            </a:pPr>
            <a:r>
              <a:rPr lang="en-US" sz="2800" b="1" dirty="0" smtClean="0">
                <a:solidFill>
                  <a:srgbClr val="FF0000"/>
                </a:solidFill>
              </a:rPr>
              <a:t>Eons</a:t>
            </a:r>
            <a:endParaRPr lang="en-US" sz="2800" dirty="0" smtClean="0"/>
          </a:p>
          <a:p>
            <a:pPr lvl="1">
              <a:lnSpc>
                <a:spcPct val="80000"/>
              </a:lnSpc>
            </a:pPr>
            <a:r>
              <a:rPr lang="en-US" sz="2800" b="1" dirty="0" smtClean="0">
                <a:solidFill>
                  <a:srgbClr val="FF0000"/>
                </a:solidFill>
              </a:rPr>
              <a:t>Eras </a:t>
            </a:r>
          </a:p>
          <a:p>
            <a:pPr lvl="1">
              <a:lnSpc>
                <a:spcPct val="80000"/>
              </a:lnSpc>
            </a:pPr>
            <a:r>
              <a:rPr lang="en-US" sz="2800" b="1" dirty="0" smtClean="0">
                <a:solidFill>
                  <a:srgbClr val="FF0000"/>
                </a:solidFill>
              </a:rPr>
              <a:t>Periods</a:t>
            </a:r>
            <a:endParaRPr lang="en-US" sz="2800" dirty="0"/>
          </a:p>
          <a:p>
            <a:pPr>
              <a:lnSpc>
                <a:spcPct val="80000"/>
              </a:lnSpc>
            </a:pPr>
            <a:r>
              <a:rPr lang="en-US" sz="2800" dirty="0" smtClean="0"/>
              <a:t>Divisions determined </a:t>
            </a:r>
            <a:r>
              <a:rPr lang="en-US" sz="2800" b="1" dirty="0" smtClean="0">
                <a:solidFill>
                  <a:srgbClr val="7030A0"/>
                </a:solidFill>
              </a:rPr>
              <a:t>biodiversity</a:t>
            </a:r>
            <a:r>
              <a:rPr lang="en-US" sz="2800" dirty="0" smtClean="0"/>
              <a:t> (appearances </a:t>
            </a:r>
            <a:r>
              <a:rPr lang="en-US" sz="2800" dirty="0"/>
              <a:t>of some fossils and the disappearance of others</a:t>
            </a:r>
            <a:r>
              <a:rPr lang="en-US" sz="2800" dirty="0" smtClean="0"/>
              <a:t>)</a:t>
            </a:r>
            <a:endParaRPr lang="en-US" sz="2800" dirty="0"/>
          </a:p>
          <a:p>
            <a:pPr>
              <a:lnSpc>
                <a:spcPct val="80000"/>
              </a:lnSpc>
            </a:pPr>
            <a:r>
              <a:rPr lang="en-US" sz="2800" dirty="0" smtClean="0"/>
              <a:t>Each </a:t>
            </a:r>
            <a:r>
              <a:rPr lang="en-US" sz="2800" dirty="0"/>
              <a:t>era </a:t>
            </a:r>
            <a:r>
              <a:rPr lang="en-US" sz="2800" dirty="0" smtClean="0"/>
              <a:t>(and eon) ended </a:t>
            </a:r>
            <a:r>
              <a:rPr lang="en-US" sz="2800" dirty="0"/>
              <a:t>with a major extinction </a:t>
            </a:r>
            <a:r>
              <a:rPr lang="en-US" sz="2800" dirty="0" smtClean="0"/>
              <a:t>event (5 mass extinctions).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400" b="1" dirty="0" smtClean="0"/>
              <a:t>Look </a:t>
            </a:r>
            <a:r>
              <a:rPr lang="en-US" sz="4400" b="1" dirty="0"/>
              <a:t>at the </a:t>
            </a:r>
            <a:r>
              <a:rPr lang="en-US" sz="4400" b="1" dirty="0">
                <a:hlinkClick r:id="rId2"/>
              </a:rPr>
              <a:t>Geologic </a:t>
            </a:r>
            <a:r>
              <a:rPr lang="en-US" sz="4400" b="1" dirty="0" smtClean="0">
                <a:hlinkClick r:id="rId2"/>
              </a:rPr>
              <a:t>Timeline</a:t>
            </a:r>
            <a:r>
              <a:rPr lang="en-US" sz="4400" b="1" dirty="0" smtClean="0"/>
              <a:t>...</a:t>
            </a:r>
            <a:endParaRPr lang="en-US" sz="4400" b="1" dirty="0"/>
          </a:p>
        </p:txBody>
      </p:sp>
      <p:sp>
        <p:nvSpPr>
          <p:cNvPr id="6147" name="Rectangle 3"/>
          <p:cNvSpPr>
            <a:spLocks noGrp="1" noChangeArrowheads="1"/>
          </p:cNvSpPr>
          <p:nvPr>
            <p:ph type="body" idx="1"/>
          </p:nvPr>
        </p:nvSpPr>
        <p:spPr>
          <a:xfrm>
            <a:off x="457200" y="1295400"/>
            <a:ext cx="8229600" cy="4530725"/>
          </a:xfrm>
        </p:spPr>
        <p:txBody>
          <a:bodyPr/>
          <a:lstStyle/>
          <a:p>
            <a:pPr marL="609600" indent="-609600">
              <a:lnSpc>
                <a:spcPct val="90000"/>
              </a:lnSpc>
              <a:buNone/>
            </a:pPr>
            <a:r>
              <a:rPr lang="en-US" sz="2400" dirty="0" smtClean="0"/>
              <a:t>1</a:t>
            </a:r>
            <a:r>
              <a:rPr lang="en-US" sz="2400" smtClean="0"/>
              <a:t>.  What year did </a:t>
            </a:r>
            <a:r>
              <a:rPr lang="en-US" sz="2400" dirty="0" smtClean="0"/>
              <a:t>the Earth’s crust cool and the moon form?  </a:t>
            </a:r>
          </a:p>
          <a:p>
            <a:pPr marL="609600" indent="-609600">
              <a:lnSpc>
                <a:spcPct val="90000"/>
              </a:lnSpc>
              <a:buNone/>
            </a:pPr>
            <a:r>
              <a:rPr lang="en-US" sz="2400" dirty="0" smtClean="0"/>
              <a:t>	</a:t>
            </a:r>
            <a:r>
              <a:rPr lang="en-US" sz="2400" dirty="0" smtClean="0">
                <a:solidFill>
                  <a:srgbClr val="7030A0"/>
                </a:solidFill>
              </a:rPr>
              <a:t>4.5 </a:t>
            </a:r>
            <a:r>
              <a:rPr lang="en-US" sz="2400" dirty="0" err="1" smtClean="0">
                <a:solidFill>
                  <a:srgbClr val="7030A0"/>
                </a:solidFill>
              </a:rPr>
              <a:t>bya</a:t>
            </a:r>
            <a:r>
              <a:rPr lang="en-US" sz="2400" dirty="0" smtClean="0">
                <a:solidFill>
                  <a:srgbClr val="7030A0"/>
                </a:solidFill>
              </a:rPr>
              <a:t> </a:t>
            </a:r>
          </a:p>
          <a:p>
            <a:pPr marL="609600" indent="-609600">
              <a:lnSpc>
                <a:spcPct val="90000"/>
              </a:lnSpc>
              <a:buNone/>
            </a:pPr>
            <a:r>
              <a:rPr lang="en-US" sz="2400" dirty="0" smtClean="0"/>
              <a:t>2.  When </a:t>
            </a:r>
            <a:r>
              <a:rPr lang="en-US" sz="2400" dirty="0"/>
              <a:t>did dinosaurs </a:t>
            </a:r>
            <a:r>
              <a:rPr lang="en-US" sz="2400" dirty="0" smtClean="0"/>
              <a:t>first appear? What Eon, Era, Period?</a:t>
            </a:r>
          </a:p>
          <a:p>
            <a:pPr marL="609600" indent="-609600">
              <a:lnSpc>
                <a:spcPct val="90000"/>
              </a:lnSpc>
              <a:buNone/>
            </a:pPr>
            <a:r>
              <a:rPr lang="en-US" sz="2400" dirty="0" smtClean="0"/>
              <a:t>      </a:t>
            </a:r>
            <a:r>
              <a:rPr lang="en-US" sz="2400" dirty="0" smtClean="0">
                <a:solidFill>
                  <a:srgbClr val="7030A0"/>
                </a:solidFill>
              </a:rPr>
              <a:t>251 </a:t>
            </a:r>
            <a:r>
              <a:rPr lang="en-US" sz="2400" dirty="0" err="1" smtClean="0">
                <a:solidFill>
                  <a:srgbClr val="7030A0"/>
                </a:solidFill>
              </a:rPr>
              <a:t>mya</a:t>
            </a:r>
            <a:r>
              <a:rPr lang="en-US" sz="2400" dirty="0" smtClean="0">
                <a:solidFill>
                  <a:srgbClr val="7030A0"/>
                </a:solidFill>
              </a:rPr>
              <a:t>.  </a:t>
            </a:r>
            <a:r>
              <a:rPr lang="en-US" sz="2400" dirty="0" err="1" smtClean="0">
                <a:solidFill>
                  <a:srgbClr val="7030A0"/>
                </a:solidFill>
              </a:rPr>
              <a:t>Phanerozoic</a:t>
            </a:r>
            <a:r>
              <a:rPr lang="en-US" sz="2400" dirty="0" smtClean="0">
                <a:solidFill>
                  <a:srgbClr val="7030A0"/>
                </a:solidFill>
              </a:rPr>
              <a:t> eon, Mesozoic era, and </a:t>
            </a:r>
            <a:r>
              <a:rPr lang="en-US" sz="2400" dirty="0" err="1" smtClean="0">
                <a:solidFill>
                  <a:srgbClr val="7030A0"/>
                </a:solidFill>
              </a:rPr>
              <a:t>Triasic</a:t>
            </a:r>
            <a:r>
              <a:rPr lang="en-US" sz="2400" dirty="0" smtClean="0">
                <a:solidFill>
                  <a:srgbClr val="7030A0"/>
                </a:solidFill>
              </a:rPr>
              <a:t> period </a:t>
            </a:r>
            <a:endParaRPr lang="en-US" sz="2400" dirty="0">
              <a:solidFill>
                <a:srgbClr val="7030A0"/>
              </a:solidFill>
            </a:endParaRPr>
          </a:p>
          <a:p>
            <a:pPr marL="609600" indent="-609600">
              <a:lnSpc>
                <a:spcPct val="90000"/>
              </a:lnSpc>
              <a:buNone/>
            </a:pPr>
            <a:r>
              <a:rPr lang="en-US" sz="2400" dirty="0" smtClean="0"/>
              <a:t>3.   When </a:t>
            </a:r>
            <a:r>
              <a:rPr lang="en-US" sz="2400" dirty="0"/>
              <a:t>did </a:t>
            </a:r>
            <a:r>
              <a:rPr lang="en-US" sz="2400" dirty="0" smtClean="0"/>
              <a:t>early humans </a:t>
            </a:r>
            <a:r>
              <a:rPr lang="en-US" sz="2400" dirty="0"/>
              <a:t>appear?  Is this a long time or short time in comparison with the whole history of the Earth</a:t>
            </a:r>
            <a:r>
              <a:rPr lang="en-US" sz="2400" dirty="0" smtClean="0"/>
              <a:t>?</a:t>
            </a:r>
          </a:p>
          <a:p>
            <a:pPr marL="609600" indent="-609600">
              <a:lnSpc>
                <a:spcPct val="90000"/>
              </a:lnSpc>
              <a:buNone/>
            </a:pPr>
            <a:r>
              <a:rPr lang="en-US" sz="2400" dirty="0" smtClean="0">
                <a:solidFill>
                  <a:srgbClr val="7030A0"/>
                </a:solidFill>
              </a:rPr>
              <a:t>	23 </a:t>
            </a:r>
            <a:r>
              <a:rPr lang="en-US" sz="2400" dirty="0" err="1" smtClean="0">
                <a:solidFill>
                  <a:srgbClr val="7030A0"/>
                </a:solidFill>
              </a:rPr>
              <a:t>mya</a:t>
            </a:r>
            <a:r>
              <a:rPr lang="en-US" sz="2400" dirty="0" smtClean="0">
                <a:solidFill>
                  <a:srgbClr val="7030A0"/>
                </a:solidFill>
              </a:rPr>
              <a:t>.  This is a short time in comparison with the history of the Earth.  </a:t>
            </a:r>
          </a:p>
          <a:p>
            <a:pPr marL="609600" indent="-609600">
              <a:lnSpc>
                <a:spcPct val="90000"/>
              </a:lnSpc>
              <a:buNone/>
            </a:pPr>
            <a:endParaRPr lang="en-US" sz="2400" dirty="0"/>
          </a:p>
          <a:p>
            <a:pPr marL="609600" indent="-609600">
              <a:lnSpc>
                <a:spcPct val="90000"/>
              </a:lnSpc>
              <a:buNone/>
            </a:pPr>
            <a:r>
              <a:rPr lang="en-US" sz="2800" dirty="0" smtClean="0"/>
              <a:t>	</a:t>
            </a:r>
            <a:endParaRPr lang="en-US" sz="2800" dirty="0"/>
          </a:p>
          <a:p>
            <a:pPr marL="609600" indent="-609600">
              <a:lnSpc>
                <a:spcPct val="90000"/>
              </a:lnSpc>
            </a:pPr>
            <a:endParaRPr lang="en-US" sz="2800" dirty="0"/>
          </a:p>
          <a:p>
            <a:pPr marL="609600" indent="-609600">
              <a:lnSpc>
                <a:spcPct val="90000"/>
              </a:lnSpc>
            </a:pP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dirty="0" smtClean="0"/>
              <a:t>Your Timeline - </a:t>
            </a:r>
            <a:r>
              <a:rPr lang="en-US" sz="4400" b="1" dirty="0" err="1" smtClean="0"/>
              <a:t>Phanerozoic</a:t>
            </a:r>
            <a:r>
              <a:rPr lang="en-US" sz="4400" b="1" dirty="0" smtClean="0"/>
              <a:t> Eon. </a:t>
            </a:r>
            <a:r>
              <a:rPr lang="en-US" sz="4400" dirty="0" smtClean="0"/>
              <a:t/>
            </a:r>
            <a:br>
              <a:rPr lang="en-US" sz="4400" dirty="0" smtClean="0"/>
            </a:br>
            <a:r>
              <a:rPr lang="en-US" b="1" dirty="0" smtClean="0"/>
              <a:t> </a:t>
            </a:r>
          </a:p>
        </p:txBody>
      </p:sp>
      <p:sp>
        <p:nvSpPr>
          <p:cNvPr id="19459" name="Rectangle 3"/>
          <p:cNvSpPr>
            <a:spLocks noGrp="1" noChangeArrowheads="1"/>
          </p:cNvSpPr>
          <p:nvPr>
            <p:ph type="body" idx="1"/>
          </p:nvPr>
        </p:nvSpPr>
        <p:spPr>
          <a:xfrm>
            <a:off x="533400" y="1066800"/>
            <a:ext cx="8229600" cy="4530725"/>
          </a:xfrm>
        </p:spPr>
        <p:txBody>
          <a:bodyPr/>
          <a:lstStyle/>
          <a:p>
            <a:pPr eaLnBrk="1" hangingPunct="1">
              <a:lnSpc>
                <a:spcPct val="90000"/>
              </a:lnSpc>
            </a:pPr>
            <a:r>
              <a:rPr lang="en-US" sz="2400" dirty="0" smtClean="0"/>
              <a:t>1 millimeter = 1 million years </a:t>
            </a:r>
          </a:p>
          <a:p>
            <a:pPr eaLnBrk="1" hangingPunct="1">
              <a:lnSpc>
                <a:spcPct val="90000"/>
              </a:lnSpc>
            </a:pPr>
            <a:r>
              <a:rPr lang="en-US" sz="2400" dirty="0" smtClean="0"/>
              <a:t>Your adding tape is </a:t>
            </a:r>
            <a:r>
              <a:rPr lang="en-US" sz="2400" dirty="0" smtClean="0"/>
              <a:t>60 </a:t>
            </a:r>
            <a:r>
              <a:rPr lang="en-US" sz="2400" dirty="0" smtClean="0"/>
              <a:t>cm </a:t>
            </a:r>
            <a:r>
              <a:rPr lang="en-US" sz="2400" dirty="0" smtClean="0"/>
              <a:t>long (you should only need 54 cm).  </a:t>
            </a:r>
            <a:endParaRPr lang="en-US" sz="2400" dirty="0" smtClean="0"/>
          </a:p>
          <a:p>
            <a:pPr eaLnBrk="1" hangingPunct="1">
              <a:lnSpc>
                <a:spcPct val="90000"/>
              </a:lnSpc>
            </a:pPr>
            <a:r>
              <a:rPr lang="en-US" sz="2400" dirty="0" smtClean="0"/>
              <a:t>Directions:</a:t>
            </a:r>
          </a:p>
          <a:p>
            <a:pPr eaLnBrk="1" hangingPunct="1">
              <a:lnSpc>
                <a:spcPct val="90000"/>
              </a:lnSpc>
            </a:pPr>
            <a:r>
              <a:rPr lang="en-US" sz="2400" dirty="0" smtClean="0"/>
              <a:t>Mark off the boundaries</a:t>
            </a:r>
            <a:r>
              <a:rPr lang="en-US" sz="2400" b="1" dirty="0" smtClean="0">
                <a:solidFill>
                  <a:srgbClr val="FF0000"/>
                </a:solidFill>
              </a:rPr>
              <a:t> Periods </a:t>
            </a:r>
            <a:r>
              <a:rPr lang="en-US" sz="2400" dirty="0" smtClean="0"/>
              <a:t>using a meter stick.</a:t>
            </a:r>
          </a:p>
          <a:p>
            <a:pPr eaLnBrk="1" hangingPunct="1">
              <a:lnSpc>
                <a:spcPct val="90000"/>
              </a:lnSpc>
            </a:pPr>
            <a:r>
              <a:rPr lang="en-US" sz="2400" dirty="0" smtClean="0"/>
              <a:t>You will label the Eras and color each one a different color</a:t>
            </a:r>
          </a:p>
          <a:p>
            <a:pPr eaLnBrk="1" hangingPunct="1">
              <a:lnSpc>
                <a:spcPct val="90000"/>
              </a:lnSpc>
            </a:pPr>
            <a:r>
              <a:rPr lang="en-US" sz="2400" dirty="0" smtClean="0"/>
              <a:t>Label period and major biological events that happened in that period.</a:t>
            </a:r>
          </a:p>
          <a:p>
            <a:pPr eaLnBrk="1" hangingPunct="1">
              <a:lnSpc>
                <a:spcPct val="90000"/>
              </a:lnSpc>
            </a:pPr>
            <a:r>
              <a:rPr lang="en-US" sz="2400" dirty="0" smtClean="0"/>
              <a:t>Include a picture for each period</a:t>
            </a:r>
          </a:p>
          <a:p>
            <a:pPr eaLnBrk="1" hangingPunct="1">
              <a:lnSpc>
                <a:spcPct val="90000"/>
              </a:lnSpc>
            </a:pPr>
            <a:r>
              <a:rPr lang="en-US" sz="2400" dirty="0" smtClean="0"/>
              <a:t>Color each era a different color.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15497</TotalTime>
  <Words>710</Words>
  <Application>Microsoft Office PowerPoint</Application>
  <PresentationFormat>On-screen Show (4:3)</PresentationFormat>
  <Paragraphs>94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Edge</vt:lpstr>
      <vt:lpstr>Geological Time </vt:lpstr>
      <vt:lpstr>What do you know about the Geological Time Scale? </vt:lpstr>
      <vt:lpstr>The adding tape on the board represents the entire history of the Earth.</vt:lpstr>
      <vt:lpstr>The adding tape on the board represents the entire history of the Earth.</vt:lpstr>
      <vt:lpstr>In your NB:</vt:lpstr>
      <vt:lpstr>Geologic time as a calendar year: </vt:lpstr>
      <vt:lpstr>Geologic Time Scale</vt:lpstr>
      <vt:lpstr>Look at the Geologic Timeline...</vt:lpstr>
      <vt:lpstr>Your Timeline - Phanerozoic Eon.   </vt:lpstr>
      <vt:lpstr>Your timeline should look like this.  Be sure to include the years and one significant event from each period.  You will need to measure and calculate the sizes of each period on your timeline.</vt:lpstr>
      <vt:lpstr>What does your timeline look like?</vt:lpstr>
    </vt:vector>
  </TitlesOfParts>
  <Company>Christine Rodriguez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LeRoy, Ramey</dc:creator>
  <cp:lastModifiedBy>rleroy</cp:lastModifiedBy>
  <cp:revision>431</cp:revision>
  <dcterms:modified xsi:type="dcterms:W3CDTF">2013-02-12T18:25:56Z</dcterms:modified>
</cp:coreProperties>
</file>