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5"/>
  </p:notesMasterIdLst>
  <p:handoutMasterIdLst>
    <p:handoutMasterId r:id="rId16"/>
  </p:handoutMasterIdLst>
  <p:sldIdLst>
    <p:sldId id="270" r:id="rId2"/>
    <p:sldId id="274" r:id="rId3"/>
    <p:sldId id="269" r:id="rId4"/>
    <p:sldId id="267" r:id="rId5"/>
    <p:sldId id="257" r:id="rId6"/>
    <p:sldId id="261" r:id="rId7"/>
    <p:sldId id="262" r:id="rId8"/>
    <p:sldId id="263" r:id="rId9"/>
    <p:sldId id="264" r:id="rId10"/>
    <p:sldId id="273" r:id="rId11"/>
    <p:sldId id="265" r:id="rId12"/>
    <p:sldId id="271" r:id="rId13"/>
    <p:sldId id="26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D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67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1E119-A357-4D40-8852-F8B8CE144A85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F759F-C21A-4C7C-8CD4-46E91D94D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3540890-8F8E-44D8-8E99-7698F8992F0E}" type="datetimeFigureOut">
              <a:rPr lang="en-US"/>
              <a:pPr>
                <a:defRPr/>
              </a:pPr>
              <a:t>9/3/2013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5DF462D-93A0-4813-A014-74C6C06EEB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572CD4-2E82-48B7-9A62-EA5FCDD28CD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39F135-4F64-4DB2-8AD3-49567071B81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3463F7-18CC-4E14-B3FB-DBDFEF17C24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758FAEA-FA76-48E1-8FA6-87CD9D296BB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B294D3-3EA7-4620-8E28-0CB5CFD641A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5C2CE4-C237-4B62-8AC3-60DA192EF13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FD0E23-EAED-44EC-99F6-CAEB725AF96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A0065C-23E5-4C63-92D9-C53522885EB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88EEA1-6C97-4C1A-90C2-CCA2C7FCEB7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F7E035-8190-489E-945F-CE79A747299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C22AC3-DD2E-4737-88AE-FE895A847E2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506875C-F72C-4F99-BCB5-10407AB41486}" type="datetimeFigureOut">
              <a:rPr lang="en-US"/>
              <a:pPr>
                <a:defRPr/>
              </a:pPr>
              <a:t>9/3/2013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1623F68-39F7-4772-8A8D-D7FEA39D1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E3A2A-80A9-47D6-B264-2959D77A5395}" type="datetimeFigureOut">
              <a:rPr lang="en-US"/>
              <a:pPr>
                <a:defRPr/>
              </a:pPr>
              <a:t>9/3/2013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20B85-35AA-4889-9006-247E499CB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FC414-648D-49CF-82F9-A03B0300C4AA}" type="datetimeFigureOut">
              <a:rPr lang="en-US"/>
              <a:pPr>
                <a:defRPr/>
              </a:pPr>
              <a:t>9/3/2013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4FC47-6C8D-485F-8010-738FCB579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D9F81-2C84-4E9B-82B1-673E26114543}" type="datetimeFigureOut">
              <a:rPr lang="en-US"/>
              <a:pPr>
                <a:defRPr/>
              </a:pPr>
              <a:t>9/3/2013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7C68B-9502-48EA-877D-2DF64B4259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A0AE50-354D-4EAC-8525-B79924FFCB23}" type="datetimeFigureOut">
              <a:rPr lang="en-US"/>
              <a:pPr>
                <a:defRPr/>
              </a:pPr>
              <a:t>9/3/2013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E3539B-09EE-47C3-A011-44CE58DFF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4E5C25-604A-4B93-A63B-21E181D7135A}" type="datetimeFigureOut">
              <a:rPr lang="en-US"/>
              <a:pPr>
                <a:defRPr/>
              </a:pPr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21665F-6D7D-4ACA-A303-D2F74D29D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5E7DF9-F5B5-42F9-B948-3D52589C6814}" type="datetimeFigureOut">
              <a:rPr lang="en-US"/>
              <a:pPr>
                <a:defRPr/>
              </a:pPr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2FB96F-B1C3-473A-AFD0-735C6CF290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A057EB-1F64-4493-A92B-18D9245D62A9}" type="datetimeFigureOut">
              <a:rPr lang="en-US"/>
              <a:pPr>
                <a:defRPr/>
              </a:pPr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FADFC9-DC2E-4CC4-BE1E-4A38E65D2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B2831-F7F8-40DA-AAAA-7C3C36BFB009}" type="datetimeFigureOut">
              <a:rPr lang="en-US"/>
              <a:pPr>
                <a:defRPr/>
              </a:pPr>
              <a:t>9/3/2013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4DD1-FACF-4664-8C2D-BDB024BF7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C9213D-7FB8-45CB-A3BF-C2EA57AA4B7A}" type="datetimeFigureOut">
              <a:rPr lang="en-US"/>
              <a:pPr>
                <a:defRPr/>
              </a:pPr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130CFD-D0DA-4757-85ED-B2CD62DDF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DA86836-2D29-4EE3-AE37-63D06E4FF310}" type="datetimeFigureOut">
              <a:rPr lang="en-US"/>
              <a:pPr>
                <a:defRPr/>
              </a:pPr>
              <a:t>9/3/2013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979F457-044E-4F48-B5D4-FDC875CC8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6EE129E-2D23-4034-837C-F199B9786D6A}" type="datetimeFigureOut">
              <a:rPr lang="en-US"/>
              <a:pPr>
                <a:defRPr/>
              </a:pPr>
              <a:t>9/3/2013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23582C0-31AD-4B1E-BD7B-C6375617C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27" r:id="rId2"/>
    <p:sldLayoutId id="2147484032" r:id="rId3"/>
    <p:sldLayoutId id="2147484033" r:id="rId4"/>
    <p:sldLayoutId id="2147484034" r:id="rId5"/>
    <p:sldLayoutId id="2147484035" r:id="rId6"/>
    <p:sldLayoutId id="2147484028" r:id="rId7"/>
    <p:sldLayoutId id="2147484036" r:id="rId8"/>
    <p:sldLayoutId id="2147484037" r:id="rId9"/>
    <p:sldLayoutId id="2147484029" r:id="rId10"/>
    <p:sldLayoutId id="214748403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3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3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3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3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3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3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hyperlink" Target="http://animation.dinamobomb.net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PSdY4gEfCHY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HJDRgVwcP8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/>
          </p:cNvSpPr>
          <p:nvPr>
            <p:ph type="ctrTitle" idx="4294967295"/>
          </p:nvPr>
        </p:nvSpPr>
        <p:spPr bwMode="auto">
          <a:xfrm>
            <a:off x="990600" y="2057400"/>
            <a:ext cx="5715000" cy="14700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n-US" sz="5300" dirty="0" smtClean="0">
                <a:solidFill>
                  <a:schemeClr val="tx1"/>
                </a:solidFill>
                <a:effectLst/>
              </a:rPr>
              <a:t>Welcome to </a:t>
            </a:r>
            <a:br>
              <a:rPr lang="en-US" sz="5300" dirty="0" smtClean="0">
                <a:solidFill>
                  <a:schemeClr val="tx1"/>
                </a:solidFill>
                <a:effectLst/>
              </a:rPr>
            </a:br>
            <a:r>
              <a:rPr lang="en-US" sz="5300" dirty="0" smtClean="0">
                <a:solidFill>
                  <a:schemeClr val="tx1"/>
                </a:solidFill>
                <a:effectLst/>
              </a:rPr>
              <a:t>Biology A</a:t>
            </a:r>
            <a:br>
              <a:rPr lang="en-US" sz="5300" dirty="0" smtClean="0">
                <a:solidFill>
                  <a:schemeClr val="tx1"/>
                </a:solidFill>
                <a:effectLst/>
              </a:rPr>
            </a:br>
            <a:r>
              <a:rPr lang="en-US" sz="5300" dirty="0" smtClean="0">
                <a:solidFill>
                  <a:srgbClr val="3333CC"/>
                </a:solidFill>
                <a:effectLst/>
              </a:rPr>
              <a:t>Mr. Lonsdale</a:t>
            </a:r>
            <a:r>
              <a:rPr lang="en-US" sz="6000" dirty="0" smtClean="0">
                <a:solidFill>
                  <a:srgbClr val="3333CC"/>
                </a:solidFill>
                <a:effectLst/>
              </a:rPr>
              <a:t/>
            </a:r>
            <a:br>
              <a:rPr lang="en-US" sz="6000" dirty="0" smtClean="0">
                <a:solidFill>
                  <a:srgbClr val="3333CC"/>
                </a:solidFill>
                <a:effectLst/>
              </a:rPr>
            </a:br>
            <a:endParaRPr lang="en-US" b="0" dirty="0" smtClean="0">
              <a:solidFill>
                <a:schemeClr val="accent1"/>
              </a:solidFill>
              <a:effectLst/>
            </a:endParaRPr>
          </a:p>
        </p:txBody>
      </p:sp>
      <p:pic>
        <p:nvPicPr>
          <p:cNvPr id="9219" name="Picture 6" descr="http://lpscience.fatcow.com/jwanamaker/images/Frogs3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838200"/>
            <a:ext cx="2938463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8" descr=" Biology Clipart - Gifs Animation * dinamobomb 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28600"/>
            <a:ext cx="1905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A = 93-100%	B = 83-86%	C = 73-76%    D = 66-60%</a:t>
            </a:r>
          </a:p>
          <a:p>
            <a:r>
              <a:rPr lang="en-US" sz="2000" smtClean="0"/>
              <a:t>A-= 90-92%	B-=80-82%	C-=70-72%	F = 59% -0</a:t>
            </a:r>
          </a:p>
          <a:p>
            <a:r>
              <a:rPr lang="en-US" sz="2000" smtClean="0"/>
              <a:t>B+=87-89%	C+=77-79%	D+=67-69%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Grading Scale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3810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Policies and Procedures</a:t>
            </a:r>
            <a:endParaRPr lang="en-US" dirty="0"/>
          </a:p>
        </p:txBody>
      </p:sp>
      <p:sp>
        <p:nvSpPr>
          <p:cNvPr id="20483" name="Content Placeholder 1"/>
          <p:cNvSpPr>
            <a:spLocks noGrp="1"/>
          </p:cNvSpPr>
          <p:nvPr>
            <p:ph sz="quarter" idx="2"/>
          </p:nvPr>
        </p:nvSpPr>
        <p:spPr>
          <a:xfrm>
            <a:off x="609600" y="1447800"/>
            <a:ext cx="3581400" cy="3941763"/>
          </a:xfrm>
          <a:ln>
            <a:prstDash val="solid"/>
          </a:ln>
        </p:spPr>
        <p:txBody>
          <a:bodyPr/>
          <a:lstStyle/>
          <a:p>
            <a:pPr eaLnBrk="1" hangingPunct="1"/>
            <a:r>
              <a:rPr lang="en-US" smtClean="0"/>
              <a:t>1.  Class Signal</a:t>
            </a:r>
          </a:p>
          <a:p>
            <a:pPr eaLnBrk="1" hangingPunct="1"/>
            <a:r>
              <a:rPr lang="en-US" smtClean="0"/>
              <a:t>2.  Entry tasks</a:t>
            </a:r>
          </a:p>
          <a:p>
            <a:pPr eaLnBrk="1" hangingPunct="1"/>
            <a:r>
              <a:rPr lang="en-US" smtClean="0"/>
              <a:t>3.  Absences</a:t>
            </a:r>
          </a:p>
          <a:p>
            <a:pPr eaLnBrk="1" hangingPunct="1"/>
            <a:r>
              <a:rPr lang="en-US" smtClean="0"/>
              <a:t>4.  Make-up Work</a:t>
            </a:r>
          </a:p>
          <a:p>
            <a:pPr eaLnBrk="1" hangingPunct="1"/>
            <a:r>
              <a:rPr lang="en-US" smtClean="0"/>
              <a:t>5.  Class Dismissal</a:t>
            </a:r>
          </a:p>
          <a:p>
            <a:pPr eaLnBrk="1" hangingPunct="1"/>
            <a:r>
              <a:rPr lang="en-US" smtClean="0"/>
              <a:t>6.  Late Work</a:t>
            </a:r>
          </a:p>
        </p:txBody>
      </p:sp>
      <p:sp>
        <p:nvSpPr>
          <p:cNvPr id="20484" name="Content Placeholder 6"/>
          <p:cNvSpPr>
            <a:spLocks noGrp="1"/>
          </p:cNvSpPr>
          <p:nvPr>
            <p:ph sz="quarter" idx="4"/>
          </p:nvPr>
        </p:nvSpPr>
        <p:spPr>
          <a:xfrm>
            <a:off x="4038600" y="1447800"/>
            <a:ext cx="4495800" cy="3941763"/>
          </a:xfrm>
          <a:ln>
            <a:prstDash val="solid"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/>
              <a:t>7.   Mr. Lonsdale’s Desk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8.   Going to the Restroom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9.   Pencil Sharpeners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10. Student Movement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11. Participation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12. Tardy Policy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13. Extra Credit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dirty="0" smtClean="0"/>
              <a:t>2 Signatures – due Friday</a:t>
            </a:r>
            <a:r>
              <a:rPr lang="en-US" dirty="0" smtClean="0"/>
              <a:t>!</a:t>
            </a:r>
          </a:p>
          <a:p>
            <a:r>
              <a:rPr lang="en-US" dirty="0" smtClean="0">
                <a:hlinkClick r:id="rId3"/>
              </a:rPr>
              <a:t>Lab Safety </a:t>
            </a:r>
            <a:r>
              <a:rPr lang="en-US" dirty="0" smtClean="0"/>
              <a:t>– we will discuss Friday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 smtClean="0">
              <a:hlinkClick r:id="rId3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57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Signature Forms: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idx="1"/>
          </p:nvPr>
        </p:nvSpPr>
        <p:spPr>
          <a:xfrm>
            <a:off x="762000" y="1676400"/>
            <a:ext cx="76200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Answer </a:t>
            </a:r>
            <a:r>
              <a:rPr lang="en-US" dirty="0" smtClean="0"/>
              <a:t>questions on the homework sheet.</a:t>
            </a:r>
            <a:endParaRPr lang="en-US" dirty="0" smtClean="0"/>
          </a:p>
          <a:p>
            <a:pPr eaLnBrk="1" hangingPunct="1"/>
            <a:r>
              <a:rPr lang="en-US" dirty="0" smtClean="0"/>
              <a:t>Use complete sentences – take your time!</a:t>
            </a:r>
          </a:p>
          <a:p>
            <a:pPr eaLnBrk="1" hangingPunct="1"/>
            <a:r>
              <a:rPr lang="en-US" dirty="0" smtClean="0"/>
              <a:t>You will be quizzed FRIDAY over the syllabus.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5334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HW:  Syllabus Questions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entry task ~ 5-10 minutes</a:t>
            </a:r>
          </a:p>
          <a:p>
            <a:pPr lvl="1"/>
            <a:r>
              <a:rPr lang="en-US" dirty="0" smtClean="0"/>
              <a:t>Review from the previous day.</a:t>
            </a:r>
          </a:p>
          <a:p>
            <a:pPr lvl="1"/>
            <a:r>
              <a:rPr lang="en-US" dirty="0" smtClean="0"/>
              <a:t>Gets your head into biology.</a:t>
            </a:r>
          </a:p>
          <a:p>
            <a:pPr lvl="1"/>
            <a:r>
              <a:rPr lang="en-US" dirty="0" smtClean="0"/>
              <a:t>Lets Mr. Lonsdale take attendance and get the class started.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 bwMode="auto">
          <a:xfrm>
            <a:off x="1447800" y="457200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400" dirty="0" smtClean="0">
                <a:effectLst/>
              </a:rPr>
              <a:t>Respect 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4953000" cy="4525963"/>
          </a:xfrm>
        </p:spPr>
        <p:txBody>
          <a:bodyPr/>
          <a:lstStyle/>
          <a:p>
            <a:pPr eaLnBrk="1" hangingPunct="1"/>
            <a:r>
              <a:rPr lang="en-US" sz="2800" smtClean="0"/>
              <a:t>Please work quietly </a:t>
            </a:r>
          </a:p>
          <a:p>
            <a:pPr eaLnBrk="1" hangingPunct="1"/>
            <a:r>
              <a:rPr lang="en-US" sz="2800" smtClean="0"/>
              <a:t>Be thoughtful and thorough, this is your first graded assignment</a:t>
            </a:r>
          </a:p>
          <a:p>
            <a:pPr eaLnBrk="1" hangingPunct="1"/>
            <a:r>
              <a:rPr lang="en-US" sz="2800" smtClean="0"/>
              <a:t>When finished, please put pencil down and wait for further instruction from me</a:t>
            </a:r>
          </a:p>
        </p:txBody>
      </p:sp>
      <p:pic>
        <p:nvPicPr>
          <p:cNvPr id="10244" name="Picture 5" descr="respec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762000"/>
            <a:ext cx="3124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type="body" idx="1"/>
          </p:nvPr>
        </p:nvSpPr>
        <p:spPr>
          <a:xfrm>
            <a:off x="838200" y="2590800"/>
            <a:ext cx="7239000" cy="19812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Meet your new lab partner for the month of December</a:t>
            </a:r>
          </a:p>
          <a:p>
            <a:pPr eaLnBrk="1" hangingPunct="1"/>
            <a:r>
              <a:rPr lang="en-US" sz="3200" dirty="0" smtClean="0"/>
              <a:t>New lab partners every month </a:t>
            </a:r>
            <a:endParaRPr lang="en-US" dirty="0" smtClean="0"/>
          </a:p>
        </p:txBody>
      </p:sp>
      <p:sp>
        <p:nvSpPr>
          <p:cNvPr id="11269" name="Rectangle 5"/>
          <p:cNvSpPr>
            <a:spLocks noGrp="1"/>
          </p:cNvSpPr>
          <p:nvPr>
            <p:ph type="title" idx="4294967295"/>
          </p:nvPr>
        </p:nvSpPr>
        <p:spPr bwMode="auto">
          <a:xfrm>
            <a:off x="914400" y="990600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400" dirty="0" smtClean="0">
                <a:effectLst/>
              </a:rPr>
              <a:t>Seating Chart</a:t>
            </a:r>
            <a:r>
              <a:rPr lang="en-US" dirty="0" smtClean="0">
                <a:effectLst/>
              </a:rPr>
              <a:t> </a:t>
            </a:r>
          </a:p>
        </p:txBody>
      </p:sp>
      <p:pic>
        <p:nvPicPr>
          <p:cNvPr id="11268" name="Picture 6" descr="http://t1.gstatic.com/images?q=tbn:ANd9GcS8ipROZ_Fv9NID3lsQFRwhuBQYmz5puEVM7FXqadufgNCTeQV2M4TFKj2Xx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533400"/>
            <a:ext cx="2035175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4800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Have taught for </a:t>
            </a:r>
            <a:r>
              <a:rPr lang="en-US" dirty="0" smtClean="0"/>
              <a:t>5 </a:t>
            </a:r>
            <a:r>
              <a:rPr lang="en-US" dirty="0" smtClean="0"/>
              <a:t>years – </a:t>
            </a:r>
            <a:r>
              <a:rPr lang="en-US" dirty="0" smtClean="0"/>
              <a:t>4 </a:t>
            </a:r>
            <a:r>
              <a:rPr lang="en-US" dirty="0" smtClean="0"/>
              <a:t>at North Mason one in Tacoma</a:t>
            </a:r>
          </a:p>
          <a:p>
            <a:pPr eaLnBrk="1" hangingPunct="1"/>
            <a:r>
              <a:rPr lang="en-US" dirty="0" smtClean="0"/>
              <a:t>Attended University of Puget Sounds</a:t>
            </a:r>
          </a:p>
          <a:p>
            <a:pPr lvl="1" eaLnBrk="1" hangingPunct="1"/>
            <a:r>
              <a:rPr lang="en-US" dirty="0" smtClean="0"/>
              <a:t>4 years with a Bachelors in Science emphasis in marine ecology</a:t>
            </a:r>
          </a:p>
          <a:p>
            <a:pPr lvl="1" eaLnBrk="1" hangingPunct="1"/>
            <a:r>
              <a:rPr lang="en-US" dirty="0" smtClean="0"/>
              <a:t>1 year Masters in Arts in Teaching</a:t>
            </a:r>
          </a:p>
        </p:txBody>
      </p:sp>
      <p:sp>
        <p:nvSpPr>
          <p:cNvPr id="12295" name="Rectangle 7"/>
          <p:cNvSpPr>
            <a:spLocks noGrp="1"/>
          </p:cNvSpPr>
          <p:nvPr>
            <p:ph type="title" idx="4294967295"/>
          </p:nvPr>
        </p:nvSpPr>
        <p:spPr bwMode="auto">
          <a:xfrm>
            <a:off x="762000" y="533400"/>
            <a:ext cx="41910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effectLst/>
              </a:rPr>
              <a:t>Introduction </a:t>
            </a:r>
          </a:p>
        </p:txBody>
      </p:sp>
      <p:pic>
        <p:nvPicPr>
          <p:cNvPr id="12292" name="Picture 10" descr="http://www.nmsd.wednet.edu/17722011512389240/lib/17722011512389240/Logo-bulldo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143000"/>
            <a:ext cx="2895600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35814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>
          <a:xfrm>
            <a:off x="914400" y="1447800"/>
            <a:ext cx="8229600" cy="4525963"/>
          </a:xfrm>
        </p:spPr>
        <p:txBody>
          <a:bodyPr/>
          <a:lstStyle/>
          <a:p>
            <a:pPr eaLnBrk="1" hangingPunct="1"/>
            <a:r>
              <a:rPr lang="en-US" sz="3600" b="1" u="sng" dirty="0" smtClean="0"/>
              <a:t>Units:</a:t>
            </a:r>
            <a:endParaRPr lang="en-US" sz="3600" dirty="0" smtClean="0"/>
          </a:p>
          <a:p>
            <a:pPr eaLnBrk="1" hangingPunct="1"/>
            <a:r>
              <a:rPr lang="en-US" sz="3600" dirty="0" smtClean="0"/>
              <a:t>1</a:t>
            </a:r>
            <a:r>
              <a:rPr lang="en-US" sz="3600" dirty="0" smtClean="0"/>
              <a:t>A Ecology (Biodiversity)</a:t>
            </a:r>
          </a:p>
          <a:p>
            <a:pPr eaLnBrk="1" hangingPunct="1"/>
            <a:r>
              <a:rPr lang="en-US" sz="3600" dirty="0" smtClean="0"/>
              <a:t>1B Ecology (Matter and Energy)</a:t>
            </a:r>
            <a:endParaRPr lang="en-US" sz="3600" dirty="0" smtClean="0"/>
          </a:p>
          <a:p>
            <a:pPr eaLnBrk="1" hangingPunct="1"/>
            <a:r>
              <a:rPr lang="en-US" sz="3600" dirty="0" smtClean="0"/>
              <a:t>2. </a:t>
            </a:r>
            <a:r>
              <a:rPr lang="en-US" sz="3600" dirty="0" smtClean="0"/>
              <a:t>Chemistry of Cells</a:t>
            </a:r>
            <a:endParaRPr lang="en-US" sz="3600" dirty="0" smtClean="0"/>
          </a:p>
          <a:p>
            <a:pPr eaLnBrk="1" hangingPunct="1"/>
            <a:r>
              <a:rPr lang="en-US" sz="3600" dirty="0" smtClean="0"/>
              <a:t>3. </a:t>
            </a:r>
            <a:r>
              <a:rPr lang="en-US" sz="3600" dirty="0" smtClean="0"/>
              <a:t>Cell Structure and Function</a:t>
            </a:r>
            <a:endParaRPr lang="en-US" sz="3600" dirty="0" smtClean="0"/>
          </a:p>
          <a:p>
            <a:pPr eaLnBrk="1" hangingPunct="1"/>
            <a:r>
              <a:rPr lang="en-US" sz="3600" dirty="0" smtClean="0"/>
              <a:t>4. </a:t>
            </a:r>
            <a:r>
              <a:rPr lang="en-US" sz="3600" dirty="0" smtClean="0"/>
              <a:t>Cell </a:t>
            </a:r>
            <a:r>
              <a:rPr lang="en-US" sz="3600" dirty="0" smtClean="0"/>
              <a:t>Energy </a:t>
            </a:r>
          </a:p>
          <a:p>
            <a:pPr eaLnBrk="1" hangingPunct="1">
              <a:buFont typeface="Wingdings 3" pitchFamily="18" charset="2"/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572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Biology A Syllabus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Classroom Rules</a:t>
            </a:r>
            <a:endParaRPr lang="en-US" dirty="0"/>
          </a:p>
        </p:txBody>
      </p:sp>
      <p:pic>
        <p:nvPicPr>
          <p:cNvPr id="15363" name="Picture 2" descr="http://jemima.files.wordpress.com/2008/10/jk_respect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295400"/>
            <a:ext cx="3429000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828800" y="1219200"/>
            <a:ext cx="8382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1</a:t>
            </a:r>
          </a:p>
        </p:txBody>
      </p:sp>
      <p:pic>
        <p:nvPicPr>
          <p:cNvPr id="15365" name="Picture 4" descr="http://www.livingston.org/152720719193734740/lib/152720719193734740/images/school%20suppli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838200"/>
            <a:ext cx="3808413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705600" y="685800"/>
            <a:ext cx="8382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2</a:t>
            </a:r>
          </a:p>
        </p:txBody>
      </p:sp>
      <p:pic>
        <p:nvPicPr>
          <p:cNvPr id="15367" name="Picture 8" descr="http://farm1.static.flickr.com/91/274495128_d1b935e24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3657600"/>
            <a:ext cx="2755900" cy="275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81000" y="3429000"/>
            <a:ext cx="8382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67200" y="3657600"/>
            <a:ext cx="8382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4</a:t>
            </a:r>
          </a:p>
        </p:txBody>
      </p:sp>
      <p:pic>
        <p:nvPicPr>
          <p:cNvPr id="15370" name="Picture 12" descr="http://open.salon.com/files/ipod124880693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76800" y="3733800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609600" y="19050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/>
              <a:t>1.  Verbal Warning</a:t>
            </a:r>
          </a:p>
          <a:p>
            <a:pPr eaLnBrk="1" hangingPunct="1"/>
            <a:r>
              <a:rPr lang="en-US" smtClean="0"/>
              <a:t>2.  Parent Contact</a:t>
            </a:r>
          </a:p>
          <a:p>
            <a:pPr eaLnBrk="1" hangingPunct="1"/>
            <a:r>
              <a:rPr lang="en-US" smtClean="0"/>
              <a:t>3.  Detention</a:t>
            </a:r>
          </a:p>
          <a:p>
            <a:pPr eaLnBrk="1" hangingPunct="1"/>
            <a:r>
              <a:rPr lang="en-US" smtClean="0"/>
              <a:t>4.  Administrative Referral</a:t>
            </a:r>
          </a:p>
          <a:p>
            <a:pPr eaLnBrk="1" hangingPunct="1"/>
            <a:r>
              <a:rPr lang="en-US" smtClean="0"/>
              <a:t>5.  Severe Disruptions</a:t>
            </a:r>
          </a:p>
          <a:p>
            <a:pPr eaLnBrk="1" hangingPunct="1"/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If You Break a Rule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70% Assessment </a:t>
            </a:r>
            <a:r>
              <a:rPr lang="en-US" sz="3200" i="1" dirty="0" smtClean="0"/>
              <a:t>of</a:t>
            </a:r>
            <a:r>
              <a:rPr lang="en-US" sz="3200" dirty="0" smtClean="0"/>
              <a:t> Learning</a:t>
            </a:r>
          </a:p>
          <a:p>
            <a:pPr eaLnBrk="1" hangingPunct="1">
              <a:defRPr/>
            </a:pPr>
            <a:r>
              <a:rPr lang="en-US" sz="3200" b="1" u="sng" dirty="0" smtClean="0">
                <a:solidFill>
                  <a:schemeClr val="accent3">
                    <a:lumMod val="75000"/>
                  </a:schemeClr>
                </a:solidFill>
              </a:rPr>
              <a:t>Final Assessments</a:t>
            </a:r>
          </a:p>
          <a:p>
            <a:pPr lvl="2" eaLnBrk="1" hangingPunct="1">
              <a:defRPr/>
            </a:pPr>
            <a:r>
              <a:rPr lang="en-US" sz="2400" dirty="0" smtClean="0"/>
              <a:t>Tests / lab reports / projects /quizzes= 70%</a:t>
            </a:r>
          </a:p>
          <a:p>
            <a:pPr lvl="2" eaLnBrk="1" hangingPunct="1">
              <a:buFont typeface="Wingdings 2" pitchFamily="18" charset="2"/>
              <a:buNone/>
              <a:defRPr/>
            </a:pPr>
            <a:endParaRPr lang="en-US" sz="3200" dirty="0" smtClean="0">
              <a:hlinkClick r:id="rId3"/>
            </a:endParaRPr>
          </a:p>
          <a:p>
            <a:pPr eaLnBrk="1" hangingPunct="1">
              <a:defRPr/>
            </a:pPr>
            <a:r>
              <a:rPr lang="en-US" sz="3200" dirty="0" smtClean="0"/>
              <a:t>30% Assessment </a:t>
            </a:r>
            <a:r>
              <a:rPr lang="en-US" sz="3200" i="1" dirty="0" smtClean="0"/>
              <a:t>for</a:t>
            </a:r>
            <a:r>
              <a:rPr lang="en-US" sz="3200" dirty="0" smtClean="0"/>
              <a:t> Learning</a:t>
            </a:r>
            <a:endParaRPr lang="en-US" sz="3200" dirty="0" smtClean="0">
              <a:hlinkClick r:id="rId3"/>
            </a:endParaRPr>
          </a:p>
          <a:p>
            <a:pPr eaLnBrk="1" hangingPunct="1">
              <a:defRPr/>
            </a:pPr>
            <a:r>
              <a:rPr lang="en-US" sz="3200" dirty="0" smtClean="0">
                <a:hlinkClick r:id="rId3"/>
              </a:rPr>
              <a:t>The Learning Process – </a:t>
            </a:r>
            <a:endParaRPr lang="en-US" sz="3200" dirty="0" smtClean="0"/>
          </a:p>
          <a:p>
            <a:pPr lvl="2" eaLnBrk="1" hangingPunct="1">
              <a:defRPr/>
            </a:pPr>
            <a:r>
              <a:rPr lang="en-US" sz="2400" dirty="0" smtClean="0"/>
              <a:t>Science </a:t>
            </a:r>
            <a:r>
              <a:rPr lang="en-US" sz="2400" dirty="0" smtClean="0"/>
              <a:t>Notebook, EOC Booklet</a:t>
            </a:r>
            <a:r>
              <a:rPr lang="en-US" sz="2400" dirty="0" smtClean="0"/>
              <a:t>	= 10%</a:t>
            </a:r>
          </a:p>
          <a:p>
            <a:pPr lvl="2" eaLnBrk="1" hangingPunct="1">
              <a:defRPr/>
            </a:pPr>
            <a:r>
              <a:rPr lang="en-US" sz="2400" dirty="0" smtClean="0"/>
              <a:t>Homework, Daily Work, </a:t>
            </a:r>
            <a:r>
              <a:rPr lang="en-US" sz="2400" dirty="0" smtClean="0"/>
              <a:t>Quizzes </a:t>
            </a:r>
            <a:r>
              <a:rPr lang="en-US" sz="2400" dirty="0" smtClean="0"/>
              <a:t>	</a:t>
            </a:r>
            <a:r>
              <a:rPr lang="en-US" sz="2400" dirty="0" smtClean="0"/>
              <a:t>= </a:t>
            </a:r>
            <a:r>
              <a:rPr lang="en-US" sz="2400" dirty="0" smtClean="0"/>
              <a:t>10</a:t>
            </a:r>
            <a:r>
              <a:rPr lang="en-US" sz="2400" dirty="0" smtClean="0"/>
              <a:t>%</a:t>
            </a: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Grading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2104</TotalTime>
  <Words>330</Words>
  <Application>Microsoft Office PowerPoint</Application>
  <PresentationFormat>On-screen Show (4:3)</PresentationFormat>
  <Paragraphs>82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Welcome to  Biology A Mr. Lonsdale </vt:lpstr>
      <vt:lpstr>Blue</vt:lpstr>
      <vt:lpstr>Respect </vt:lpstr>
      <vt:lpstr>Seating Chart </vt:lpstr>
      <vt:lpstr>Introduction </vt:lpstr>
      <vt:lpstr>Biology A Syllabus</vt:lpstr>
      <vt:lpstr>Classroom Rules</vt:lpstr>
      <vt:lpstr>If You Break a Rule </vt:lpstr>
      <vt:lpstr>Grading</vt:lpstr>
      <vt:lpstr>Grading Scale</vt:lpstr>
      <vt:lpstr>Policies and Procedures</vt:lpstr>
      <vt:lpstr>Signature Forms:</vt:lpstr>
      <vt:lpstr>HW:  Syllabus Questions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Biology</dc:title>
  <dc:creator>The Le Roy's</dc:creator>
  <cp:lastModifiedBy>Matthew Lonsdale</cp:lastModifiedBy>
  <cp:revision>56</cp:revision>
  <dcterms:created xsi:type="dcterms:W3CDTF">2010-07-19T21:42:43Z</dcterms:created>
  <dcterms:modified xsi:type="dcterms:W3CDTF">2013-09-03T18:03:10Z</dcterms:modified>
</cp:coreProperties>
</file>