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63" r:id="rId3"/>
    <p:sldId id="264" r:id="rId4"/>
    <p:sldId id="265" r:id="rId5"/>
    <p:sldId id="262" r:id="rId6"/>
    <p:sldId id="258" r:id="rId7"/>
    <p:sldId id="259" r:id="rId8"/>
    <p:sldId id="260" r:id="rId9"/>
    <p:sldId id="261" r:id="rId10"/>
  </p:sldIdLst>
  <p:sldSz cx="9144000" cy="6858000" type="screen4x3"/>
  <p:notesSz cx="6858000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026"/>
          </a:xfrm>
          <a:prstGeom prst="rect">
            <a:avLst/>
          </a:prstGeom>
        </p:spPr>
        <p:txBody>
          <a:bodyPr vert="horz" lIns="91640" tIns="45820" rIns="91640" bIns="458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026"/>
          </a:xfrm>
          <a:prstGeom prst="rect">
            <a:avLst/>
          </a:prstGeom>
        </p:spPr>
        <p:txBody>
          <a:bodyPr vert="horz" lIns="91640" tIns="45820" rIns="91640" bIns="45820" rtlCol="0"/>
          <a:lstStyle>
            <a:lvl1pPr algn="r">
              <a:defRPr sz="1200"/>
            </a:lvl1pPr>
          </a:lstStyle>
          <a:p>
            <a:fld id="{0E42AC79-4EF7-4154-A32A-598400FEBD1D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19894"/>
            <a:ext cx="2971800" cy="459026"/>
          </a:xfrm>
          <a:prstGeom prst="rect">
            <a:avLst/>
          </a:prstGeom>
        </p:spPr>
        <p:txBody>
          <a:bodyPr vert="horz" lIns="91640" tIns="45820" rIns="91640" bIns="458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19894"/>
            <a:ext cx="2971800" cy="459026"/>
          </a:xfrm>
          <a:prstGeom prst="rect">
            <a:avLst/>
          </a:prstGeom>
        </p:spPr>
        <p:txBody>
          <a:bodyPr vert="horz" lIns="91640" tIns="45820" rIns="91640" bIns="45820" rtlCol="0" anchor="b"/>
          <a:lstStyle>
            <a:lvl1pPr algn="r">
              <a:defRPr sz="1200"/>
            </a:lvl1pPr>
          </a:lstStyle>
          <a:p>
            <a:fld id="{83434585-BBB7-484E-B953-0A839D45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0mBG0LbAoqk&amp;noredirect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Ocean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Ocean Overview</a:t>
            </a:r>
          </a:p>
          <a:p>
            <a:r>
              <a:rPr lang="en-US" dirty="0" smtClean="0"/>
              <a:t>Carbon Cycle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Overview  pg 3-19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Pelagic – in the water column</a:t>
            </a:r>
          </a:p>
          <a:p>
            <a:r>
              <a:rPr lang="en-US" dirty="0" smtClean="0"/>
              <a:t>Benthic – on or near the bottom</a:t>
            </a:r>
          </a:p>
          <a:p>
            <a:r>
              <a:rPr lang="en-US" dirty="0" err="1" smtClean="0"/>
              <a:t>Neritic</a:t>
            </a:r>
            <a:r>
              <a:rPr lang="en-US" dirty="0" smtClean="0"/>
              <a:t> zone – above the continental shelf</a:t>
            </a:r>
          </a:p>
          <a:p>
            <a:r>
              <a:rPr lang="en-US" dirty="0" smtClean="0"/>
              <a:t>Oceanic zones – below the continental shelf</a:t>
            </a:r>
          </a:p>
          <a:p>
            <a:r>
              <a:rPr lang="en-US" dirty="0" err="1" smtClean="0"/>
              <a:t>Epipelagic</a:t>
            </a:r>
            <a:r>
              <a:rPr lang="en-US" dirty="0" smtClean="0"/>
              <a:t> zone 0-200 m (sunlight zone) – </a:t>
            </a:r>
          </a:p>
          <a:p>
            <a:pPr lvl="1"/>
            <a:r>
              <a:rPr lang="en-US" dirty="0" smtClean="0"/>
              <a:t>top layer of the ocean, </a:t>
            </a:r>
          </a:p>
          <a:p>
            <a:pPr lvl="1"/>
            <a:r>
              <a:rPr lang="en-US" dirty="0" smtClean="0"/>
              <a:t>photosynthesis takes place</a:t>
            </a:r>
          </a:p>
          <a:p>
            <a:pPr lvl="1"/>
            <a:r>
              <a:rPr lang="en-US" dirty="0" smtClean="0"/>
              <a:t>most life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Overview  pg 3-19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Mesopelagic</a:t>
            </a:r>
            <a:r>
              <a:rPr lang="en-US" dirty="0" smtClean="0"/>
              <a:t> 200-1000m –(twilight zone) </a:t>
            </a:r>
          </a:p>
          <a:p>
            <a:pPr lvl="1"/>
            <a:r>
              <a:rPr lang="en-US" dirty="0" smtClean="0"/>
              <a:t>contains the </a:t>
            </a:r>
            <a:r>
              <a:rPr lang="en-US" dirty="0" err="1" smtClean="0"/>
              <a:t>thermocline</a:t>
            </a:r>
            <a:r>
              <a:rPr lang="en-US" dirty="0" smtClean="0"/>
              <a:t> 20-4º C</a:t>
            </a:r>
          </a:p>
          <a:p>
            <a:pPr lvl="1"/>
            <a:r>
              <a:rPr lang="en-US" dirty="0" smtClean="0"/>
              <a:t>contains light but no photosynthesis</a:t>
            </a:r>
          </a:p>
          <a:p>
            <a:pPr lvl="1"/>
            <a:r>
              <a:rPr lang="en-US" dirty="0" smtClean="0"/>
              <a:t>some large fish</a:t>
            </a:r>
          </a:p>
          <a:p>
            <a:r>
              <a:rPr lang="en-US" dirty="0" smtClean="0"/>
              <a:t>Bathypelagic 1000-4000m – (midnight zone)</a:t>
            </a:r>
          </a:p>
          <a:p>
            <a:pPr lvl="1"/>
            <a:r>
              <a:rPr lang="en-US" dirty="0" smtClean="0"/>
              <a:t>some large fish, whales, sponges, worms</a:t>
            </a:r>
          </a:p>
          <a:p>
            <a:pPr lvl="1"/>
            <a:r>
              <a:rPr lang="en-US" dirty="0" smtClean="0"/>
              <a:t>no light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Overview  pg 3-19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Abyssalpelagic</a:t>
            </a:r>
            <a:r>
              <a:rPr lang="en-US" dirty="0" smtClean="0"/>
              <a:t> 4000-6000m (the abyss)</a:t>
            </a:r>
          </a:p>
          <a:p>
            <a:pPr lvl="1"/>
            <a:r>
              <a:rPr lang="en-US" dirty="0" smtClean="0"/>
              <a:t>only found in the deep oceans</a:t>
            </a:r>
          </a:p>
          <a:p>
            <a:pPr lvl="1"/>
            <a:r>
              <a:rPr lang="en-US" dirty="0" smtClean="0"/>
              <a:t>angler fish, sponges, worms</a:t>
            </a:r>
          </a:p>
          <a:p>
            <a:pPr lvl="1"/>
            <a:r>
              <a:rPr lang="en-US" dirty="0" smtClean="0"/>
              <a:t>no light </a:t>
            </a:r>
          </a:p>
          <a:p>
            <a:r>
              <a:rPr lang="en-US" dirty="0" err="1" smtClean="0"/>
              <a:t>Hadalpelagic</a:t>
            </a:r>
            <a:r>
              <a:rPr lang="en-US" dirty="0" smtClean="0"/>
              <a:t> 6000m-10,000m (the trenches)</a:t>
            </a:r>
          </a:p>
          <a:p>
            <a:pPr lvl="1"/>
            <a:r>
              <a:rPr lang="en-US" dirty="0" smtClean="0"/>
              <a:t>fish, sponges, worms</a:t>
            </a:r>
          </a:p>
          <a:p>
            <a:pPr lvl="1"/>
            <a:r>
              <a:rPr lang="en-US" dirty="0" smtClean="0"/>
              <a:t>no light</a:t>
            </a:r>
          </a:p>
          <a:p>
            <a:pPr lvl="1"/>
            <a:r>
              <a:rPr lang="en-US" dirty="0" smtClean="0">
                <a:hlinkClick r:id="rId2"/>
              </a:rPr>
              <a:t>James Cameron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ttp://www.seasky.org/deep-sea/assets/images/ocean-layers-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99146"/>
            <a:ext cx="7772400" cy="5658854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7086600" y="1676400"/>
            <a:ext cx="9144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86600" y="1295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Neritic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121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Oceanic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14400" y="1676400"/>
            <a:ext cx="6172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Salinity (salts)</a:t>
            </a:r>
          </a:p>
          <a:p>
            <a:r>
              <a:rPr lang="en-US" dirty="0" smtClean="0"/>
              <a:t>35 practical salinity units (</a:t>
            </a:r>
            <a:r>
              <a:rPr lang="en-US" dirty="0" err="1" smtClean="0"/>
              <a:t>psu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1000 g sample, 35 grams are dissolved compounds</a:t>
            </a:r>
          </a:p>
          <a:p>
            <a:pPr lvl="1"/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, Na</a:t>
            </a:r>
            <a:r>
              <a:rPr lang="en-US" baseline="30000" dirty="0" smtClean="0"/>
              <a:t>+</a:t>
            </a:r>
            <a:r>
              <a:rPr lang="en-US" dirty="0" smtClean="0"/>
              <a:t>, S (as SO</a:t>
            </a:r>
            <a:r>
              <a:rPr lang="en-US" sz="18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), Mg</a:t>
            </a:r>
            <a:r>
              <a:rPr lang="en-US" baseline="30000" dirty="0" smtClean="0"/>
              <a:t>+</a:t>
            </a:r>
            <a:r>
              <a:rPr lang="en-US" dirty="0" smtClean="0"/>
              <a:t>, Ca</a:t>
            </a:r>
            <a:r>
              <a:rPr lang="en-US" baseline="30000" dirty="0" smtClean="0"/>
              <a:t>+</a:t>
            </a:r>
            <a:r>
              <a:rPr lang="en-US" dirty="0" smtClean="0"/>
              <a:t>, K</a:t>
            </a:r>
            <a:r>
              <a:rPr lang="en-US" baseline="30000" dirty="0" smtClean="0"/>
              <a:t>+</a:t>
            </a:r>
          </a:p>
          <a:p>
            <a:r>
              <a:rPr lang="en-US" dirty="0" smtClean="0"/>
              <a:t>32 </a:t>
            </a:r>
            <a:r>
              <a:rPr lang="en-US" dirty="0" err="1" smtClean="0"/>
              <a:t>psu</a:t>
            </a:r>
            <a:r>
              <a:rPr lang="en-US" dirty="0" smtClean="0"/>
              <a:t> in Puget Sound</a:t>
            </a:r>
          </a:p>
          <a:p>
            <a:pPr lvl="1"/>
            <a:r>
              <a:rPr lang="en-US" dirty="0" smtClean="0"/>
              <a:t>Why?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Dissolved Oxygen (D.O.)</a:t>
            </a:r>
          </a:p>
          <a:p>
            <a:r>
              <a:rPr lang="en-US" dirty="0" smtClean="0"/>
              <a:t>µmol/kg</a:t>
            </a:r>
          </a:p>
          <a:p>
            <a:r>
              <a:rPr lang="en-US" dirty="0" err="1" smtClean="0"/>
              <a:t>mL</a:t>
            </a:r>
            <a:r>
              <a:rPr lang="en-US" dirty="0" smtClean="0"/>
              <a:t>/L</a:t>
            </a:r>
          </a:p>
          <a:p>
            <a:endParaRPr lang="en-US" dirty="0"/>
          </a:p>
        </p:txBody>
      </p:sp>
      <p:pic>
        <p:nvPicPr>
          <p:cNvPr id="1026" name="Picture 2" descr="http://www.pnas.org/content/106/30/12235/F2.large.jpg"/>
          <p:cNvPicPr>
            <a:picLocks noChangeAspect="1" noChangeArrowheads="1"/>
          </p:cNvPicPr>
          <p:nvPr/>
        </p:nvPicPr>
        <p:blipFill>
          <a:blip r:embed="rId2" cstate="print"/>
          <a:srcRect r="75642"/>
          <a:stretch>
            <a:fillRect/>
          </a:stretch>
        </p:blipFill>
        <p:spPr bwMode="auto">
          <a:xfrm>
            <a:off x="6019800" y="0"/>
            <a:ext cx="2514600" cy="6769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441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Acid – higher concentration of H+</a:t>
            </a:r>
          </a:p>
          <a:p>
            <a:r>
              <a:rPr lang="en-US" dirty="0" smtClean="0"/>
              <a:t>CO</a:t>
            </a:r>
            <a:r>
              <a:rPr lang="en-US" sz="2000" dirty="0" smtClean="0"/>
              <a:t>2</a:t>
            </a:r>
            <a:r>
              <a:rPr lang="en-US" dirty="0" smtClean="0"/>
              <a:t> + H</a:t>
            </a:r>
            <a:r>
              <a:rPr lang="en-US" sz="20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sym typeface="Wingdings" pitchFamily="2" charset="2"/>
              </a:rPr>
              <a:t> H</a:t>
            </a:r>
            <a:r>
              <a:rPr lang="en-US" sz="2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CO</a:t>
            </a:r>
            <a:r>
              <a:rPr lang="en-US" sz="2000" dirty="0" smtClean="0">
                <a:sym typeface="Wingdings" pitchFamily="2" charset="2"/>
              </a:rPr>
              <a:t>3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Dissolution to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</a:t>
            </a:r>
            <a:r>
              <a:rPr lang="en-US" sz="18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CO</a:t>
            </a:r>
            <a:r>
              <a:rPr lang="en-US" sz="1800" dirty="0" smtClean="0">
                <a:sym typeface="Wingdings" pitchFamily="2" charset="2"/>
              </a:rPr>
              <a:t>3 </a:t>
            </a:r>
            <a:r>
              <a:rPr lang="en-US" sz="2400" dirty="0" smtClean="0">
                <a:sym typeface="Wingdings" pitchFamily="2" charset="2"/>
              </a:rPr>
              <a:t> H</a:t>
            </a:r>
            <a:r>
              <a:rPr lang="en-US" sz="2400" baseline="30000" dirty="0" smtClean="0">
                <a:sym typeface="Wingdings" pitchFamily="2" charset="2"/>
              </a:rPr>
              <a:t>+</a:t>
            </a:r>
            <a:r>
              <a:rPr lang="en-US" sz="2400" dirty="0" smtClean="0">
                <a:sym typeface="Wingdings" pitchFamily="2" charset="2"/>
              </a:rPr>
              <a:t> + HCO</a:t>
            </a:r>
            <a:r>
              <a:rPr lang="en-US" sz="2400" baseline="-25000" dirty="0" smtClean="0">
                <a:sym typeface="Wingdings" pitchFamily="2" charset="2"/>
              </a:rPr>
              <a:t>3</a:t>
            </a:r>
            <a:r>
              <a:rPr lang="en-US" sz="2400" baseline="30000" dirty="0" smtClean="0">
                <a:sym typeface="Wingdings" pitchFamily="2" charset="2"/>
              </a:rPr>
              <a:t>-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HCO</a:t>
            </a:r>
            <a:r>
              <a:rPr lang="en-US" sz="2400" baseline="-25000" dirty="0" smtClean="0">
                <a:sym typeface="Wingdings" pitchFamily="2" charset="2"/>
              </a:rPr>
              <a:t>3</a:t>
            </a:r>
            <a:r>
              <a:rPr lang="en-US" sz="2400" baseline="30000" dirty="0" smtClean="0">
                <a:sym typeface="Wingdings" pitchFamily="2" charset="2"/>
              </a:rPr>
              <a:t>-</a:t>
            </a:r>
            <a:r>
              <a:rPr lang="en-US" sz="2400" dirty="0" smtClean="0">
                <a:sym typeface="Wingdings" pitchFamily="2" charset="2"/>
              </a:rPr>
              <a:t>  H</a:t>
            </a:r>
            <a:r>
              <a:rPr lang="en-US" sz="2400" baseline="30000" dirty="0" smtClean="0">
                <a:sym typeface="Wingdings" pitchFamily="2" charset="2"/>
              </a:rPr>
              <a:t>+</a:t>
            </a:r>
            <a:r>
              <a:rPr lang="en-US" sz="2400" dirty="0" smtClean="0">
                <a:sym typeface="Wingdings" pitchFamily="2" charset="2"/>
              </a:rPr>
              <a:t> + CO</a:t>
            </a:r>
            <a:r>
              <a:rPr lang="en-US" sz="2400" baseline="-25000" dirty="0" smtClean="0">
                <a:sym typeface="Wingdings" pitchFamily="2" charset="2"/>
              </a:rPr>
              <a:t>3</a:t>
            </a:r>
            <a:r>
              <a:rPr lang="en-US" sz="2400" baseline="30000" dirty="0" smtClean="0">
                <a:sym typeface="Wingdings" pitchFamily="2" charset="2"/>
              </a:rPr>
              <a:t>2-</a:t>
            </a:r>
          </a:p>
          <a:p>
            <a:r>
              <a:rPr lang="en-US" dirty="0" smtClean="0">
                <a:sym typeface="Wingdings" pitchFamily="2" charset="2"/>
              </a:rPr>
              <a:t>Overview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Carbon  Carbonic Acid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baseline="30000" dirty="0" smtClean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7412" name="Picture 4" descr="http://theinconvenientskeptic.com/wp-content/uploads/2012/03/phsca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5438" y="0"/>
            <a:ext cx="399856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pic>
        <p:nvPicPr>
          <p:cNvPr id="18436" name="Picture 4" descr="http://www.pmel.noaa.gov/co2/files/phfig3_scinot_bigg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5874" y="2714625"/>
            <a:ext cx="4120476" cy="3990975"/>
          </a:xfrm>
          <a:prstGeom prst="rect">
            <a:avLst/>
          </a:prstGeom>
          <a:noFill/>
        </p:spPr>
      </p:pic>
      <p:pic>
        <p:nvPicPr>
          <p:cNvPr id="18438" name="Picture 6" descr="Ocean acidification process and impacts"/>
          <p:cNvPicPr>
            <a:picLocks noChangeAspect="1" noChangeArrowheads="1"/>
          </p:cNvPicPr>
          <p:nvPr/>
        </p:nvPicPr>
        <p:blipFill>
          <a:blip r:embed="rId3" cstate="print"/>
          <a:srcRect r="48661"/>
          <a:stretch>
            <a:fillRect/>
          </a:stretch>
        </p:blipFill>
        <p:spPr bwMode="auto">
          <a:xfrm>
            <a:off x="0" y="1143000"/>
            <a:ext cx="4419600" cy="3886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66510" y="304800"/>
            <a:ext cx="417749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Atmospheric carbon dioxide </a:t>
            </a:r>
            <a:r>
              <a:rPr lang="en-US" sz="2600" dirty="0" smtClean="0"/>
              <a:t>June 2012: 392.95ppm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Atmospheric carbon dioxide August 2013: 395.15ppm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Recommended is 350 </a:t>
            </a:r>
            <a:r>
              <a:rPr lang="en-US" sz="2600" dirty="0" err="1" smtClean="0"/>
              <a:t>ppm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186</TotalTime>
  <Words>247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Ocean Systems</vt:lpstr>
      <vt:lpstr>Ocean Overview  pg 3-19</vt:lpstr>
      <vt:lpstr>Ocean Overview  pg 3-19</vt:lpstr>
      <vt:lpstr>Ocean Overview  pg 3-19</vt:lpstr>
      <vt:lpstr>Ocean Overview</vt:lpstr>
      <vt:lpstr>Ocean Overview</vt:lpstr>
      <vt:lpstr>Ocean Overview</vt:lpstr>
      <vt:lpstr>Carbon Cycle</vt:lpstr>
      <vt:lpstr>Carbon Cycle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 Systems</dc:title>
  <dc:creator>Matthew Lonsdale</dc:creator>
  <cp:lastModifiedBy>Matthew Lonsdale</cp:lastModifiedBy>
  <cp:revision>23</cp:revision>
  <dcterms:created xsi:type="dcterms:W3CDTF">2012-09-04T20:54:37Z</dcterms:created>
  <dcterms:modified xsi:type="dcterms:W3CDTF">2013-09-13T18:40:38Z</dcterms:modified>
</cp:coreProperties>
</file>