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62" r:id="rId10"/>
    <p:sldId id="263" r:id="rId11"/>
    <p:sldId id="272" r:id="rId12"/>
    <p:sldId id="264" r:id="rId13"/>
    <p:sldId id="266" r:id="rId14"/>
    <p:sldId id="267" r:id="rId15"/>
    <p:sldId id="268" r:id="rId16"/>
    <p:sldId id="273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DD104D-F6D0-432F-A7EB-E022B5FD26A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39120C-D327-4A0F-982F-C43B69671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9E3637-E237-4DBF-B6F5-62744797FB9B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DhUzafXm8A" TargetMode="External"/><Relationship Id="rId2" Type="http://schemas.openxmlformats.org/officeDocument/2006/relationships/hyperlink" Target="http://redditpics.fpapps.com/?thingid=t3_xi4ht&amp;url=http://i.imgur.com/5Jt0T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Nekton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3139440" cy="4703136"/>
          </a:xfrm>
        </p:spPr>
        <p:txBody>
          <a:bodyPr>
            <a:normAutofit/>
          </a:bodyPr>
          <a:lstStyle/>
          <a:p>
            <a:r>
              <a:rPr lang="en-US" dirty="0" smtClean="0"/>
              <a:t>Fish</a:t>
            </a:r>
          </a:p>
          <a:p>
            <a:r>
              <a:rPr lang="en-US" dirty="0" smtClean="0"/>
              <a:t>Whales</a:t>
            </a:r>
          </a:p>
          <a:p>
            <a:r>
              <a:rPr lang="en-US" dirty="0" smtClean="0"/>
              <a:t>Seals</a:t>
            </a:r>
          </a:p>
          <a:p>
            <a:r>
              <a:rPr lang="en-US" dirty="0" smtClean="0"/>
              <a:t>Otters</a:t>
            </a:r>
          </a:p>
          <a:p>
            <a:r>
              <a:rPr lang="en-US" dirty="0" smtClean="0"/>
              <a:t>Sharks</a:t>
            </a:r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00600" y="1905000"/>
            <a:ext cx="3139440" cy="470313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Squid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Octopus</a:t>
            </a:r>
          </a:p>
          <a:p>
            <a:r>
              <a:rPr lang="en-US" sz="2800" dirty="0" smtClean="0"/>
              <a:t>Rays</a:t>
            </a:r>
          </a:p>
          <a:p>
            <a:r>
              <a:rPr lang="en-US" sz="2800" dirty="0" smtClean="0"/>
              <a:t>Sea turtles</a:t>
            </a:r>
          </a:p>
          <a:p>
            <a:r>
              <a:rPr lang="en-US" sz="2800" dirty="0" smtClean="0"/>
              <a:t>Dolphins</a:t>
            </a:r>
          </a:p>
          <a:p>
            <a:r>
              <a:rPr lang="en-US" sz="2800" dirty="0" smtClean="0"/>
              <a:t>Sea lions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Class: </a:t>
            </a:r>
            <a:r>
              <a:rPr lang="en-US" dirty="0" err="1" smtClean="0"/>
              <a:t>Reptilia</a:t>
            </a:r>
            <a:r>
              <a:rPr lang="en-US" dirty="0" smtClean="0"/>
              <a:t> 7-16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/>
          <a:lstStyle/>
          <a:p>
            <a:r>
              <a:rPr lang="en-US" dirty="0" smtClean="0"/>
              <a:t>Order: </a:t>
            </a:r>
            <a:r>
              <a:rPr lang="en-US" dirty="0" err="1" smtClean="0"/>
              <a:t>Crocodilia</a:t>
            </a:r>
            <a:r>
              <a:rPr lang="en-US" dirty="0" smtClean="0"/>
              <a:t> – ‘fake’ marine organism</a:t>
            </a:r>
          </a:p>
          <a:p>
            <a:r>
              <a:rPr lang="en-US" dirty="0" smtClean="0"/>
              <a:t>Order: </a:t>
            </a:r>
            <a:r>
              <a:rPr lang="en-US" dirty="0" err="1" smtClean="0"/>
              <a:t>Chelonia</a:t>
            </a:r>
            <a:r>
              <a:rPr lang="en-US" dirty="0" smtClean="0"/>
              <a:t> – turtles</a:t>
            </a:r>
          </a:p>
          <a:p>
            <a:pPr lvl="1"/>
            <a:r>
              <a:rPr lang="en-US" dirty="0" smtClean="0"/>
              <a:t>7 species total</a:t>
            </a:r>
          </a:p>
          <a:p>
            <a:pPr lvl="1"/>
            <a:r>
              <a:rPr lang="en-US" dirty="0" smtClean="0"/>
              <a:t>Lay eggs on the beach</a:t>
            </a:r>
          </a:p>
          <a:p>
            <a:r>
              <a:rPr lang="en-US" dirty="0" smtClean="0"/>
              <a:t>Order: </a:t>
            </a:r>
            <a:r>
              <a:rPr lang="en-US" dirty="0" err="1" smtClean="0"/>
              <a:t>Squamata</a:t>
            </a:r>
            <a:endParaRPr lang="en-US" dirty="0" smtClean="0"/>
          </a:p>
          <a:p>
            <a:pPr lvl="1"/>
            <a:r>
              <a:rPr lang="en-US" dirty="0" smtClean="0"/>
              <a:t>61 species of snake</a:t>
            </a:r>
          </a:p>
          <a:p>
            <a:pPr lvl="1"/>
            <a:r>
              <a:rPr lang="en-US" dirty="0" smtClean="0"/>
              <a:t>Most poisonous snakes</a:t>
            </a:r>
          </a:p>
          <a:p>
            <a:pPr lvl="1"/>
            <a:r>
              <a:rPr lang="en-US" dirty="0" smtClean="0"/>
              <a:t> </a:t>
            </a:r>
            <a:r>
              <a:rPr lang="en-US" i="1" dirty="0" err="1" smtClean="0"/>
              <a:t>Amblyrhynchus</a:t>
            </a:r>
            <a:r>
              <a:rPr lang="en-US" i="1" dirty="0" smtClean="0"/>
              <a:t> </a:t>
            </a:r>
            <a:r>
              <a:rPr lang="en-US" i="1" dirty="0" err="1" smtClean="0"/>
              <a:t>cristatus</a:t>
            </a:r>
            <a:r>
              <a:rPr lang="en-US" dirty="0" smtClean="0"/>
              <a:t> – only marine lizard</a:t>
            </a:r>
          </a:p>
          <a:p>
            <a:pPr lvl="2"/>
            <a:r>
              <a:rPr lang="en-US" dirty="0" err="1" smtClean="0"/>
              <a:t>herbavor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47800"/>
            <a:ext cx="3752088" cy="2971800"/>
          </a:xfrm>
        </p:spPr>
        <p:txBody>
          <a:bodyPr/>
          <a:lstStyle/>
          <a:p>
            <a:r>
              <a:rPr lang="en-US" dirty="0" smtClean="0"/>
              <a:t>Photos by Emily Cohen</a:t>
            </a:r>
            <a:endParaRPr lang="en-US" dirty="0"/>
          </a:p>
        </p:txBody>
      </p:sp>
      <p:pic>
        <p:nvPicPr>
          <p:cNvPr id="2050" name="FB2A4F84-96A4-436D-876B-4627C636B136" descr="FB2A4F84-96A4-436D-876B-4627C636B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73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CDCC8614-A772-48DA-9744-E853A6654B42" descr="CDCC8614-A772-48DA-9744-E853A6654B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3057525"/>
            <a:ext cx="52768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Class: </a:t>
            </a:r>
            <a:r>
              <a:rPr lang="en-US" dirty="0" err="1" smtClean="0"/>
              <a:t>Mammilia</a:t>
            </a:r>
            <a:r>
              <a:rPr lang="en-US" dirty="0" smtClean="0"/>
              <a:t> 7-22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/>
          <a:lstStyle/>
          <a:p>
            <a:r>
              <a:rPr lang="en-US" dirty="0" smtClean="0"/>
              <a:t>Evolved on land and back to the water</a:t>
            </a:r>
          </a:p>
          <a:p>
            <a:r>
              <a:rPr lang="en-US" dirty="0" smtClean="0"/>
              <a:t>Oxygen issues</a:t>
            </a:r>
          </a:p>
          <a:p>
            <a:pPr lvl="1"/>
            <a:r>
              <a:rPr lang="en-US" dirty="0" err="1" smtClean="0"/>
              <a:t>Myoglobin</a:t>
            </a:r>
            <a:r>
              <a:rPr lang="en-US" dirty="0" smtClean="0"/>
              <a:t> – binds oxygen better than hemoglobin</a:t>
            </a:r>
          </a:p>
          <a:p>
            <a:pPr lvl="1"/>
            <a:r>
              <a:rPr lang="en-US" dirty="0" smtClean="0"/>
              <a:t>Mammalian diving reflex – change metabolism based on depth</a:t>
            </a:r>
          </a:p>
          <a:p>
            <a:pPr lvl="1"/>
            <a:r>
              <a:rPr lang="en-US" dirty="0" smtClean="0"/>
              <a:t>Water pressure – dump 95% of air in lungs</a:t>
            </a:r>
          </a:p>
          <a:p>
            <a:pPr lvl="1"/>
            <a:r>
              <a:rPr lang="en-US" dirty="0" smtClean="0"/>
              <a:t>Senses – echolocation</a:t>
            </a:r>
          </a:p>
          <a:p>
            <a:pPr lvl="2"/>
            <a:r>
              <a:rPr lang="en-US" dirty="0" smtClean="0"/>
              <a:t>Improved hearing/vision under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Order: </a:t>
            </a:r>
            <a:r>
              <a:rPr lang="en-US" dirty="0" err="1" smtClean="0"/>
              <a:t>Pinnipedia</a:t>
            </a:r>
            <a:r>
              <a:rPr lang="en-US" dirty="0" smtClean="0"/>
              <a:t> 7-22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pinna</a:t>
            </a:r>
            <a:r>
              <a:rPr lang="en-US" dirty="0" smtClean="0"/>
              <a:t>’ – wing or fin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ped</a:t>
            </a:r>
            <a:r>
              <a:rPr lang="en-US" dirty="0" smtClean="0"/>
              <a:t>’ – foot</a:t>
            </a:r>
          </a:p>
          <a:p>
            <a:r>
              <a:rPr lang="en-US" dirty="0" smtClean="0"/>
              <a:t>Seals</a:t>
            </a:r>
          </a:p>
          <a:p>
            <a:pPr lvl="1"/>
            <a:r>
              <a:rPr lang="en-US" dirty="0" smtClean="0"/>
              <a:t>No ear flaps</a:t>
            </a:r>
          </a:p>
          <a:p>
            <a:pPr lvl="1"/>
            <a:r>
              <a:rPr lang="en-US" dirty="0" smtClean="0"/>
              <a:t>Hind flippers point backwards</a:t>
            </a:r>
          </a:p>
          <a:p>
            <a:r>
              <a:rPr lang="en-US" dirty="0" smtClean="0"/>
              <a:t>Sea lions</a:t>
            </a:r>
          </a:p>
          <a:p>
            <a:pPr lvl="1"/>
            <a:r>
              <a:rPr lang="en-US" dirty="0" smtClean="0"/>
              <a:t>Has ear flaps</a:t>
            </a:r>
          </a:p>
          <a:p>
            <a:pPr lvl="1"/>
            <a:r>
              <a:rPr lang="en-US" dirty="0" smtClean="0"/>
              <a:t>Hind flippers can rotate</a:t>
            </a:r>
          </a:p>
          <a:p>
            <a:r>
              <a:rPr lang="en-US" dirty="0" smtClean="0"/>
              <a:t>Walrus</a:t>
            </a:r>
          </a:p>
          <a:p>
            <a:pPr lvl="1"/>
            <a:r>
              <a:rPr lang="en-US" dirty="0" smtClean="0"/>
              <a:t>No ear flaps, can rotate hind flippers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Order: </a:t>
            </a:r>
            <a:r>
              <a:rPr lang="en-US" dirty="0" err="1" smtClean="0"/>
              <a:t>Cetacea</a:t>
            </a:r>
            <a:r>
              <a:rPr lang="en-US" dirty="0" smtClean="0"/>
              <a:t> 7-22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/>
          <a:lstStyle/>
          <a:p>
            <a:r>
              <a:rPr lang="en-US" dirty="0" smtClean="0"/>
              <a:t>Dolphins, whales, porpoises</a:t>
            </a:r>
          </a:p>
          <a:p>
            <a:r>
              <a:rPr lang="en-US" dirty="0" smtClean="0"/>
              <a:t>~ 90 species</a:t>
            </a:r>
          </a:p>
          <a:p>
            <a:r>
              <a:rPr lang="en-US" dirty="0" smtClean="0"/>
              <a:t>Tail movement up and down</a:t>
            </a:r>
          </a:p>
          <a:p>
            <a:r>
              <a:rPr lang="en-US" dirty="0" smtClean="0"/>
              <a:t>Suborder: </a:t>
            </a:r>
            <a:r>
              <a:rPr lang="en-US" dirty="0" err="1" smtClean="0"/>
              <a:t>Mysticeti</a:t>
            </a:r>
            <a:endParaRPr lang="en-US" dirty="0" smtClean="0"/>
          </a:p>
          <a:p>
            <a:pPr lvl="1"/>
            <a:r>
              <a:rPr lang="en-US" dirty="0" smtClean="0"/>
              <a:t>Baleen whales: Gray, Humpback, Blue</a:t>
            </a:r>
          </a:p>
          <a:p>
            <a:pPr lvl="1"/>
            <a:r>
              <a:rPr lang="en-US" dirty="0" smtClean="0"/>
              <a:t>Filter feeders</a:t>
            </a:r>
          </a:p>
          <a:p>
            <a:r>
              <a:rPr lang="en-US" dirty="0" smtClean="0"/>
              <a:t>Suborder: </a:t>
            </a:r>
            <a:r>
              <a:rPr lang="en-US" dirty="0" err="1" smtClean="0"/>
              <a:t>Odontoceti</a:t>
            </a:r>
            <a:endParaRPr lang="en-US" dirty="0" smtClean="0"/>
          </a:p>
          <a:p>
            <a:pPr lvl="1"/>
            <a:r>
              <a:rPr lang="en-US" dirty="0" smtClean="0"/>
              <a:t>Toothed whales: Orca, Sperm, Dolphin, Porpoise</a:t>
            </a:r>
          </a:p>
          <a:p>
            <a:pPr lvl="1"/>
            <a:r>
              <a:rPr lang="en-US" dirty="0" smtClean="0"/>
              <a:t>predators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Order: </a:t>
            </a:r>
            <a:r>
              <a:rPr lang="en-US" dirty="0" err="1" smtClean="0"/>
              <a:t>Sirenia</a:t>
            </a:r>
            <a:r>
              <a:rPr lang="en-US" dirty="0" smtClean="0"/>
              <a:t> 5-22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/>
          <a:lstStyle/>
          <a:p>
            <a:r>
              <a:rPr lang="en-US" dirty="0" smtClean="0"/>
              <a:t>4 species</a:t>
            </a:r>
          </a:p>
          <a:p>
            <a:r>
              <a:rPr lang="en-US" dirty="0" smtClean="0"/>
              <a:t>Herbivores</a:t>
            </a:r>
          </a:p>
          <a:p>
            <a:r>
              <a:rPr lang="en-US" dirty="0" smtClean="0"/>
              <a:t>Manatees migrate from fresh to salt water</a:t>
            </a:r>
          </a:p>
          <a:p>
            <a:r>
              <a:rPr lang="en-US" dirty="0" smtClean="0"/>
              <a:t>Name comes from Greek sirens</a:t>
            </a:r>
          </a:p>
          <a:p>
            <a:pPr lvl="1"/>
            <a:r>
              <a:rPr lang="en-US" dirty="0" smtClean="0"/>
              <a:t>Thought they were mermaids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Nekton Class: </a:t>
            </a:r>
            <a:r>
              <a:rPr lang="en-US" dirty="0" err="1" smtClean="0"/>
              <a:t>Cephalopoda</a:t>
            </a:r>
            <a:r>
              <a:rPr lang="en-US" dirty="0" smtClean="0"/>
              <a:t> 6-23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Greek: “head on feet”</a:t>
            </a:r>
          </a:p>
          <a:p>
            <a:r>
              <a:rPr lang="en-US" dirty="0" smtClean="0"/>
              <a:t>Squids, </a:t>
            </a:r>
            <a:r>
              <a:rPr lang="en-US" dirty="0" smtClean="0">
                <a:hlinkClick r:id="rId2"/>
              </a:rPr>
              <a:t>octopus</a:t>
            </a:r>
            <a:r>
              <a:rPr lang="en-US" dirty="0" smtClean="0"/>
              <a:t>, cuttlefish, nautilus</a:t>
            </a:r>
          </a:p>
          <a:p>
            <a:r>
              <a:rPr lang="en-US" dirty="0" smtClean="0"/>
              <a:t>Siphon – used as jet propulsion </a:t>
            </a:r>
          </a:p>
          <a:p>
            <a:r>
              <a:rPr lang="en-US" dirty="0" err="1" smtClean="0">
                <a:hlinkClick r:id="rId3"/>
              </a:rPr>
              <a:t>Chromatophores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 - skin cells used for </a:t>
            </a:r>
            <a:r>
              <a:rPr lang="en-US" dirty="0" err="1" smtClean="0"/>
              <a:t>camo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Nekton– Human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Aquarium</a:t>
            </a:r>
          </a:p>
          <a:p>
            <a:r>
              <a:rPr lang="en-US" dirty="0" smtClean="0"/>
              <a:t>Fur</a:t>
            </a:r>
          </a:p>
          <a:p>
            <a:r>
              <a:rPr lang="en-US" dirty="0" smtClean="0"/>
              <a:t>Read 16-10 </a:t>
            </a:r>
            <a:r>
              <a:rPr lang="en-US" dirty="0" smtClean="0">
                <a:sym typeface="Wingdings" pitchFamily="2" charset="2"/>
              </a:rPr>
              <a:t> 16-14 and answer the questions in the “Study Questions” (pg 16-10) section in your notebook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Watch TED talk “Robert Ballard on exploring the oceans” and fill out the </a:t>
            </a:r>
            <a:r>
              <a:rPr lang="en-US" smtClean="0">
                <a:sym typeface="Wingdings" pitchFamily="2" charset="2"/>
              </a:rPr>
              <a:t>requirements 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Nekton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Nekton – an organism able to swim and move independently of water motion</a:t>
            </a:r>
          </a:p>
          <a:p>
            <a:r>
              <a:rPr lang="en-US" dirty="0" err="1" smtClean="0"/>
              <a:t>Holoepipelagic</a:t>
            </a:r>
            <a:r>
              <a:rPr lang="en-US" dirty="0" smtClean="0"/>
              <a:t> – nektonic organism that spends the entire life in the water column</a:t>
            </a:r>
          </a:p>
          <a:p>
            <a:pPr lvl="1"/>
            <a:r>
              <a:rPr lang="en-US" dirty="0" smtClean="0"/>
              <a:t>Some sharks, tunas, marlins, swordfish</a:t>
            </a:r>
          </a:p>
          <a:p>
            <a:r>
              <a:rPr lang="en-US" dirty="0" err="1" smtClean="0"/>
              <a:t>Meroepipelagic</a:t>
            </a:r>
            <a:r>
              <a:rPr lang="en-US" dirty="0" smtClean="0"/>
              <a:t> - nektonic organism that spends part of the life in the water column</a:t>
            </a:r>
          </a:p>
          <a:p>
            <a:pPr lvl="1"/>
            <a:r>
              <a:rPr lang="en-US" dirty="0" smtClean="0"/>
              <a:t>Herring, dolphins, salmons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Nekton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Buoyancy</a:t>
            </a:r>
          </a:p>
          <a:p>
            <a:pPr lvl="1"/>
            <a:r>
              <a:rPr lang="en-US" dirty="0" smtClean="0"/>
              <a:t>Gas or swim bladder</a:t>
            </a:r>
          </a:p>
          <a:p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Reduce drag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l="5519" t="39365" r="4329" b="35714"/>
          <a:stretch>
            <a:fillRect/>
          </a:stretch>
        </p:blipFill>
        <p:spPr bwMode="auto">
          <a:xfrm>
            <a:off x="-1" y="4953000"/>
            <a:ext cx="9144001" cy="19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t="14118" r="10909" b="8235"/>
          <a:stretch>
            <a:fillRect/>
          </a:stretch>
        </p:blipFill>
        <p:spPr bwMode="auto">
          <a:xfrm rot="5400000">
            <a:off x="5167745" y="775854"/>
            <a:ext cx="47521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Nekton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Predator avoidance</a:t>
            </a:r>
          </a:p>
          <a:p>
            <a:pPr lvl="1"/>
            <a:r>
              <a:rPr lang="en-US" dirty="0" smtClean="0"/>
              <a:t>Cryptic coloration</a:t>
            </a:r>
          </a:p>
          <a:p>
            <a:pPr lvl="2"/>
            <a:r>
              <a:rPr lang="en-US" dirty="0" smtClean="0"/>
              <a:t>Dark blue/green top</a:t>
            </a:r>
          </a:p>
          <a:p>
            <a:pPr lvl="2"/>
            <a:r>
              <a:rPr lang="en-US" dirty="0" smtClean="0"/>
              <a:t>When viewed from above, the darkness fades into the darkness of the ocean</a:t>
            </a:r>
          </a:p>
          <a:p>
            <a:pPr lvl="2"/>
            <a:r>
              <a:rPr lang="en-US" dirty="0" smtClean="0"/>
              <a:t>White/light color bottom</a:t>
            </a:r>
          </a:p>
          <a:p>
            <a:pPr lvl="2"/>
            <a:r>
              <a:rPr lang="en-US" dirty="0" smtClean="0"/>
              <a:t>When viewed from below, the light color fades into the light color of the surface</a:t>
            </a:r>
          </a:p>
          <a:p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Light (eyes): Sound (echolocation): Chemicals (olfaction)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3675888" cy="838200"/>
          </a:xfrm>
        </p:spPr>
        <p:txBody>
          <a:bodyPr/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pic>
        <p:nvPicPr>
          <p:cNvPr id="1026" name="CC11BD78-94B9-4D8C-A54B-0397B25359FC" descr="CC11BD78-94B9-4D8C-A54B-0397B25359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46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876800"/>
            <a:ext cx="3675888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F0525FFD-D8FD-4F05-9F4C-74D1413A9E1C" descr="F0525FFD-D8FD-4F05-9F4C-74D1413A9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3415359"/>
            <a:ext cx="5486400" cy="344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3429000"/>
            <a:ext cx="3657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Photos: Emily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Cohen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68112" y="0"/>
            <a:ext cx="3675888" cy="838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Nekton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Movement to land</a:t>
            </a:r>
          </a:p>
          <a:p>
            <a:pPr lvl="1"/>
            <a:r>
              <a:rPr lang="en-US" dirty="0" smtClean="0"/>
              <a:t>Resting</a:t>
            </a:r>
          </a:p>
          <a:p>
            <a:pPr lvl="1"/>
            <a:r>
              <a:rPr lang="en-US" dirty="0" smtClean="0"/>
              <a:t>Procreation</a:t>
            </a:r>
          </a:p>
          <a:p>
            <a:pPr lvl="2"/>
            <a:r>
              <a:rPr lang="en-US" dirty="0" smtClean="0"/>
              <a:t>Sea turtles, fur seals, sea lions, etc</a:t>
            </a:r>
          </a:p>
          <a:p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Move to find food, shelter, reproduce</a:t>
            </a:r>
          </a:p>
          <a:p>
            <a:r>
              <a:rPr lang="en-US" dirty="0" smtClean="0"/>
              <a:t>Fat (mammals)</a:t>
            </a:r>
          </a:p>
          <a:p>
            <a:pPr lvl="1"/>
            <a:r>
              <a:rPr lang="en-US" dirty="0" smtClean="0"/>
              <a:t>Food storage</a:t>
            </a:r>
          </a:p>
          <a:p>
            <a:pPr lvl="1"/>
            <a:r>
              <a:rPr lang="en-US" dirty="0" smtClean="0"/>
              <a:t>Warmth (if warm blooded)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Class: </a:t>
            </a:r>
            <a:r>
              <a:rPr lang="en-US" dirty="0" err="1" smtClean="0"/>
              <a:t>Elasmobranch</a:t>
            </a:r>
            <a:r>
              <a:rPr lang="en-US" dirty="0" smtClean="0"/>
              <a:t> 7-4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943600"/>
          </a:xfrm>
        </p:spPr>
        <p:txBody>
          <a:bodyPr/>
          <a:lstStyle/>
          <a:p>
            <a:r>
              <a:rPr lang="en-US" dirty="0" smtClean="0"/>
              <a:t>Sharks and Rays</a:t>
            </a:r>
          </a:p>
          <a:p>
            <a:r>
              <a:rPr lang="en-US" dirty="0" smtClean="0"/>
              <a:t>Do not have bones – have cartilage</a:t>
            </a:r>
          </a:p>
          <a:p>
            <a:r>
              <a:rPr lang="en-US" dirty="0" smtClean="0"/>
              <a:t>Do not have a jaw</a:t>
            </a:r>
          </a:p>
          <a:p>
            <a:r>
              <a:rPr lang="en-US" dirty="0" smtClean="0"/>
              <a:t>Fins and tales provide lift</a:t>
            </a:r>
          </a:p>
          <a:p>
            <a:r>
              <a:rPr lang="en-US" dirty="0" smtClean="0"/>
              <a:t>Have </a:t>
            </a:r>
            <a:r>
              <a:rPr lang="en-US" dirty="0" err="1" smtClean="0"/>
              <a:t>denticles</a:t>
            </a:r>
            <a:r>
              <a:rPr lang="en-US" dirty="0" smtClean="0"/>
              <a:t> – skin/scales that create a pocket of water to reduce friction</a:t>
            </a:r>
          </a:p>
          <a:p>
            <a:r>
              <a:rPr lang="en-US" dirty="0" smtClean="0"/>
              <a:t>DIAGRAM</a:t>
            </a:r>
          </a:p>
          <a:p>
            <a:r>
              <a:rPr lang="en-US" dirty="0" smtClean="0"/>
              <a:t>Tissue = to salt water</a:t>
            </a:r>
          </a:p>
          <a:p>
            <a:r>
              <a:rPr lang="en-US" dirty="0" smtClean="0"/>
              <a:t>Electroreception – can detect the nervous system of prey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638800"/>
            <a:ext cx="7498080" cy="1219200"/>
          </a:xfrm>
        </p:spPr>
        <p:txBody>
          <a:bodyPr/>
          <a:lstStyle/>
          <a:p>
            <a:r>
              <a:rPr lang="en-US" dirty="0" smtClean="0"/>
              <a:t>Photo by Emily Cohen</a:t>
            </a:r>
            <a:endParaRPr lang="en-US" dirty="0"/>
          </a:p>
        </p:txBody>
      </p:sp>
      <p:pic>
        <p:nvPicPr>
          <p:cNvPr id="1026" name="ACA3D50D-ACD7-406C-A8DC-07A162A29530" descr="ACA3D50D-ACD7-406C-A8DC-07A162A29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Nekton Class: </a:t>
            </a:r>
            <a:r>
              <a:rPr lang="en-US" dirty="0" err="1" smtClean="0"/>
              <a:t>Osteichthyes</a:t>
            </a:r>
            <a:r>
              <a:rPr lang="en-US" dirty="0" smtClean="0"/>
              <a:t> 7-11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“Bony fish”</a:t>
            </a:r>
          </a:p>
          <a:p>
            <a:r>
              <a:rPr lang="en-US" dirty="0" smtClean="0"/>
              <a:t>Accounts for ½ of the world’s vertebrates</a:t>
            </a:r>
          </a:p>
          <a:p>
            <a:r>
              <a:rPr lang="en-US" dirty="0" smtClean="0"/>
              <a:t>Have a jaw and bones</a:t>
            </a:r>
          </a:p>
          <a:p>
            <a:r>
              <a:rPr lang="en-US" dirty="0" smtClean="0"/>
              <a:t>Order: </a:t>
            </a:r>
            <a:r>
              <a:rPr lang="en-US" dirty="0" err="1" smtClean="0"/>
              <a:t>Clupeiformes</a:t>
            </a:r>
            <a:endParaRPr lang="en-US" dirty="0" smtClean="0"/>
          </a:p>
          <a:p>
            <a:pPr lvl="1"/>
            <a:r>
              <a:rPr lang="en-US" dirty="0" smtClean="0"/>
              <a:t>Small fish: herring, anchovy, sardines</a:t>
            </a:r>
          </a:p>
          <a:p>
            <a:pPr lvl="1"/>
            <a:r>
              <a:rPr lang="en-US" dirty="0" smtClean="0"/>
              <a:t>1972 anchovy fish population crashed</a:t>
            </a:r>
          </a:p>
          <a:p>
            <a:r>
              <a:rPr lang="en-US" dirty="0" smtClean="0"/>
              <a:t>Order: </a:t>
            </a:r>
            <a:r>
              <a:rPr lang="en-US" dirty="0" err="1" smtClean="0"/>
              <a:t>Gadiformes</a:t>
            </a:r>
            <a:endParaRPr lang="en-US" dirty="0" smtClean="0"/>
          </a:p>
          <a:p>
            <a:pPr lvl="1"/>
            <a:r>
              <a:rPr lang="en-US" dirty="0" smtClean="0"/>
              <a:t>Cod, </a:t>
            </a:r>
            <a:r>
              <a:rPr lang="en-US" dirty="0" err="1" smtClean="0"/>
              <a:t>pollack</a:t>
            </a:r>
            <a:r>
              <a:rPr lang="en-US" dirty="0" smtClean="0"/>
              <a:t>, haddock</a:t>
            </a:r>
          </a:p>
          <a:p>
            <a:pPr lvl="1"/>
            <a:r>
              <a:rPr lang="en-US" dirty="0" smtClean="0"/>
              <a:t>Atlantic cod fishing 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1349</TotalTime>
  <Words>577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Nekton</vt:lpstr>
      <vt:lpstr>Nekton Overview</vt:lpstr>
      <vt:lpstr>Nekton Adaptations</vt:lpstr>
      <vt:lpstr>Nekton Adaptations</vt:lpstr>
      <vt:lpstr>Slide 5</vt:lpstr>
      <vt:lpstr>Nekton Adaptations</vt:lpstr>
      <vt:lpstr>Nekton Class: Elasmobranch 7-4 </vt:lpstr>
      <vt:lpstr>Slide 8</vt:lpstr>
      <vt:lpstr>Nekton Class: Osteichthyes 7-11</vt:lpstr>
      <vt:lpstr>Nekton Class: Reptilia 7-16</vt:lpstr>
      <vt:lpstr>Slide 11</vt:lpstr>
      <vt:lpstr>Nekton Class: Mammilia 7-22</vt:lpstr>
      <vt:lpstr>Nekton Order: Pinnipedia 7-22</vt:lpstr>
      <vt:lpstr>Nekton Order: Cetacea 7-22</vt:lpstr>
      <vt:lpstr>Nekton Order: Sirenia 5-22</vt:lpstr>
      <vt:lpstr>Nekton Class: Cephalopoda 6-23</vt:lpstr>
      <vt:lpstr>Nekton– Human Interaction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Systems</dc:title>
  <dc:creator>Matthew Lonsdale</dc:creator>
  <cp:lastModifiedBy>Matthew Lonsdale</cp:lastModifiedBy>
  <cp:revision>104</cp:revision>
  <dcterms:created xsi:type="dcterms:W3CDTF">2012-09-04T20:54:37Z</dcterms:created>
  <dcterms:modified xsi:type="dcterms:W3CDTF">2012-09-27T18:36:28Z</dcterms:modified>
</cp:coreProperties>
</file>