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7"/>
  </p:handoutMasterIdLst>
  <p:sldIdLst>
    <p:sldId id="256" r:id="rId2"/>
    <p:sldId id="263" r:id="rId3"/>
    <p:sldId id="264" r:id="rId4"/>
    <p:sldId id="269" r:id="rId5"/>
    <p:sldId id="270" r:id="rId6"/>
    <p:sldId id="265" r:id="rId7"/>
    <p:sldId id="266" r:id="rId8"/>
    <p:sldId id="267" r:id="rId9"/>
    <p:sldId id="268" r:id="rId10"/>
    <p:sldId id="271" r:id="rId11"/>
    <p:sldId id="272" r:id="rId12"/>
    <p:sldId id="273" r:id="rId13"/>
    <p:sldId id="274" r:id="rId14"/>
    <p:sldId id="276" r:id="rId15"/>
    <p:sldId id="275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4BFB4C7-5733-4EA7-A4A8-3F8B399BB44C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4F058B-9774-4B45-85CC-0299E8F7DD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E3637-E237-4DBF-B6F5-62744797FB9B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BAF05F-BC1F-46BA-8A06-A4268A3C6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E3637-E237-4DBF-B6F5-62744797FB9B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BAF05F-BC1F-46BA-8A06-A4268A3C6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E3637-E237-4DBF-B6F5-62744797FB9B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BAF05F-BC1F-46BA-8A06-A4268A3C6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E3637-E237-4DBF-B6F5-62744797FB9B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BAF05F-BC1F-46BA-8A06-A4268A3C6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E3637-E237-4DBF-B6F5-62744797FB9B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BAF05F-BC1F-46BA-8A06-A4268A3C6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E3637-E237-4DBF-B6F5-62744797FB9B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BAF05F-BC1F-46BA-8A06-A4268A3C6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E3637-E237-4DBF-B6F5-62744797FB9B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BAF05F-BC1F-46BA-8A06-A4268A3C6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E3637-E237-4DBF-B6F5-62744797FB9B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BAF05F-BC1F-46BA-8A06-A4268A3C6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E3637-E237-4DBF-B6F5-62744797FB9B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BAF05F-BC1F-46BA-8A06-A4268A3C6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E3637-E237-4DBF-B6F5-62744797FB9B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BAF05F-BC1F-46BA-8A06-A4268A3C6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9E3637-E237-4DBF-B6F5-62744797FB9B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BAF05F-BC1F-46BA-8A06-A4268A3C6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C9E3637-E237-4DBF-B6F5-62744797FB9B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8BAF05F-BC1F-46BA-8A06-A4268A3C6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miLyqOrnwZc&amp;feature=fvwrel" TargetMode="External"/><Relationship Id="rId2" Type="http://schemas.openxmlformats.org/officeDocument/2006/relationships/hyperlink" Target="http://www.youtube.com/watch?v=aEdoizgeNJk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bayoffundytourism.com/tides/interactive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Photic</a:t>
            </a:r>
            <a:r>
              <a:rPr lang="en-US" dirty="0" smtClean="0"/>
              <a:t> Zone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Coral</a:t>
            </a:r>
          </a:p>
          <a:p>
            <a:r>
              <a:rPr lang="en-US" dirty="0" smtClean="0"/>
              <a:t>Plankton</a:t>
            </a:r>
          </a:p>
          <a:p>
            <a:r>
              <a:rPr lang="en-US" dirty="0" smtClean="0"/>
              <a:t>Intertidal communities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Coral bleaching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Expulsion of </a:t>
            </a:r>
            <a:r>
              <a:rPr lang="en-US" dirty="0" err="1" smtClean="0"/>
              <a:t>zooxanthellae</a:t>
            </a:r>
            <a:r>
              <a:rPr lang="en-US" dirty="0" smtClean="0"/>
              <a:t> </a:t>
            </a:r>
          </a:p>
          <a:p>
            <a:r>
              <a:rPr lang="en-US" dirty="0" smtClean="0"/>
              <a:t>Polyp is left w/o nutrients and dies</a:t>
            </a:r>
          </a:p>
          <a:p>
            <a:r>
              <a:rPr lang="en-US" dirty="0" smtClean="0"/>
              <a:t>Macro algae take over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3554" name="Picture 2" descr="http://www.earthlyissues.com/images/Bleaching-and-mortality-di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124200"/>
            <a:ext cx="6338239" cy="373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Aussie </a:t>
            </a:r>
            <a:r>
              <a:rPr lang="en-US" dirty="0" err="1" smtClean="0">
                <a:hlinkClick r:id="rId2"/>
              </a:rPr>
              <a:t>Govt</a:t>
            </a:r>
            <a:r>
              <a:rPr lang="en-US" dirty="0" smtClean="0">
                <a:hlinkClick r:id="rId2"/>
              </a:rPr>
              <a:t> Coral Bleaching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Coral Bleaching Video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Intertidal Communities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Tidal area – the area exposed when the tide is out and covered when the tide is in</a:t>
            </a:r>
          </a:p>
          <a:p>
            <a:r>
              <a:rPr lang="en-US" dirty="0" smtClean="0"/>
              <a:t>Found on ALL coasts</a:t>
            </a:r>
          </a:p>
          <a:p>
            <a:r>
              <a:rPr lang="en-US" dirty="0" smtClean="0"/>
              <a:t>Depends on the moon</a:t>
            </a:r>
          </a:p>
          <a:p>
            <a:r>
              <a:rPr lang="en-US" dirty="0" smtClean="0"/>
              <a:t>Can range from a few meters to 17 m in the </a:t>
            </a:r>
            <a:r>
              <a:rPr lang="en-US" dirty="0" smtClean="0">
                <a:hlinkClick r:id="rId2"/>
              </a:rPr>
              <a:t>Bay of Fundy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Intertidal Communities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00200"/>
            <a:ext cx="7498080" cy="480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Three parts</a:t>
            </a:r>
          </a:p>
          <a:p>
            <a:pPr lvl="1"/>
            <a:r>
              <a:rPr lang="en-US" sz="3500" dirty="0" smtClean="0"/>
              <a:t>Supralittoral (splash zone)</a:t>
            </a:r>
          </a:p>
          <a:p>
            <a:pPr lvl="1"/>
            <a:r>
              <a:rPr lang="en-US" sz="3500" dirty="0" smtClean="0"/>
              <a:t>Littoral (intertidal zone)</a:t>
            </a:r>
          </a:p>
          <a:p>
            <a:pPr lvl="2"/>
            <a:r>
              <a:rPr lang="en-US" sz="3100" dirty="0" smtClean="0"/>
              <a:t>Upper</a:t>
            </a:r>
          </a:p>
          <a:p>
            <a:pPr lvl="2"/>
            <a:r>
              <a:rPr lang="en-US" sz="3100" dirty="0" smtClean="0"/>
              <a:t>Middle</a:t>
            </a:r>
          </a:p>
          <a:p>
            <a:pPr lvl="2"/>
            <a:r>
              <a:rPr lang="en-US" sz="3100" dirty="0" smtClean="0"/>
              <a:t>lower</a:t>
            </a:r>
          </a:p>
          <a:p>
            <a:pPr lvl="1"/>
            <a:r>
              <a:rPr lang="en-US" sz="3500" dirty="0" err="1" smtClean="0"/>
              <a:t>Sublittoral</a:t>
            </a:r>
            <a:r>
              <a:rPr lang="en-US" sz="3500" dirty="0" smtClean="0"/>
              <a:t> (</a:t>
            </a:r>
            <a:r>
              <a:rPr lang="en-US" sz="3500" dirty="0" err="1" smtClean="0"/>
              <a:t>subtidal</a:t>
            </a:r>
            <a:r>
              <a:rPr lang="en-US" sz="3500" dirty="0" smtClean="0"/>
              <a:t> zone)</a:t>
            </a:r>
            <a:endParaRPr lang="en-US" sz="3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Intertidal Communities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www.jochemnet.de/fiu/LittoralZon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066800"/>
            <a:ext cx="7721600" cy="579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Inertial Communities – PNW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900" dirty="0" smtClean="0"/>
              <a:t>Supralittoral (splash zone)</a:t>
            </a:r>
          </a:p>
          <a:p>
            <a:pPr lvl="1"/>
            <a:r>
              <a:rPr lang="en-US" dirty="0" smtClean="0"/>
              <a:t>Barnacles</a:t>
            </a:r>
            <a:endParaRPr lang="en-US" dirty="0" smtClean="0"/>
          </a:p>
          <a:p>
            <a:pPr lvl="1"/>
            <a:r>
              <a:rPr lang="en-US" dirty="0" smtClean="0"/>
              <a:t>Periwinkles</a:t>
            </a:r>
          </a:p>
          <a:p>
            <a:pPr lvl="1"/>
            <a:r>
              <a:rPr lang="en-US" dirty="0" smtClean="0"/>
              <a:t>Limpets</a:t>
            </a:r>
          </a:p>
          <a:p>
            <a:endParaRPr lang="en-US" dirty="0"/>
          </a:p>
        </p:txBody>
      </p:sp>
      <p:pic>
        <p:nvPicPr>
          <p:cNvPr id="1026" name="Picture 2" descr="http://www.comoxvalleynaturalist.bc.ca/assets/images/marine/common_acorn_barnac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0"/>
            <a:ext cx="2857500" cy="2209801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hQSERQUExMVFRUWGR4aGBcXGBgcGhkfHBgeHBsaGhkaGyceHh4jGhoaHzIgIycpLC0sGB4xNTAqNSYrLCoBCQoKDgwOGg8PGiwkHCQpKSwpKSkpLCwsLCksKSwpLCwpKSwsKSksLCwpLCwsKSkpKSwsLCwsKSwsLCwsLCksKf/AABEIAJ8BPgMBIgACEQEDEQH/xAAcAAACAwEBAQEAAAAAAAAAAAAFBgIDBAcBAAj/xAA7EAABAgQEBAQEBQQCAgMBAAABAhEAAyExBBJBUQUiYXEGE4GRMqGxwUJS0eHwBxQj8WJygpIVM6Ik/8QAGAEAAwEBAAAAAAAAAAAAAAAAAAECAwT/xAAhEQADAQACAwEAAwEAAAAAAAAAAQIREiEDMUFRIjJhE//aAAwDAQACEQMRAD8A5t5ZIWH3I9a7aPGjByVrAUyiEkgkWcix0r9opwzkkAuCHDNZ6/6i1BSkHMSxBDtTTmbvGIiwtKPmKZQL8pagYDNXqT15RFC8NnGfOAx05rJobXIa948UUklJAb9qxBcopTmuGfQdPs/oIpCZ7Kwy8pNXcF0te9NnSK9+8WTsOXExJqHcFnZViC5+cRmKUGBUUvoNXFX3vBTC4dIlnKoZtHYmtXrT9xEU8KlaV/8AxSixO+nWr9KUptFqfCYTmPNy3A+GpFauxr8oL4fHGdKJUxKSNAGbSg7wzcPnKC1KSlIJk1SwIUGHxJNDGLuk+jdROHPp/hTMtCQsl/hUoMRoxIv0gfxTCKlzD5qCsG5zfFYO+tqgVjpc/B55ktaZYlpL/A5TcOzu2/SMWO4F5iJymAEsozoq+VwDMA1Ad6NeKnyNeyaj8OcJ4agozZSFjQEZTokgVqTeMOKkJzagm4NwTT6v7Qd4pwhUkrZQKSRlaoJ1rpSogTicOks6+hJDkbOY3mtMmsKPJyl0sWFim4Ircl/9RZjEcoUkq5gDpdLOC1XF/SK/Kyqy+Y+VW2lCSPa0ah580FKEFRcqdKanNcHpFCMGMS6syRQpCv1t1j1cxa01qfiejsNd6QxyvBeKWklMpgoCtu5GrGBPEeB4nDcs6StDVSVJbW4VtCTTGY5xzpCiHYEEgEVahKjck1iiUk3HY+r0+RjUjHlOcKAWFN0t2iErEISEkBWYKJUl+UjT1FdIYH01RUQWCgqga5ZvY2jxMxaSlNmqM+n7H2iSsbRWoUQQCxIY606x9jcUTyqSxSBXX9CGP0gA+w+LUGcUsGAFuvqz9Yap8qUrDJ5XIT1SpmLsRSitCIU5clKpRJBBBLKcMf8AiRfeoieD4jlZwSzsXqH2elnoYlrfQLoaJWAAyhOdaaFKyAAK79GZ3iGJw/8AlRM+JqKCRoSR8J+IZmPeMGEx5SQskLSgBzuM1ApPya4uKR4MSQqZnR/iJJCk2H5ajRh86xHFjCOJSJxmABQLE21Y5SAxdKvk8ZVcaWlRSuW4SGPRhcbgsT7xcMcnJlsq4LmjOGawJdtqRWMErMCohyCVX0B3tSvvAl+i38JoxgIzAJU3UkJ0YP0ZjFMrCJKMqg6DXdQ6J7GkWSsOEBRCFEhjlIDilW+rdI94bj1TZKUggqSzAvoSctN99zABHAkoCpZXVIDE0AazuNi3eLMPizmKFFv9MQBbYxORinV5SklKyBbStWbRyPlHvlhGUqAUX+G4oaili2WnQtCAzzMHkdQ/F8VaCu1hSJ4zDqUFEAFW72194uxDElSQRmCvh/A5BD9NGMVYKYebNXKcrkNv8TPSrg9YNHhPheXzFIUkMoBVwUmhdW1L7hg+secR4YlioTMpTqCCMpJZQY1BDjpFEpCUsF5aHZmd0sABVi/uN4jiJayVocuzCgYhmDFrEk07RTQj4zEp+J01NfwqJZlHTRvWNa8OpSUqo5OVxmNDUU1BFYF4ta6S1ZWygUSA42UU0elSz0jdIwq0y0pC2QSCknMWVok1o7UPU7QNYBGatQUQVcpBVYCoIoHrf6CJ/wBrLY1DZqNQuQA/bcaVj6UiaVl0gpDM9WNjq7Am/WMuKQoLP+MITMJzJD8qgv40KI3AavSENE5xzjmdK0OQdFl20arkV69Y+nYHMsBd8p+G9FfQv/8AkRcqUCJRJAUhwT+YENWoH1irB5ipUs5ypLkApqEk0c60b5w9/BFKAxIIJBLua6gEHXURZLl5jkYOq76Oa0saRPBqzLGdwH57UIu0VKlMRSp+fQ9IBHyZRKQUh8nxNpVhr1aPcZPCEsXBSKihSS9knt6u8XyVsVsSMwYjNUAkGu8L3EsSVKy6J2/mgYekUuww24Kf5hIDAk8oKn+sM+F4YtX5qHSqQw0N2/WF7wjh0mbmVYFhTVn+kdK4XiAFXrqBT+ftGHlfeI0gCSJRlqTRNDzB6HY11o3VxBrhnFmLkAugpP8A7DfZ4PzeES1yCVEZzqnQ7H1pQNCLPwqpayg1uPUkbdozVaa5g7cLxw+DQhKDsSzP/wBgTpALGqOb4ykoSoOC9A4y9RmJpqAd4FT+KZEgGind9mdlN623j7D4tSnUbprU6vT1DuepEVmE+2XokylJUk5sjBJo4pQKHZQBHY7wk8R4a0wpOimIDVtUEjUVh5mzky5S07gN7v8AR/YQG47hgMX+GktDEWPLfu0OKwm19PfDvhhA/wAk1IULhJJCdbgG8Osjg45Uy1S5YWfgHLp0qRbWBHD3YMKkGguNX62tBqStKignaoI3FCDsDCptkpBrBeHpk0FKJssIH4UkhlC4bQFommYES3WssAUsvnR/1WD+EmMnD0sxSCjMcvKTQ6gnuzQV4hKSiVykFyywWNAkmo3e0CJYs4z+m2HnyzPEpAzuDLRmGTmICkl679A20c44v/TdaFqTLW7fhVQ9GIpH6AzoRKRKYkFIZQNQ5BNoVPEIJISkIICwBMURmAIAVmDVS7np7xCq5fRS7Pz9jcAuSpSJiShYblP2MQUrOpnYAMMx2GpjqXjzwoVS1JISJst1JOoCQSpFNCGI9LRygiOvx3zWiaw8j6Po+jQRoweNVKJKWLhiCHBEHMHxSUUZAMu3XcOdOnSFwQS4ZwGbPV/iFHopRyj9fZ4lpMAjhQxJzBlhk5wlqNylqFgdNxF8lGRbn4ElRABoyhYU3GujwawvgxSkZTOAy/8ABw7Vuet+0bMR4C8uWM8xRUoZhbKA71Dvv7xm2gSYu4jDy1JGRa0qUw5iQ4IejGjF/SMnDuGmVOooMLFiHcDbTSveD2N4DMQgEoC0kOAhiRdgoO9D8hAPzGUl/wDGoAguSAqx1qDYV2hJjZmmcV5jn1VdJcpAt6v94MyZiFENMCgsuUuHGgIo7WpGTivD5ZyuoKr8QoTRyAdqvAHF4fylpKD1Chu9K9iIrFQhtmY1iGSKMWDtlJ/MGsQaHSMHDcemYqYmYgpcXahDMygrRgG2aPkz0qCSlklQdSVOzM7hQDbsHf2itQ8zlLPloACG6gWIq3+4Eg0uxmZAUEgEhmBN3On3ixaMyXN8pCkuXJDO2jg/SM6iVIZ/hIyvsC7OakUHvFXDeIjPNSsBLsSasGoaaPS12gxgiWIlBaczFTWIoXqwVZj+sEDi2Qh1ZUKSwKkk8zcqixcVfrWKpmHTndIZk+hIVQtob+8a8WrPIQlSEpUEHM/4j+HoKEim4MJgiK+cAVQolCKVSSrVtWb5axTxRalEIUoZiQEu5/E5FXynTekY5iEhcqWq6uYEl2JNGO2urtpBHFKluoJBOUl1EEhhukuaXeEMxYmeqZLVlQnMkmgNCXDkig0gVPxkyWoTgyVKGUjZm69oNpJCgoqPlkfE78xoKbM38rEDh0LJAWkChUkjlBAYM5uQfpFJ4IjipBC2UwU7lQILijelDEcRPCy4A062u9PpH390GZTjWw/l4r81JJBNyfX9v0gwk1lMtaXrm12J1U9Ov8sqY4DzFNYn+U07QfmKyJzJUKH4K7ZgdiNCIWSYuUNDP4LlglblgCKkFh6i1Wh3kzSAoqotNhbuP9bxynDY+ZLCghZSFXA1gjJ8TTWZTGruYyvxtvSkzqMjjAKEsp6V9311gZxfF51ZjRQN2/CTX1uYX+EInrQ6ULIFXanerRrx/D8SvKhGHm7lSg2ammjRh/zao159A6diM6300+zesGOFSXcmyQT2o5c7kj+UgZN4TOkZfOkzJfVSCH7E0PpEv71ISrMrIBYFr/6jWlvSIl/oTmzELIc2FRucwDe2gsBFcrCqmGYvKDmypAUrZmI2ND2gHguImdNSmUDlTVR1NW9A8OfBsTkUUsykkmulK0PtENORt6XcNSQQhaClTMRX0I7V7RsmS8qA6nY0J2sfdx7QYws4LlZZmVQUSE8rEMCAQX2HzgTjcMZQUlYdCicqwGSqx3d7Buh2iUxM2YKe1M7ZjYkuCk0glJ4klSll6hBCWFSrUe1H7wn+YhIdI5gWGbfvsfvBHhuJCm/5XGx27A37xp8I+jhOnJl4ZC0zEqUE8zF9RbW9IAYhWZQCZCs4Kn3IYKL/APibdYGzceAJgQoJJcl9bM2xIf3VGzg3iGamaWCZiiXBsQcrP7RBSRl4gGQZiypshZ6gJSClgTWze8ch4vKKkS5xUlXmO5Bq4/MNDeOieL+OKGFyZQ5Kky0Xo5J+Tj1Ec9mYoFDHK4D1T8QOhB1DM4jTwr6FMEx9GyaAzhLAhqPcHQn1jNLQ6mNI6SQtwHhiVkKXUOAAbHcn0EP3DUsg0vQWt6W0hU4XMGTKKFKxToafQmGXhuIS6QdwC3b9YwtsaDIkAlCMri5y7A6+rx9NUDMYcwUqj6pBoDtQV9YzzuJMXHKpISkKB1yg/UmPeFY0ZlEswZJSa01PyI9YkYxYUp85K8oSnMFEB2ADX10FYhjuHSMTNmOlAQbZkuHAcnlFN3A/WLsLjUlC1EbgKsQ4sNKOzdYL4qQksnKDMmIYZWbMVNmy6Pq3eJroEzmnGfAoRO8sTBKUllSwp1S1g7L/AAmurg9IUuKYOZKMyTPlhCkKDg2O1E70YiheOt8XwKp4Cc4E5N5R+IkOVAHqlTgWOUiFzxNgCvDkqDTJRu1SlxmT2FFB91bw4v8ARtHPsJiVoyB3RM6VFTRTmzk/aNsrEJCBTKwLO4AckNmDkGjMWiPEpZSSTmYBiN/xM1at2jOqcC5Cikrq+qhl5ienfrGz7M0yWLkqlqDFSki4JqH5WqwI+cWcQkJVnSSRlAZWpFeuhaPpYUlgR5gAqAK2dBqL/eNCXKETkEHMplSysBy3xJ+jehgA14XDnymCkrysHKdD+Kl63VGedjGyhSSAGDverCh7tpaPsFxBIaaAEFzTlDgaEJAFFGzWMSxmITMzZ0AklgQ7igao119DEfSjBxPBFSZaqctAa2ZyC1yDV4vkcQTNQomigLsXaxIIrrURoxCUS5LBwUp5VGocPQ9FUFNnjDJKVS3ABepALEpIZTMHJG2rxS7QjxCihZlFySQE5ncUaoLAjrE5/B81XBJLmj6D81rfMRbhClSUrUMyk2IaotVN3Y/L2pTnJTlU4ykmr3IZyOn3h6I8WkmoF6F99fSIIkvqzWGoFdr/ALxaMOkqKaEXJqafq7esekczg9Xq40Fq/wA6QtFhRxGaRJU1H5b9qN6PC7DPNwwUSmigwuKabVcfOISeHy2JWlJGmW/f5RSYxfkSVLUEpBJNgI6B4V8BMpKprKWbJZwKbanv7Rq8McClpdWUJJ1FwIesCqjISAH2Z+/6xNUPs3cJ8LJpmLGnKpifRvpDL/8ACSillqNbZqDs0ApGGUwzLytdyyfYadYI4DDPq4exqx/SMGwS/wBNEvw7LAysmYhVMqnIHSkcg/qh/TD+3/zYdKshfNLLqy9UHUdLikdjXJnJmqWCMhYcotq5Gu0UL45ylGJQkpCsqiAfRTeotZxBN4ysOF+CcN5EoTVMPMJYF3UAWYUrDlxCVLVLQuUQZlSq1QOYg9dH9IU/6j8LmYGcFyFkSZhdLWBZ6bOC7aVEKeF8UzZaWH1pGnF12I6Hg+OoNDTKxAP26wQ4nihNkZU5tFBGnLqQ9y52jmGD40okABTswYP9OsNnDpGJWh0obTNMOUW2uaVbpGdTg0z2ZjXS4LA/frXSIyuLXAN9W3v94uX4AxoTRchQT1I+o7e8C+K8HxOGGbEYdYT+dLFPuKD1hpp/QaZvl8SKjvY9i8bcdxSWjOuUSlOagq9bgevs8JmDxy1L5HSEh6w2cPnoKAoITV31NdHu+vpBUgmAOJS5mIyryFyr/kCmuj7xVxDhSktMUkChC812pW9S+kdEGNOUDMSgEcpNHDm7Xb9IWOMJExE5IAF27ioAqdif0hxTfQ2kJJmIAWlhlIDGoqBep1LxDh+AM1TIqWD7Dd/aMs0fwwd8PnIBQVq5/naOi/4roiewojwviJSc4QFJCebIXIAq5DaHa0aJM+qCNXI7jT2aG7wzxoS0E2VUB6irA9xekCPFHAwlCp0kjKOdUtvgBdJUnoDcU3a8c3PfZbnAbPxuUUIKVKJ3IYf6i3A4lkitdDvuD8veAa8YFEgaAltKk19BGvBTWI/4infaNGiNHDDYwkJDUFVAan9XtBeRxsygSVFkmhG9M59E8g6qMKuH4kUMQRmJdVbv0HS0WYjifloVLJcKCSCBYO7dmr1PeM29KwP8Z4xJnLmKQ4mqXLmIoRQDKoA6Fyf/AFifFpyVSEy3BykpC/zS1S1kON0kBOtm0gOjHSZnmsGdEsSXFQpNMtLOHc9DFfiOemRJmJWtigFiNSs5QX2AJPpEpFJipiMaFlcoOksxBHxNUe+4qxjCiWBy0LE5L06ez23tFmBnmaElITmAJVzcygxYtoWFukUTZZz51N5dWXQKDkFz0zFu1I3Swh9mrBzAFIzAAK+EKqEltSku3RqMYhPWEAIMsBL5gpDPar9tu8ZVyeRQBcE5rOAdK+pvpF2BJMoqCAVIcEAuxSls2XswI/WHn0RrloSEqzEDOsqDM7VJYijiobWKELUDzZZqc2azK+EgG7ENrq28fYGTLZBQuhNEnd3oOjkU6RCRi+ZSMj5DldVlAXq1DQkfvABrxMpDBxyr5s1AQKs5FdoHcMlCWlZExyTTT1Kvf2jXJnIbzQGlrGUpYOACejuHeh0gJJkELJTzJL9AQ75S9QoFvWGkAQ4zw8oWtaCwYHbSotUUf+PGvwtzoVmmJBB/EkqOn5S+t4hwvFKmyihVWBBzXLCwYO9gxEZpfDiFlUqaAbGlnYtQPtfaD/GBKe4YhJ1cBvmTEy5SAaBJcFu1yK2Ao7bRsQQpnuG9ej9YzzAxdhej/wAr/uEIkJJykj4DqTZvzHtWMuCxqFzWtLBcE3PUsPYdYJ+JChGGBSrKpXKZZbMp3JWyaBNAKXpCng1Mr2+sWkI61wmTnCTmIT9Nu8H0TSgEjlRuqhPYawm8F4nkSn8SRoLuehg/K42guVqYAhzTl6AH9I566LS0OyONS6OCp9FH6PSNqOLBFpQGhAJCtxlf1pAJM1M1IEpGUijqsofmAFbf6jdiMXMUkJX5Ry0B5ncGxpQhvnEOv0aQWxfFULSlUqYtMwaElIL3B07RXh5wmKWknKcmYA1cgfAXuC59oBzahQsSLHVjp86/SM8nHU/EFUY7JepPtEahsxeNsJ5nDp4LnylJUOnMAPcKUP8AxEInhf8Ap/MxLLWckvtzEdNIdeP8TTLlc3MhakhSfzALzAH1TBvhXHZExQKU5QHyvTTQj1prrB/0qZxFJJso4R4JlyEMl7/lS5uL3+cEl8LUlOU5chUnMpTg0sTffS8E1cYlJWWIejgVAIuHt8Xv7Rvno85KyDmBScosOUfd3B3jnd1vZrxTRn8OI81MwqVmyzFOfxKL07XDDr0g7N4eJiQkoBSfiCgCCGNxtC94YUmUpZVy+ZlULsbs9KEEHZ8whilcaClpQEkku4pQaEmwo9IpGbTOQf1J8A+R5k7CpASA60AUAcuUDQC5FtRtCfwKaXTmtej09PeO3eK+IGWCMrqU7hnzBrZXs1C8cU4zIVhMQqXVITzI/wCpt3ao9I6fHbpYyanOxx/+RR5W3ahLBn9IWOMYxUqSoJZ5hb/kWqT84pkcX8wJDUFO/b1gbxrGeaunwpcU1q7+8aeNfyIp9C9NSdXc9G9YcuH4lEsIQspykatQjoehhTxks9S2rRkzl3cvHTUtkLsdDxQSpoCSyTUV0t9oP4HjjJYqHNvUMXp9Y5cueolySTvF0jiUxFle4eMa8Wlpm/ijScUsJ+B3DflIcD0t6RfhZ6phAQXUbJHXran7xPgnCv7ubnnLpokUKyLJDfCOsOkvwZLlLSZYyKCcyku45CHKVGrc2tmd4VUks+hmgvhODUiY00ZcimUCPe7AjWkUcSkrlTMi2CWBGrg1FtrN/uG6SmYFBIcB2W+VQzEHmUzhiAK2rpFnGfDEyZKnkSwFSUlaGO1wlw7EPTr0jFX2Xx/BY4fNCQSrSgF2c7aqO3XYQM8UcVE1JSVuAQFpGhFEhzcAag3JjGuetilV8tG6gCjbhi94FzgqUXIzJYAvQFtW/wCrju+0bTPekb8NGAnrlKT/AIwUqNFC4BqQDuL1jVOCiDzF0rJFClwWLNr+0Tw3EUgJIKWDOKUz0u1CPt6xrTiUzZwYh6KeWQbG5T7+8U2xGGQSJiwsCWnLygklNDZKq8p62jbLwqSkrTLGnMDqXcEswIbWM2PwuZyFHmCm/L8TsK0LekApOKmSFOk0PqlQtUW6QZvoYc4ehcsZDlGU5kLYVFzXf7vEpuIT8QWpJsaguSQwo9b9KxGXj/MRmQGFE5LJSSXIG4L07tGTGSguUgjlBUynDkM7ksHAFSx6QLfoBrG8MSqQCKkywaA5SxLno1nvSA2JkciEEsshwkg1IP8APaPZ3GlKwxTS7Pl5VMC97FiLe0e8C4kpeKSwSnZO1PwlVHJHzgSaB4WSZyGIKQElrKGYt+INTTdzGTHcVXLXyKJSQ4KmsatRrfeC39qPLUEjKuqgWILvQ5dLN1d4ATsUWKZstnVmFWZxQAVpBPYBpb5fykXI70f2ETViApATWgaiWs9Tvq3SKTPU6wW6tR9LRGRjTLLi4NmzdKguD26QElHHZKkSJQLZZh8wBmOqAT0YH3MAUGsOHGcBMmyJZK0zCUuliOQOTlytYORS3aFGdJKSUqBBFwY0kYzcF4s4qmxs4/3BnD8R8ycEuyJZBJJJ5m01o9u8IeExRlqzJb1DgwW4DxYiaoqqVl9g+sZ3H0DqUjEtLGXlcObP2+7N6xoHE1MQtRVmANzTs4aFvDcYUrlKhzMpmqK/y8EJ2GUxVmDAOzl67PtHIab+BFWKzA9CS+zV9tO0Yhi3JLUKfrGGXxAJSSexA10jNO4i5AA5jZIv2G3U2EJSxNgXx9xYky5QPwnMfSg+ZPtGPw94nVKUP0fp9NYbeHeBZc1fmYl1rVcOUoTsKVLDr7QwYTwlg0/Dh0v1BfvV41dwlxHxYM4VxgKLk3YkHXoaUp7w9YLjgTLVlIdjQV0aA0ngEpKh/iSHspLimgLUB/SPOLcPmYdHnYdJWkFpiD8SU6kU5gx1s7xg5VMrk0X4fiKlBCQXrRTBiLDc70PSGLhnEEy0nywCzZlqpU6k63hBweODhsqeju7F9C9+0McjiCAU8766JQL6QqgephLiMwEry8xWA5Ic5Qp6Dpascs/qjhUhcmaDYqlnW9RXp94ecb4ilioOYqAyhIYU+Z1rQaVjm/8AUvEKXLkqU45jTakaeH+2BXoXTPyinvX7RowvDlzA7pSL7n2gfg8UKPdtnhl4WtK6hlNrtu+ojq9HOUSfB7glU4ilOV+wvSMU/wADTspKcqm0BZRfUg6Q14dQo6SOr/OrRXxLj8vDjnKiTZIIzH50EUqoWIQOK8DmYcI8wAZw4ALsxZi1j0jFLllRYQ8HEzMdKKTLSiXdJJUV8ocqDdAbCL/Dnh2VVUxBYS1qUkhnGTMgp7pq+/aG7xdlIFcBmJlzK0HKH7kAkHQtr3h8XxUgpWADkzhQNmUAwHT4a2LB4VuJ8AThlywqYQleUvU8pYvSoIBdq9DpDLL4Qs4fzUnMgunMfhL0SXFRvXaOW++y0OnBeKyAC6E+YkhaVBqgigzE1AoPSB3F+IOp0g1sEhnJpkH/ABO1fnAnhnDcWQUhSQE38wsQBRkqpzMLNrBTg/DJWYJM4GaTZSqAgUKXNTS9PQxnmFcujnXHcAZa1IbkPws7gGjHQsQ3tvC7OlqUlVDmTRQoUmhFdbANr7x2Hxj4fUrDeYCCUk76F1AvoUg1D/CI5VMlATFKS+U//Y5oHsqu1I6ooyaB+HwXwLSkO9U1JdizVqBdu0ap3CxmWpOYOl3SbW062YxKXhVebLJTVyKGlWt6n0eCM2UkrU1CXa71qdd3rtFOsAG4Ge2WSsuDmUHumnTsQw3jDxTBBBocqHYfiCT9Wb6QWk4IqJyhJJcZmOYPo/d/SGfAeEUqlp81RWFEIIoBuLVtrC5Z2MTcNwsBBKFKmJKTyp13LHW3tGaWBLVLYFKlXJBqku4UDShrbWOo4HwDIsJOU5iArNMH0LQV4l/SrDnDKOQ5kPlUhZIADllJURcvvpCdhhyHivDSJVCyQ6ncMp1UOmpaggAtGXUeh/jGOm8S/p/Pw6c6ViZKIoZbFQa7oVsakCohC4xhClTgBq1Aax1Ao8XFJ9CZdg+LBQKZimcAZzVXopnGnSMvEk0FcwoAoggkNTpr9I9wmBSohlA0LpLhQoTTsBeNGGxJQpSVVRodOjFtnpD6T6A3qlvQbW6XH3j6ZJb4gzgHvt/uLQAzbe56xKbMB5a9GdzEdgV4SpSSCWqWsKB+tWES43IE6QFMPOlM+U1Mskukp3QWNNDHlcxIV8QAGxDk02IavaK1S2UMwzJcggEgEWvcM8UngCxH0X4zD5FkaOWOnb0iiNAN0jjExKknMTlGUPs7s/eDsvxoakvmy5bv692eFiRIK1AD9h1PSGP+2ly0sEuAllKLOdyKUB0eM6Uj0xzOPTFlkkS0C5o/z16CGXwtLD+Yolzq7nsXhExU7MokW06DSHHwzNOROXpEeRZPQ59nR8NOKhlr1DXbqNbnSDIkpCRzCoLKa+5D1pCnhMb5bECps57WHTeD3DUEpDkMXvbsI4Wmb6vReVBPIo50GgUKZTufr6QZ4eeYhVXPNZi923H6wFlYVlK/EDcAuKmz/aNeCxeW/wCEN3bTrAhNCL4i4EmRPVlSACTZ99G0MQw0tINFAvfc+kEvHuJfzFJopAoPQH7tHPcP4gUwJKQ9aK+tI6OLpaZ7g/yykAZU13JZoR/6iY51S5QejrLncMA2lAfeC/Dp6poDsE76961aD8nw7LL5pKFE1MxXMomlAo2p7NCjIesbbpHG5czR42YTHrlcyFEb1oRsRHWMZ4MQEkplgEOWKQQoPod4XsR4NkzQbylGyhalDmS7UMbLzSyHAtyfGSkJUPLQVGyw4I9LGB2DKp0wlZcCqida0EUcW4YrDzVylsSks4seojbwhLSydST8o1eJdEtDRwzEslIIJClMoixDhklhQOz/APeDCscgzVZXDpCRWzF3FAakk+p0gF4enMogZeblyksXNQRv8Le0aZk48iizOQDqA/7iMsAb8ThU4iXkm5ilWR2IBSxI5W1AGzc2sUeFZapC1YVYC5asxTmstJAuk9CD0MQ4fiFSw5Ba7hj3vBLETwUYeelJHlLGZjUucpJHVKg/RMZsfsc8KkFCEIRMyoNM2XKtkgMol6AltDyjSK8dLzCYtUlLNUMl+6qduzF48xXEmbMU5VgN8TAgUudbPuBAWbxNleWsqCSWULDoQkUrAkNGvH4h8OUgFKVJLh3HwtmS9r6XjiqErUVZ0hmptT7H7R0fj2OCJS8qizEIUfZvmP4I57Pnqw8smzO9XzJWGAAs7uX6RUrAozT5IAGYsElRdR/9be2/eMuE4xmISAQhglzU+haAmLxiphcmmgegjZwOckLCVVSqjP3YtG3HF2SPXDpCUFNHFxt1vvfuDDBhJmYLS4DpzCxGZFfmHhY4ZjEFGQqS9dwaPmodSA+ziD3CFZilSQmhuDQggivRnHoIwZaGfB4gpKzmIBCV0NHym4PX7QzcQAThJpZTLrydQBaweFLDJTkI1pl1FFAgeo+sE5nHM2UCgK8y0jbOMz/+IBDfKIYMJy+HoSpCfJUpQLu1SOUBZFn0Isaxz7xX4KdE3ESElIST5ssaB/iy6APUDvRo6fJ4jnSljzhJGYhgARmD2DsBAXDTwmXmIYqq9wqp+LcEODAnj6EfnjFYdUtWdK2I+EMS6atXs9D7xKXi5hQMiedzm3sAKU2+cHeN8LSMdMkBTJQQzFgBdIfsQGhn4clMsBIRKFASpScxO3Makeukbu+hCXKWbNt9aGJqw4zZtCScpv0qNogsZXIYbGLkocp5qanY3PpDJPCohiwcKo/r06xoRZvzilBXQff3EZ1J5WNc17+1do+krDWJypJBSRRjdTguBWzaQmMzTcLXLMTTXp1jDL4MErIUCoaGwPp7UeDBk5lJSLqYczAB6t0vHy05SQRQGw+31hqsArAAzJSK/hIoPUbOIqnn/Go7pIOzMbe0aDLSBYgkgJVozVet/wBYkZaSVAqoHYgX6B+mnSDewE6GTwtimBBNjb9oB47CGWspNrg7jQxVJnFKgoXBjRrkgHfHcYyT0JJJGWhHUl/t7QzcI8UhU5KQSwLFhpZIrbvvHKsdjjMWFWYAe37wT4Xjk5sylKCqUAp6Rk/EuI+XZ3QY1KCMpKkqc6P1BrvHjsq41cnQNUv2EKfB+IkgFfKgChNz0bb94jxPjmYsgudelaM9HLU945uHZpyLfEEz+6n5UVTUEjdZt3cxzfgnAAqZzKBCXtUOLD1aHPiXEhhpCl2UeWUnVzTM3/G+8BeCyEZACaNQPUbuNbfMRv3KJ9hrDkBRCeYn4d6bBm6PS0HOHuoJC3TmfLmcAtcNv1gPgMOkEcxSSaK2YVAoxezekH+FY2is6n2ISQo7Mk07h+8czNuSwOeHElRWg0YcoqM1D7kkAVjFi+GGWsKYN5ibXAIIV8mfqOkb8D4mRXzhkKe9XpmSW5SKGsYJmJGdXM4fMDRlczKDWqSD+kCXZGnL/wCpuESmelaRSYgH1BKT9BAHhk//ABFOoU49hDb/AFWU5lKAAbMk+7wgSJ5Saa3jthbCMqGbh+MyOc2Ukgi+hH6xqxeKZakhspVnQBYZg/L0Pb6QuSp13IP8uI1SOImYhIZyjrVjdvVi0PiRyHPB8Q5klJyulil6O9/anpBnA4gf5EKdlAgVcWoTQMa//mOfcMx5a+Vi1f2g/J4kTdRJSbJI/jRNSUmOfD8ZMXhyCrzJktSsqTR2NnbYRPjMtUxHmTCpM6XLKwkqcFKUklB7pdiagtALhnFFBalAq5kg10a7+0DeMcbqoCYVlT5z+EA3SDq8QkPS7jvGxiFBIACEAPehuHaxdVe/SE3xDiiEBAZlbf8AE19XaCstRsKXqNXbTf8AWAfiUpdABc19no/WntFSuwAsGPDfDxMmpzBw9oDwa8O4dRVmSSySHAOhNT/Ou0a16EdN4dgpeUA5QE3BG+rmx6xqPBFZQuUpKVEWfMlWVwyvsX1gOnDBKEzAouov2oKF9aA9ejV3cP4ioJSgFmJcDQkvY2sH9xHG0Wmi/CY8lOVCQlSKKTsO50exsXiS8eVEZhlUkVtRhR26C+xjLxxsyJqOU2UwNXOvR9O8CxiWmqW9CAD2va5cEekNdoTxDpIxilpCErzZg9yMtiVNps3WCmCOaYkNmlpKSx1Gv0PvCngJxdLfET7AwWx/GUYTDqmGZnUAaCjEOR8z9d6A8OT8cnS04/GBL5fMVkOzKND6U9IPeG8QmeVZlkMByh30Y9rwlYDE5lLUaqUderkn5mDGGxJSpQSASNQats506RtS+EfSubiA7cutbv6RaJBIAKSNydRd+0U4vCAlJZiNAxB694kcQcoq776NZtooRZMu1Wj5MpknsfmaU1itE53cl7/rEjOsAXp/H/WE0M+lIKzkIIDEkktbR4vmIUlq2oM1aMw17VipSqimYD6PUfQxomrRkABOZjpvo/3hMEZJlAbFvX+ftElAMDlLB3qL7t2ictTOGckADTWnQxFSSHANR1p+9oBlGPwXnJDVUPhAFbW7QskMWNDDUmURUCupcUbW+w03iC8AhQGcA9ddNf1i5rBCvBLhPGPJPwJV1YP7tGw+HUqKssxmDs1+iXLntHp4D5ZBBSpQFUrBvukj5PsYbpMA1guNKWnMWQOtz1A26xvk40MRUs5zKoB1A7amF0qmIAKpRY6hVAaUPWoiri81ZlUe9WsBe+r/ACjLNGUcf4wZ00AKdKDc6nU/aCXCccyQQ3/ag9/5pCnFyMUoJygxpUasDTp/A8WJprVINSC4Uf06isdDwHlpQAop6M1modjHJfDHE0SZGYAlJ5eyy+2/2h6wM5FAoPSnMQRe3ppHHUlqgjjlhSMzili9C/YVpX0MLuLmeXZ2JYj6P619I24qeygynS9rN6QM4k4lrzOOWm51H86wJb6JdC//AFB5pANyJg9mV7Rz6HjxVNzYYjUZT8/3hHjs8X9RM9ePQsi1IjH0aCJBZ3Mb8Ni1/FloOUkA/wAeMGWtX67wd4RKTlc0pyoe5LjNWjB39IVPAw0yJzDKVTGN72OjGxDGvSCpwstuRSSk6BJzJq1X9f40DJsk5kuzB+4pWz9YIYXFCUC4TzulSST6KcH4tR6XjICE/kKuhrfpauo32hf4+gOlW706D/bQz4OaCU5kGYHqmxItTRwdDsN43YzD4SakCZIKEpJYoWoKqLgGxfcNBLx6BzON/DeMLkPlCSDuOjXGnSCviLwyJcz/APn5kDUrBNWZ6CtwRuIX8Rh1S1FC0lKk0KVBiO4Ma9UgGLDeLv8AGUzAVFmtbY1vG3hvFxmfODcubtsX2rCZH0S4TAf+IeIZRypTO+Euos77AadYrw3FUKLuTQC5320vpCJDZ4W8KrmEFSlJSa5U/ERu5p6CIcqUGaNeC4mEsxL6UpCt4y495jy0HMHdatCdqU/jR1LhfhPCiWDl8xy1VOdqgs3rBKd4Fwc0GUuUgLrlBQkPRxlmIAL6M/pGCuU9LSZ+cJUwpLiN8qbmFiO0PXiP+kRST/azApQvIWQFjoC7Krav2hOTKMlRlzEqQsXSpJBB6giN+c2tQqTQTXMqDlKQRR/r94qfpmYVs/f6RROXUAv9au3s0Tzt2t3eHmEeyZIBFXTuPo3eLFZQQQX1oGY7Gnr6xAIIsRXv7R55YDjbSEMtmMasWZja79DE0AHK7AF7adCLt9IzmXlbrWPpQPKQ9DUUhAXYmQSKFxVv21MeYYq+IWZiKUG37xbKnpYuC5dmYMyg70rRxTePFYoBiUsQNGqbVBpDAgsEGlLPsaxESjmo7ip19fnHyqi46U212eL5J+EswNz0fZ6wvQHnlGh1JLMdmLs2to8BLjfTNr/DF6Z/+IkNs+pympfe0Y8OvfmNb9Tf0MIZoXKJSTpbqO4EUrlpIKFBszB/sBrdvSLji3GU1GbXqGd22SKdIhLnZ9ag2ala/OGIUp8goUUqBBG/1iuGvi3CfMCSQxblU9wBQH7QEm8FWLEHcW+saqtAyyMUpBBBsQW7Q2cI8UFQL5jMKiegfUHT9oTiIlKWQaE+hZ4KlNAdTPEMxTuBU9XLmMHH+MkKbM7sANhqSdyaAbA7wAwPmrD5ggMblamo4DBhX2iyVgFEKKlKKxfKz93PbSMOKQdsz+IcSvyxmAGc6nmIFXy3Adr+0LgENRwIKjyOwrmYuWIJc6CnvHiJYQ+Uh2/KGIFiRvWNE8WALYwimBIKUktmILfvEZcskgAV/n6Qx4XAZmlrLJHUkOdtQok3tE/7UAlB5QhJYkOS5fToNYfMAfhuFhZFCVEOTm11LEXvuI3JwGVTJBsBne3UkHvb8xi7FslKFChJ5jplZz10Me4MFJCkvzB0ubBvpQ06xHJseYTzfFZ2YByGcN7OH9WipAdbU2fsH2obtFq8MUqUSokk/F87biPiyZmdIJAqXu5oLe/tCTDC+ZKy2Umm4I16bxPDznBSo0O7lvu/UbxmxEtTFV8wLVatCaerRPBCuUj/ALM1OV3reDQwtA5qGjXGvQe94rxeDTNAUtLkdi+rfJvSPRJq4fKLkmz9NdPaNCCCS9QSD2vu+sGiwE4jAoU1AQSwoxGgY22gBjpaElku4oa0euu8MvE1mVLUxs7OLdq9YTzGsiNXD8ucZv2jofBZ5VTyyRRyKEDoLxzWWpiKt1joPDseJcuWtTJCmCaGhsHbdiT1JjLzIuXg48Kx5QsLKHIFHpQlmP0rDHxDxAnDyjMnoBROyslJqFfhZ9WcntCxwvEhVCKK13oSetjtCx4u42VY1Eh1GTJNUk2WU8x6sGA9d45ZnXho66Om+Hp8palTVICpS+UgDMZZLfEb6a1tGbxr4bkYpCJSlc6FHnIGZgGAKiOo9oTuDcfXJW8k5QSHSapUAbKS9f40dBK04qQJoLTM7Ld2saDpoO0TWx2OWqf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hQSERQUExMVFRUWGR4aGBcXGBgcGhkfHBgeHBsaGhkaGyceHh4jGhoaHzIgIycpLC0sGB4xNTAqNSYrLCoBCQoKDgwOGg8PGiwkHCQpKSwpKSkpLCwsLCksKSwpLCwpKSwsKSksLCwpLCwsKSkpKSwsLCwsKSwsLCwsLCksKf/AABEIAJ8BPgMBIgACEQEDEQH/xAAcAAACAwEBAQEAAAAAAAAAAAAFBgIDBAcBAAj/xAA7EAABAgQEBAQEBQQCAgMBAAABAhEAAyExBBJBUQUiYXEGE4GRMqGxwUJS0eHwBxQj8WJygpIVM6Ik/8QAGAEAAwEBAAAAAAAAAAAAAAAAAAECAwT/xAAhEQADAQACAwEAAwEAAAAAAAAAAQIREiEDMUFRIjJhE//aAAwDAQACEQMRAD8A5t5ZIWH3I9a7aPGjByVrAUyiEkgkWcix0r9opwzkkAuCHDNZ6/6i1BSkHMSxBDtTTmbvGIiwtKPmKZQL8pagYDNXqT15RFC8NnGfOAx05rJobXIa948UUklJAb9qxBcopTmuGfQdPs/oIpCZ7Kwy8pNXcF0te9NnSK9+8WTsOXExJqHcFnZViC5+cRmKUGBUUvoNXFX3vBTC4dIlnKoZtHYmtXrT9xEU8KlaV/8AxSixO+nWr9KUptFqfCYTmPNy3A+GpFauxr8oL4fHGdKJUxKSNAGbSg7wzcPnKC1KSlIJk1SwIUGHxJNDGLuk+jdROHPp/hTMtCQsl/hUoMRoxIv0gfxTCKlzD5qCsG5zfFYO+tqgVjpc/B55ktaZYlpL/A5TcOzu2/SMWO4F5iJymAEsozoq+VwDMA1Ad6NeKnyNeyaj8OcJ4agozZSFjQEZTokgVqTeMOKkJzagm4NwTT6v7Qd4pwhUkrZQKSRlaoJ1rpSogTicOks6+hJDkbOY3mtMmsKPJyl0sWFim4Ircl/9RZjEcoUkq5gDpdLOC1XF/SK/Kyqy+Y+VW2lCSPa0ah580FKEFRcqdKanNcHpFCMGMS6syRQpCv1t1j1cxa01qfiejsNd6QxyvBeKWklMpgoCtu5GrGBPEeB4nDcs6StDVSVJbW4VtCTTGY5xzpCiHYEEgEVahKjck1iiUk3HY+r0+RjUjHlOcKAWFN0t2iErEISEkBWYKJUl+UjT1FdIYH01RUQWCgqga5ZvY2jxMxaSlNmqM+n7H2iSsbRWoUQQCxIY606x9jcUTyqSxSBXX9CGP0gA+w+LUGcUsGAFuvqz9Yap8qUrDJ5XIT1SpmLsRSitCIU5clKpRJBBBLKcMf8AiRfeoieD4jlZwSzsXqH2elnoYlrfQLoaJWAAyhOdaaFKyAAK79GZ3iGJw/8AlRM+JqKCRoSR8J+IZmPeMGEx5SQskLSgBzuM1ApPya4uKR4MSQqZnR/iJJCk2H5ajRh86xHFjCOJSJxmABQLE21Y5SAxdKvk8ZVcaWlRSuW4SGPRhcbgsT7xcMcnJlsq4LmjOGawJdtqRWMErMCohyCVX0B3tSvvAl+i38JoxgIzAJU3UkJ0YP0ZjFMrCJKMqg6DXdQ6J7GkWSsOEBRCFEhjlIDilW+rdI94bj1TZKUggqSzAvoSctN99zABHAkoCpZXVIDE0AazuNi3eLMPizmKFFv9MQBbYxORinV5SklKyBbStWbRyPlHvlhGUqAUX+G4oaili2WnQtCAzzMHkdQ/F8VaCu1hSJ4zDqUFEAFW72194uxDElSQRmCvh/A5BD9NGMVYKYebNXKcrkNv8TPSrg9YNHhPheXzFIUkMoBVwUmhdW1L7hg+secR4YlioTMpTqCCMpJZQY1BDjpFEpCUsF5aHZmd0sABVi/uN4jiJayVocuzCgYhmDFrEk07RTQj4zEp+J01NfwqJZlHTRvWNa8OpSUqo5OVxmNDUU1BFYF4ta6S1ZWygUSA42UU0elSz0jdIwq0y0pC2QSCknMWVok1o7UPU7QNYBGatQUQVcpBVYCoIoHrf6CJ/wBrLY1DZqNQuQA/bcaVj6UiaVl0gpDM9WNjq7Am/WMuKQoLP+MITMJzJD8qgv40KI3AavSENE5xzjmdK0OQdFl20arkV69Y+nYHMsBd8p+G9FfQv/8AkRcqUCJRJAUhwT+YENWoH1irB5ipUs5ypLkApqEk0c60b5w9/BFKAxIIJBLua6gEHXURZLl5jkYOq76Oa0saRPBqzLGdwH57UIu0VKlMRSp+fQ9IBHyZRKQUh8nxNpVhr1aPcZPCEsXBSKihSS9knt6u8XyVsVsSMwYjNUAkGu8L3EsSVKy6J2/mgYekUuww24Kf5hIDAk8oKn+sM+F4YtX5qHSqQw0N2/WF7wjh0mbmVYFhTVn+kdK4XiAFXrqBT+ftGHlfeI0gCSJRlqTRNDzB6HY11o3VxBrhnFmLkAugpP8A7DfZ4PzeES1yCVEZzqnQ7H1pQNCLPwqpayg1uPUkbdozVaa5g7cLxw+DQhKDsSzP/wBgTpALGqOb4ykoSoOC9A4y9RmJpqAd4FT+KZEgGind9mdlN623j7D4tSnUbprU6vT1DuepEVmE+2XokylJUk5sjBJo4pQKHZQBHY7wk8R4a0wpOimIDVtUEjUVh5mzky5S07gN7v8AR/YQG47hgMX+GktDEWPLfu0OKwm19PfDvhhA/wAk1IULhJJCdbgG8Osjg45Uy1S5YWfgHLp0qRbWBHD3YMKkGguNX62tBqStKignaoI3FCDsDCptkpBrBeHpk0FKJssIH4UkhlC4bQFommYES3WssAUsvnR/1WD+EmMnD0sxSCjMcvKTQ6gnuzQV4hKSiVykFyywWNAkmo3e0CJYs4z+m2HnyzPEpAzuDLRmGTmICkl679A20c44v/TdaFqTLW7fhVQ9GIpH6AzoRKRKYkFIZQNQ5BNoVPEIJISkIICwBMURmAIAVmDVS7np7xCq5fRS7Pz9jcAuSpSJiShYblP2MQUrOpnYAMMx2GpjqXjzwoVS1JISJst1JOoCQSpFNCGI9LRygiOvx3zWiaw8j6Po+jQRoweNVKJKWLhiCHBEHMHxSUUZAMu3XcOdOnSFwQS4ZwGbPV/iFHopRyj9fZ4lpMAjhQxJzBlhk5wlqNylqFgdNxF8lGRbn4ElRABoyhYU3GujwawvgxSkZTOAy/8ABw7Vuet+0bMR4C8uWM8xRUoZhbKA71Dvv7xm2gSYu4jDy1JGRa0qUw5iQ4IejGjF/SMnDuGmVOooMLFiHcDbTSveD2N4DMQgEoC0kOAhiRdgoO9D8hAPzGUl/wDGoAguSAqx1qDYV2hJjZmmcV5jn1VdJcpAt6v94MyZiFENMCgsuUuHGgIo7WpGTivD5ZyuoKr8QoTRyAdqvAHF4fylpKD1Chu9K9iIrFQhtmY1iGSKMWDtlJ/MGsQaHSMHDcemYqYmYgpcXahDMygrRgG2aPkz0qCSlklQdSVOzM7hQDbsHf2itQ8zlLPloACG6gWIq3+4Eg0uxmZAUEgEhmBN3On3ixaMyXN8pCkuXJDO2jg/SM6iVIZ/hIyvsC7OakUHvFXDeIjPNSsBLsSasGoaaPS12gxgiWIlBaczFTWIoXqwVZj+sEDi2Qh1ZUKSwKkk8zcqixcVfrWKpmHTndIZk+hIVQtob+8a8WrPIQlSEpUEHM/4j+HoKEim4MJgiK+cAVQolCKVSSrVtWb5axTxRalEIUoZiQEu5/E5FXynTekY5iEhcqWq6uYEl2JNGO2urtpBHFKluoJBOUl1EEhhukuaXeEMxYmeqZLVlQnMkmgNCXDkig0gVPxkyWoTgyVKGUjZm69oNpJCgoqPlkfE78xoKbM38rEDh0LJAWkChUkjlBAYM5uQfpFJ4IjipBC2UwU7lQILijelDEcRPCy4A062u9PpH390GZTjWw/l4r81JJBNyfX9v0gwk1lMtaXrm12J1U9Ov8sqY4DzFNYn+U07QfmKyJzJUKH4K7ZgdiNCIWSYuUNDP4LlglblgCKkFh6i1Wh3kzSAoqotNhbuP9bxynDY+ZLCghZSFXA1gjJ8TTWZTGruYyvxtvSkzqMjjAKEsp6V9311gZxfF51ZjRQN2/CTX1uYX+EInrQ6ULIFXanerRrx/D8SvKhGHm7lSg2ammjRh/zao159A6diM6300+zesGOFSXcmyQT2o5c7kj+UgZN4TOkZfOkzJfVSCH7E0PpEv71ISrMrIBYFr/6jWlvSIl/oTmzELIc2FRucwDe2gsBFcrCqmGYvKDmypAUrZmI2ND2gHguImdNSmUDlTVR1NW9A8OfBsTkUUsykkmulK0PtENORt6XcNSQQhaClTMRX0I7V7RsmS8qA6nY0J2sfdx7QYws4LlZZmVQUSE8rEMCAQX2HzgTjcMZQUlYdCicqwGSqx3d7Buh2iUxM2YKe1M7ZjYkuCk0glJ4klSll6hBCWFSrUe1H7wn+YhIdI5gWGbfvsfvBHhuJCm/5XGx27A37xp8I+jhOnJl4ZC0zEqUE8zF9RbW9IAYhWZQCZCs4Kn3IYKL/APibdYGzceAJgQoJJcl9bM2xIf3VGzg3iGamaWCZiiXBsQcrP7RBSRl4gGQZiypshZ6gJSClgTWze8ch4vKKkS5xUlXmO5Bq4/MNDeOieL+OKGFyZQ5Kky0Xo5J+Tj1Ec9mYoFDHK4D1T8QOhB1DM4jTwr6FMEx9GyaAzhLAhqPcHQn1jNLQ6mNI6SQtwHhiVkKXUOAAbHcn0EP3DUsg0vQWt6W0hU4XMGTKKFKxToafQmGXhuIS6QdwC3b9YwtsaDIkAlCMri5y7A6+rx9NUDMYcwUqj6pBoDtQV9YzzuJMXHKpISkKB1yg/UmPeFY0ZlEswZJSa01PyI9YkYxYUp85K8oSnMFEB2ADX10FYhjuHSMTNmOlAQbZkuHAcnlFN3A/WLsLjUlC1EbgKsQ4sNKOzdYL4qQksnKDMmIYZWbMVNmy6Pq3eJroEzmnGfAoRO8sTBKUllSwp1S1g7L/AAmurg9IUuKYOZKMyTPlhCkKDg2O1E70YiheOt8XwKp4Cc4E5N5R+IkOVAHqlTgWOUiFzxNgCvDkqDTJRu1SlxmT2FFB91bw4v8ARtHPsJiVoyB3RM6VFTRTmzk/aNsrEJCBTKwLO4AckNmDkGjMWiPEpZSSTmYBiN/xM1at2jOqcC5Cikrq+qhl5ienfrGz7M0yWLkqlqDFSki4JqH5WqwI+cWcQkJVnSSRlAZWpFeuhaPpYUlgR5gAqAK2dBqL/eNCXKETkEHMplSysBy3xJ+jehgA14XDnymCkrysHKdD+Kl63VGedjGyhSSAGDverCh7tpaPsFxBIaaAEFzTlDgaEJAFFGzWMSxmITMzZ0AklgQ7igao119DEfSjBxPBFSZaqctAa2ZyC1yDV4vkcQTNQomigLsXaxIIrrURoxCUS5LBwUp5VGocPQ9FUFNnjDJKVS3ABepALEpIZTMHJG2rxS7QjxCihZlFySQE5ncUaoLAjrE5/B81XBJLmj6D81rfMRbhClSUrUMyk2IaotVN3Y/L2pTnJTlU4ykmr3IZyOn3h6I8WkmoF6F99fSIIkvqzWGoFdr/ALxaMOkqKaEXJqafq7esekczg9Xq40Fq/wA6QtFhRxGaRJU1H5b9qN6PC7DPNwwUSmigwuKabVcfOISeHy2JWlJGmW/f5RSYxfkSVLUEpBJNgI6B4V8BMpKprKWbJZwKbanv7Rq8McClpdWUJJ1FwIesCqjISAH2Z+/6xNUPs3cJ8LJpmLGnKpifRvpDL/8ACSillqNbZqDs0ApGGUwzLytdyyfYadYI4DDPq4exqx/SMGwS/wBNEvw7LAysmYhVMqnIHSkcg/qh/TD+3/zYdKshfNLLqy9UHUdLikdjXJnJmqWCMhYcotq5Gu0UL45ylGJQkpCsqiAfRTeotZxBN4ysOF+CcN5EoTVMPMJYF3UAWYUrDlxCVLVLQuUQZlSq1QOYg9dH9IU/6j8LmYGcFyFkSZhdLWBZ6bOC7aVEKeF8UzZaWH1pGnF12I6Hg+OoNDTKxAP26wQ4nihNkZU5tFBGnLqQ9y52jmGD40okABTswYP9OsNnDpGJWh0obTNMOUW2uaVbpGdTg0z2ZjXS4LA/frXSIyuLXAN9W3v94uX4AxoTRchQT1I+o7e8C+K8HxOGGbEYdYT+dLFPuKD1hpp/QaZvl8SKjvY9i8bcdxSWjOuUSlOagq9bgevs8JmDxy1L5HSEh6w2cPnoKAoITV31NdHu+vpBUgmAOJS5mIyryFyr/kCmuj7xVxDhSktMUkChC812pW9S+kdEGNOUDMSgEcpNHDm7Xb9IWOMJExE5IAF27ioAqdif0hxTfQ2kJJmIAWlhlIDGoqBep1LxDh+AM1TIqWD7Dd/aMs0fwwd8PnIBQVq5/naOi/4roiewojwviJSc4QFJCebIXIAq5DaHa0aJM+qCNXI7jT2aG7wzxoS0E2VUB6irA9xekCPFHAwlCp0kjKOdUtvgBdJUnoDcU3a8c3PfZbnAbPxuUUIKVKJ3IYf6i3A4lkitdDvuD8veAa8YFEgaAltKk19BGvBTWI/4infaNGiNHDDYwkJDUFVAan9XtBeRxsygSVFkmhG9M59E8g6qMKuH4kUMQRmJdVbv0HS0WYjifloVLJcKCSCBYO7dmr1PeM29KwP8Z4xJnLmKQ4mqXLmIoRQDKoA6Fyf/AFifFpyVSEy3BykpC/zS1S1kON0kBOtm0gOjHSZnmsGdEsSXFQpNMtLOHc9DFfiOemRJmJWtigFiNSs5QX2AJPpEpFJipiMaFlcoOksxBHxNUe+4qxjCiWBy0LE5L06ez23tFmBnmaElITmAJVzcygxYtoWFukUTZZz51N5dWXQKDkFz0zFu1I3Swh9mrBzAFIzAAK+EKqEltSku3RqMYhPWEAIMsBL5gpDPar9tu8ZVyeRQBcE5rOAdK+pvpF2BJMoqCAVIcEAuxSls2XswI/WHn0RrloSEqzEDOsqDM7VJYijiobWKELUDzZZqc2azK+EgG7ENrq28fYGTLZBQuhNEnd3oOjkU6RCRi+ZSMj5DldVlAXq1DQkfvABrxMpDBxyr5s1AQKs5FdoHcMlCWlZExyTTT1Kvf2jXJnIbzQGlrGUpYOACejuHeh0gJJkELJTzJL9AQ75S9QoFvWGkAQ4zw8oWtaCwYHbSotUUf+PGvwtzoVmmJBB/EkqOn5S+t4hwvFKmyihVWBBzXLCwYO9gxEZpfDiFlUqaAbGlnYtQPtfaD/GBKe4YhJ1cBvmTEy5SAaBJcFu1yK2Ao7bRsQQpnuG9ej9YzzAxdhej/wAr/uEIkJJykj4DqTZvzHtWMuCxqFzWtLBcE3PUsPYdYJ+JChGGBSrKpXKZZbMp3JWyaBNAKXpCng1Mr2+sWkI61wmTnCTmIT9Nu8H0TSgEjlRuqhPYawm8F4nkSn8SRoLuehg/K42guVqYAhzTl6AH9I566LS0OyONS6OCp9FH6PSNqOLBFpQGhAJCtxlf1pAJM1M1IEpGUijqsofmAFbf6jdiMXMUkJX5Ry0B5ncGxpQhvnEOv0aQWxfFULSlUqYtMwaElIL3B07RXh5wmKWknKcmYA1cgfAXuC59oBzahQsSLHVjp86/SM8nHU/EFUY7JepPtEahsxeNsJ5nDp4LnylJUOnMAPcKUP8AxEInhf8Ap/MxLLWckvtzEdNIdeP8TTLlc3MhakhSfzALzAH1TBvhXHZExQKU5QHyvTTQj1prrB/0qZxFJJso4R4JlyEMl7/lS5uL3+cEl8LUlOU5chUnMpTg0sTffS8E1cYlJWWIejgVAIuHt8Xv7Rvno85KyDmBScosOUfd3B3jnd1vZrxTRn8OI81MwqVmyzFOfxKL07XDDr0g7N4eJiQkoBSfiCgCCGNxtC94YUmUpZVy+ZlULsbs9KEEHZ8whilcaClpQEkku4pQaEmwo9IpGbTOQf1J8A+R5k7CpASA60AUAcuUDQC5FtRtCfwKaXTmtej09PeO3eK+IGWCMrqU7hnzBrZXs1C8cU4zIVhMQqXVITzI/wCpt3ao9I6fHbpYyanOxx/+RR5W3ahLBn9IWOMYxUqSoJZ5hb/kWqT84pkcX8wJDUFO/b1gbxrGeaunwpcU1q7+8aeNfyIp9C9NSdXc9G9YcuH4lEsIQspykatQjoehhTxks9S2rRkzl3cvHTUtkLsdDxQSpoCSyTUV0t9oP4HjjJYqHNvUMXp9Y5cueolySTvF0jiUxFle4eMa8Wlpm/ijScUsJ+B3DflIcD0t6RfhZ6phAQXUbJHXran7xPgnCv7ubnnLpokUKyLJDfCOsOkvwZLlLSZYyKCcyku45CHKVGrc2tmd4VUks+hmgvhODUiY00ZcimUCPe7AjWkUcSkrlTMi2CWBGrg1FtrN/uG6SmYFBIcB2W+VQzEHmUzhiAK2rpFnGfDEyZKnkSwFSUlaGO1wlw7EPTr0jFX2Xx/BY4fNCQSrSgF2c7aqO3XYQM8UcVE1JSVuAQFpGhFEhzcAag3JjGuetilV8tG6gCjbhi94FzgqUXIzJYAvQFtW/wCrju+0bTPekb8NGAnrlKT/AIwUqNFC4BqQDuL1jVOCiDzF0rJFClwWLNr+0Tw3EUgJIKWDOKUz0u1CPt6xrTiUzZwYh6KeWQbG5T7+8U2xGGQSJiwsCWnLygklNDZKq8p62jbLwqSkrTLGnMDqXcEswIbWM2PwuZyFHmCm/L8TsK0LekApOKmSFOk0PqlQtUW6QZvoYc4ehcsZDlGU5kLYVFzXf7vEpuIT8QWpJsaguSQwo9b9KxGXj/MRmQGFE5LJSSXIG4L07tGTGSguUgjlBUynDkM7ksHAFSx6QLfoBrG8MSqQCKkywaA5SxLno1nvSA2JkciEEsshwkg1IP8APaPZ3GlKwxTS7Pl5VMC97FiLe0e8C4kpeKSwSnZO1PwlVHJHzgSaB4WSZyGIKQElrKGYt+INTTdzGTHcVXLXyKJSQ4KmsatRrfeC39qPLUEjKuqgWILvQ5dLN1d4ATsUWKZstnVmFWZxQAVpBPYBpb5fykXI70f2ETViApATWgaiWs9Tvq3SKTPU6wW6tR9LRGRjTLLi4NmzdKguD26QElHHZKkSJQLZZh8wBmOqAT0YH3MAUGsOHGcBMmyJZK0zCUuliOQOTlytYORS3aFGdJKSUqBBFwY0kYzcF4s4qmxs4/3BnD8R8ycEuyJZBJJJ5m01o9u8IeExRlqzJb1DgwW4DxYiaoqqVl9g+sZ3H0DqUjEtLGXlcObP2+7N6xoHE1MQtRVmANzTs4aFvDcYUrlKhzMpmqK/y8EJ2GUxVmDAOzl67PtHIab+BFWKzA9CS+zV9tO0Yhi3JLUKfrGGXxAJSSexA10jNO4i5AA5jZIv2G3U2EJSxNgXx9xYky5QPwnMfSg+ZPtGPw94nVKUP0fp9NYbeHeBZc1fmYl1rVcOUoTsKVLDr7QwYTwlg0/Dh0v1BfvV41dwlxHxYM4VxgKLk3YkHXoaUp7w9YLjgTLVlIdjQV0aA0ngEpKh/iSHspLimgLUB/SPOLcPmYdHnYdJWkFpiD8SU6kU5gx1s7xg5VMrk0X4fiKlBCQXrRTBiLDc70PSGLhnEEy0nywCzZlqpU6k63hBweODhsqeju7F9C9+0McjiCAU8766JQL6QqgephLiMwEry8xWA5Ic5Qp6Dpascs/qjhUhcmaDYqlnW9RXp94ecb4ilioOYqAyhIYU+Z1rQaVjm/8AUvEKXLkqU45jTakaeH+2BXoXTPyinvX7RowvDlzA7pSL7n2gfg8UKPdtnhl4WtK6hlNrtu+ojq9HOUSfB7glU4ilOV+wvSMU/wADTspKcqm0BZRfUg6Q14dQo6SOr/OrRXxLj8vDjnKiTZIIzH50EUqoWIQOK8DmYcI8wAZw4ALsxZi1j0jFLllRYQ8HEzMdKKTLSiXdJJUV8ocqDdAbCL/Dnh2VVUxBYS1qUkhnGTMgp7pq+/aG7xdlIFcBmJlzK0HKH7kAkHQtr3h8XxUgpWADkzhQNmUAwHT4a2LB4VuJ8AThlywqYQleUvU8pYvSoIBdq9DpDLL4Qs4fzUnMgunMfhL0SXFRvXaOW++y0OnBeKyAC6E+YkhaVBqgigzE1AoPSB3F+IOp0g1sEhnJpkH/ABO1fnAnhnDcWQUhSQE38wsQBRkqpzMLNrBTg/DJWYJM4GaTZSqAgUKXNTS9PQxnmFcujnXHcAZa1IbkPws7gGjHQsQ3tvC7OlqUlVDmTRQoUmhFdbANr7x2Hxj4fUrDeYCCUk76F1AvoUg1D/CI5VMlATFKS+U//Y5oHsqu1I6ooyaB+HwXwLSkO9U1JdizVqBdu0ap3CxmWpOYOl3SbW062YxKXhVebLJTVyKGlWt6n0eCM2UkrU1CXa71qdd3rtFOsAG4Ge2WSsuDmUHumnTsQw3jDxTBBBocqHYfiCT9Wb6QWk4IqJyhJJcZmOYPo/d/SGfAeEUqlp81RWFEIIoBuLVtrC5Z2MTcNwsBBKFKmJKTyp13LHW3tGaWBLVLYFKlXJBqku4UDShrbWOo4HwDIsJOU5iArNMH0LQV4l/SrDnDKOQ5kPlUhZIADllJURcvvpCdhhyHivDSJVCyQ6ncMp1UOmpaggAtGXUeh/jGOm8S/p/Pw6c6ViZKIoZbFQa7oVsakCohC4xhClTgBq1Aax1Ao8XFJ9CZdg+LBQKZimcAZzVXopnGnSMvEk0FcwoAoggkNTpr9I9wmBSohlA0LpLhQoTTsBeNGGxJQpSVVRodOjFtnpD6T6A3qlvQbW6XH3j6ZJb4gzgHvt/uLQAzbe56xKbMB5a9GdzEdgV4SpSSCWqWsKB+tWES43IE6QFMPOlM+U1Mskukp3QWNNDHlcxIV8QAGxDk02IavaK1S2UMwzJcggEgEWvcM8UngCxH0X4zD5FkaOWOnb0iiNAN0jjExKknMTlGUPs7s/eDsvxoakvmy5bv692eFiRIK1AD9h1PSGP+2ly0sEuAllKLOdyKUB0eM6Uj0xzOPTFlkkS0C5o/z16CGXwtLD+Yolzq7nsXhExU7MokW06DSHHwzNOROXpEeRZPQ59nR8NOKhlr1DXbqNbnSDIkpCRzCoLKa+5D1pCnhMb5bECps57WHTeD3DUEpDkMXvbsI4Wmb6vReVBPIo50GgUKZTufr6QZ4eeYhVXPNZi923H6wFlYVlK/EDcAuKmz/aNeCxeW/wCEN3bTrAhNCL4i4EmRPVlSACTZ99G0MQw0tINFAvfc+kEvHuJfzFJopAoPQH7tHPcP4gUwJKQ9aK+tI6OLpaZ7g/yykAZU13JZoR/6iY51S5QejrLncMA2lAfeC/Dp6poDsE76961aD8nw7LL5pKFE1MxXMomlAo2p7NCjIesbbpHG5czR42YTHrlcyFEb1oRsRHWMZ4MQEkplgEOWKQQoPod4XsR4NkzQbylGyhalDmS7UMbLzSyHAtyfGSkJUPLQVGyw4I9LGB2DKp0wlZcCqida0EUcW4YrDzVylsSks4seojbwhLSydST8o1eJdEtDRwzEslIIJClMoixDhklhQOz/APeDCscgzVZXDpCRWzF3FAakk+p0gF4enMogZeblyksXNQRv8Le0aZk48iizOQDqA/7iMsAb8ThU4iXkm5ilWR2IBSxI5W1AGzc2sUeFZapC1YVYC5asxTmstJAuk9CD0MQ4fiFSw5Ba7hj3vBLETwUYeelJHlLGZjUucpJHVKg/RMZsfsc8KkFCEIRMyoNM2XKtkgMol6AltDyjSK8dLzCYtUlLNUMl+6qduzF48xXEmbMU5VgN8TAgUudbPuBAWbxNleWsqCSWULDoQkUrAkNGvH4h8OUgFKVJLh3HwtmS9r6XjiqErUVZ0hmptT7H7R0fj2OCJS8qizEIUfZvmP4I57Pnqw8smzO9XzJWGAAs7uX6RUrAozT5IAGYsElRdR/9be2/eMuE4xmISAQhglzU+haAmLxiphcmmgegjZwOckLCVVSqjP3YtG3HF2SPXDpCUFNHFxt1vvfuDDBhJmYLS4DpzCxGZFfmHhY4ZjEFGQqS9dwaPmodSA+ziD3CFZilSQmhuDQggivRnHoIwZaGfB4gpKzmIBCV0NHym4PX7QzcQAThJpZTLrydQBaweFLDJTkI1pl1FFAgeo+sE5nHM2UCgK8y0jbOMz/+IBDfKIYMJy+HoSpCfJUpQLu1SOUBZFn0Isaxz7xX4KdE3ESElIST5ssaB/iy6APUDvRo6fJ4jnSljzhJGYhgARmD2DsBAXDTwmXmIYqq9wqp+LcEODAnj6EfnjFYdUtWdK2I+EMS6atXs9D7xKXi5hQMiedzm3sAKU2+cHeN8LSMdMkBTJQQzFgBdIfsQGhn4clMsBIRKFASpScxO3Makeukbu+hCXKWbNt9aGJqw4zZtCScpv0qNogsZXIYbGLkocp5qanY3PpDJPCohiwcKo/r06xoRZvzilBXQff3EZ1J5WNc17+1do+krDWJypJBSRRjdTguBWzaQmMzTcLXLMTTXp1jDL4MErIUCoaGwPp7UeDBk5lJSLqYczAB6t0vHy05SQRQGw+31hqsArAAzJSK/hIoPUbOIqnn/Go7pIOzMbe0aDLSBYgkgJVozVet/wBYkZaSVAqoHYgX6B+mnSDewE6GTwtimBBNjb9oB47CGWspNrg7jQxVJnFKgoXBjRrkgHfHcYyT0JJJGWhHUl/t7QzcI8UhU5KQSwLFhpZIrbvvHKsdjjMWFWYAe37wT4Xjk5sylKCqUAp6Rk/EuI+XZ3QY1KCMpKkqc6P1BrvHjsq41cnQNUv2EKfB+IkgFfKgChNz0bb94jxPjmYsgudelaM9HLU945uHZpyLfEEz+6n5UVTUEjdZt3cxzfgnAAqZzKBCXtUOLD1aHPiXEhhpCl2UeWUnVzTM3/G+8BeCyEZACaNQPUbuNbfMRv3KJ9hrDkBRCeYn4d6bBm6PS0HOHuoJC3TmfLmcAtcNv1gPgMOkEcxSSaK2YVAoxezekH+FY2is6n2ISQo7Mk07h+8czNuSwOeHElRWg0YcoqM1D7kkAVjFi+GGWsKYN5ibXAIIV8mfqOkb8D4mRXzhkKe9XpmSW5SKGsYJmJGdXM4fMDRlczKDWqSD+kCXZGnL/wCpuESmelaRSYgH1BKT9BAHhk//ABFOoU49hDb/AFWU5lKAAbMk+7wgSJ5Saa3jthbCMqGbh+MyOc2Ukgi+hH6xqxeKZakhspVnQBYZg/L0Pb6QuSp13IP8uI1SOImYhIZyjrVjdvVi0PiRyHPB8Q5klJyulil6O9/anpBnA4gf5EKdlAgVcWoTQMa//mOfcMx5a+Vi1f2g/J4kTdRJSbJI/jRNSUmOfD8ZMXhyCrzJktSsqTR2NnbYRPjMtUxHmTCpM6XLKwkqcFKUklB7pdiagtALhnFFBalAq5kg10a7+0DeMcbqoCYVlT5z+EA3SDq8QkPS7jvGxiFBIACEAPehuHaxdVe/SE3xDiiEBAZlbf8AE19XaCstRsKXqNXbTf8AWAfiUpdABc19no/WntFSuwAsGPDfDxMmpzBw9oDwa8O4dRVmSSySHAOhNT/Ou0a16EdN4dgpeUA5QE3BG+rmx6xqPBFZQuUpKVEWfMlWVwyvsX1gOnDBKEzAouov2oKF9aA9ejV3cP4ioJSgFmJcDQkvY2sH9xHG0Wmi/CY8lOVCQlSKKTsO50exsXiS8eVEZhlUkVtRhR26C+xjLxxsyJqOU2UwNXOvR9O8CxiWmqW9CAD2va5cEekNdoTxDpIxilpCErzZg9yMtiVNps3WCmCOaYkNmlpKSx1Gv0PvCngJxdLfET7AwWx/GUYTDqmGZnUAaCjEOR8z9d6A8OT8cnS04/GBL5fMVkOzKND6U9IPeG8QmeVZlkMByh30Y9rwlYDE5lLUaqUderkn5mDGGxJSpQSASNQats506RtS+EfSubiA7cutbv6RaJBIAKSNydRd+0U4vCAlJZiNAxB694kcQcoq776NZtooRZMu1Wj5MpknsfmaU1itE53cl7/rEjOsAXp/H/WE0M+lIKzkIIDEkktbR4vmIUlq2oM1aMw17VipSqimYD6PUfQxomrRkABOZjpvo/3hMEZJlAbFvX+ftElAMDlLB3qL7t2ictTOGckADTWnQxFSSHANR1p+9oBlGPwXnJDVUPhAFbW7QskMWNDDUmURUCupcUbW+w03iC8AhQGcA9ddNf1i5rBCvBLhPGPJPwJV1YP7tGw+HUqKssxmDs1+iXLntHp4D5ZBBSpQFUrBvukj5PsYbpMA1guNKWnMWQOtz1A26xvk40MRUs5zKoB1A7amF0qmIAKpRY6hVAaUPWoiri81ZlUe9WsBe+r/ACjLNGUcf4wZ00AKdKDc6nU/aCXCccyQQ3/ag9/5pCnFyMUoJygxpUasDTp/A8WJprVINSC4Uf06isdDwHlpQAop6M1modjHJfDHE0SZGYAlJ5eyy+2/2h6wM5FAoPSnMQRe3ppHHUlqgjjlhSMzili9C/YVpX0MLuLmeXZ2JYj6P619I24qeygynS9rN6QM4k4lrzOOWm51H86wJb6JdC//AFB5pANyJg9mV7Rz6HjxVNzYYjUZT8/3hHjs8X9RM9ePQsi1IjH0aCJBZ3Mb8Ni1/FloOUkA/wAeMGWtX67wd4RKTlc0pyoe5LjNWjB39IVPAw0yJzDKVTGN72OjGxDGvSCpwstuRSSk6BJzJq1X9f40DJsk5kuzB+4pWz9YIYXFCUC4TzulSST6KcH4tR6XjICE/kKuhrfpauo32hf4+gOlW706D/bQz4OaCU5kGYHqmxItTRwdDsN43YzD4SakCZIKEpJYoWoKqLgGxfcNBLx6BzON/DeMLkPlCSDuOjXGnSCviLwyJcz/APn5kDUrBNWZ6CtwRuIX8Rh1S1FC0lKk0KVBiO4Ma9UgGLDeLv8AGUzAVFmtbY1vG3hvFxmfODcubtsX2rCZH0S4TAf+IeIZRypTO+Euos77AadYrw3FUKLuTQC5320vpCJDZ4W8KrmEFSlJSa5U/ERu5p6CIcqUGaNeC4mEsxL6UpCt4y495jy0HMHdatCdqU/jR1LhfhPCiWDl8xy1VOdqgs3rBKd4Fwc0GUuUgLrlBQkPRxlmIAL6M/pGCuU9LSZ+cJUwpLiN8qbmFiO0PXiP+kRST/azApQvIWQFjoC7Krav2hOTKMlRlzEqQsXSpJBB6giN+c2tQqTQTXMqDlKQRR/r94qfpmYVs/f6RROXUAv9au3s0Tzt2t3eHmEeyZIBFXTuPo3eLFZQQQX1oGY7Gnr6xAIIsRXv7R55YDjbSEMtmMasWZja79DE0AHK7AF7adCLt9IzmXlbrWPpQPKQ9DUUhAXYmQSKFxVv21MeYYq+IWZiKUG37xbKnpYuC5dmYMyg70rRxTePFYoBiUsQNGqbVBpDAgsEGlLPsaxESjmo7ip19fnHyqi46U212eL5J+EswNz0fZ6wvQHnlGh1JLMdmLs2to8BLjfTNr/DF6Z/+IkNs+pympfe0Y8OvfmNb9Tf0MIZoXKJSTpbqO4EUrlpIKFBszB/sBrdvSLji3GU1GbXqGd22SKdIhLnZ9ag2ala/OGIUp8goUUqBBG/1iuGvi3CfMCSQxblU9wBQH7QEm8FWLEHcW+saqtAyyMUpBBBsQW7Q2cI8UFQL5jMKiegfUHT9oTiIlKWQaE+hZ4KlNAdTPEMxTuBU9XLmMHH+MkKbM7sANhqSdyaAbA7wAwPmrD5ggMblamo4DBhX2iyVgFEKKlKKxfKz93PbSMOKQdsz+IcSvyxmAGc6nmIFXy3Adr+0LgENRwIKjyOwrmYuWIJc6CnvHiJYQ+Uh2/KGIFiRvWNE8WALYwimBIKUktmILfvEZcskgAV/n6Qx4XAZmlrLJHUkOdtQok3tE/7UAlB5QhJYkOS5fToNYfMAfhuFhZFCVEOTm11LEXvuI3JwGVTJBsBne3UkHvb8xi7FslKFChJ5jplZz10Me4MFJCkvzB0ubBvpQ06xHJseYTzfFZ2YByGcN7OH9WipAdbU2fsH2obtFq8MUqUSokk/F87biPiyZmdIJAqXu5oLe/tCTDC+ZKy2Umm4I16bxPDznBSo0O7lvu/UbxmxEtTFV8wLVatCaerRPBCuUj/ALM1OV3reDQwtA5qGjXGvQe94rxeDTNAUtLkdi+rfJvSPRJq4fKLkmz9NdPaNCCCS9QSD2vu+sGiwE4jAoU1AQSwoxGgY22gBjpaElku4oa0euu8MvE1mVLUxs7OLdq9YTzGsiNXD8ucZv2jofBZ5VTyyRRyKEDoLxzWWpiKt1joPDseJcuWtTJCmCaGhsHbdiT1JjLzIuXg48Kx5QsLKHIFHpQlmP0rDHxDxAnDyjMnoBROyslJqFfhZ9WcntCxwvEhVCKK13oSetjtCx4u42VY1Eh1GTJNUk2WU8x6sGA9d45ZnXho66Om+Hp8palTVICpS+UgDMZZLfEb6a1tGbxr4bkYpCJSlc6FHnIGZgGAKiOo9oTuDcfXJW8k5QSHSapUAbKS9f40dBK04qQJoLTM7Ld2saDpoO0TWx2OWqf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AAAQABAAD/2wCEAAkGBhQSERQUExMVFRUWGR4aGBcXGBgcGhkfHBgeHBsaGhkaGyceHh4jGhoaHzIgIycpLC0sGB4xNTAqNSYrLCoBCQoKDgwOGg8PGiwkHCQpKSwpKSkpLCwsLCksKSwpLCwpKSwsKSksLCwpLCwsKSkpKSwsLCwsKSwsLCwsLCksKf/AABEIAJ8BPgMBIgACEQEDEQH/xAAcAAACAwEBAQEAAAAAAAAAAAAFBgIDBAcBAAj/xAA7EAABAgQEBAQEBQQCAgMBAAABAhEAAyExBBJBUQUiYXEGE4GRMqGxwUJS0eHwBxQj8WJygpIVM6Ik/8QAGAEAAwEBAAAAAAAAAAAAAAAAAAECAwT/xAAhEQADAQACAwEAAwEAAAAAAAAAAQIREiEDMUFRIjJhE//aAAwDAQACEQMRAD8A5t5ZIWH3I9a7aPGjByVrAUyiEkgkWcix0r9opwzkkAuCHDNZ6/6i1BSkHMSxBDtTTmbvGIiwtKPmKZQL8pagYDNXqT15RFC8NnGfOAx05rJobXIa948UUklJAb9qxBcopTmuGfQdPs/oIpCZ7Kwy8pNXcF0te9NnSK9+8WTsOXExJqHcFnZViC5+cRmKUGBUUvoNXFX3vBTC4dIlnKoZtHYmtXrT9xEU8KlaV/8AxSixO+nWr9KUptFqfCYTmPNy3A+GpFauxr8oL4fHGdKJUxKSNAGbSg7wzcPnKC1KSlIJk1SwIUGHxJNDGLuk+jdROHPp/hTMtCQsl/hUoMRoxIv0gfxTCKlzD5qCsG5zfFYO+tqgVjpc/B55ktaZYlpL/A5TcOzu2/SMWO4F5iJymAEsozoq+VwDMA1Ad6NeKnyNeyaj8OcJ4agozZSFjQEZTokgVqTeMOKkJzagm4NwTT6v7Qd4pwhUkrZQKSRlaoJ1rpSogTicOks6+hJDkbOY3mtMmsKPJyl0sWFim4Ircl/9RZjEcoUkq5gDpdLOC1XF/SK/Kyqy+Y+VW2lCSPa0ah580FKEFRcqdKanNcHpFCMGMS6syRQpCv1t1j1cxa01qfiejsNd6QxyvBeKWklMpgoCtu5GrGBPEeB4nDcs6StDVSVJbW4VtCTTGY5xzpCiHYEEgEVahKjck1iiUk3HY+r0+RjUjHlOcKAWFN0t2iErEISEkBWYKJUl+UjT1FdIYH01RUQWCgqga5ZvY2jxMxaSlNmqM+n7H2iSsbRWoUQQCxIY606x9jcUTyqSxSBXX9CGP0gA+w+LUGcUsGAFuvqz9Yap8qUrDJ5XIT1SpmLsRSitCIU5clKpRJBBBLKcMf8AiRfeoieD4jlZwSzsXqH2elnoYlrfQLoaJWAAyhOdaaFKyAAK79GZ3iGJw/8AlRM+JqKCRoSR8J+IZmPeMGEx5SQskLSgBzuM1ApPya4uKR4MSQqZnR/iJJCk2H5ajRh86xHFjCOJSJxmABQLE21Y5SAxdKvk8ZVcaWlRSuW4SGPRhcbgsT7xcMcnJlsq4LmjOGawJdtqRWMErMCohyCVX0B3tSvvAl+i38JoxgIzAJU3UkJ0YP0ZjFMrCJKMqg6DXdQ6J7GkWSsOEBRCFEhjlIDilW+rdI94bj1TZKUggqSzAvoSctN99zABHAkoCpZXVIDE0AazuNi3eLMPizmKFFv9MQBbYxORinV5SklKyBbStWbRyPlHvlhGUqAUX+G4oaili2WnQtCAzzMHkdQ/F8VaCu1hSJ4zDqUFEAFW72194uxDElSQRmCvh/A5BD9NGMVYKYebNXKcrkNv8TPSrg9YNHhPheXzFIUkMoBVwUmhdW1L7hg+secR4YlioTMpTqCCMpJZQY1BDjpFEpCUsF5aHZmd0sABVi/uN4jiJayVocuzCgYhmDFrEk07RTQj4zEp+J01NfwqJZlHTRvWNa8OpSUqo5OVxmNDUU1BFYF4ta6S1ZWygUSA42UU0elSz0jdIwq0y0pC2QSCknMWVok1o7UPU7QNYBGatQUQVcpBVYCoIoHrf6CJ/wBrLY1DZqNQuQA/bcaVj6UiaVl0gpDM9WNjq7Am/WMuKQoLP+MITMJzJD8qgv40KI3AavSENE5xzjmdK0OQdFl20arkV69Y+nYHMsBd8p+G9FfQv/8AkRcqUCJRJAUhwT+YENWoH1irB5ipUs5ypLkApqEk0c60b5w9/BFKAxIIJBLua6gEHXURZLl5jkYOq76Oa0saRPBqzLGdwH57UIu0VKlMRSp+fQ9IBHyZRKQUh8nxNpVhr1aPcZPCEsXBSKihSS9knt6u8XyVsVsSMwYjNUAkGu8L3EsSVKy6J2/mgYekUuww24Kf5hIDAk8oKn+sM+F4YtX5qHSqQw0N2/WF7wjh0mbmVYFhTVn+kdK4XiAFXrqBT+ftGHlfeI0gCSJRlqTRNDzB6HY11o3VxBrhnFmLkAugpP8A7DfZ4PzeES1yCVEZzqnQ7H1pQNCLPwqpayg1uPUkbdozVaa5g7cLxw+DQhKDsSzP/wBgTpALGqOb4ykoSoOC9A4y9RmJpqAd4FT+KZEgGind9mdlN623j7D4tSnUbprU6vT1DuepEVmE+2XokylJUk5sjBJo4pQKHZQBHY7wk8R4a0wpOimIDVtUEjUVh5mzky5S07gN7v8AR/YQG47hgMX+GktDEWPLfu0OKwm19PfDvhhA/wAk1IULhJJCdbgG8Osjg45Uy1S5YWfgHLp0qRbWBHD3YMKkGguNX62tBqStKignaoI3FCDsDCptkpBrBeHpk0FKJssIH4UkhlC4bQFommYES3WssAUsvnR/1WD+EmMnD0sxSCjMcvKTQ6gnuzQV4hKSiVykFyywWNAkmo3e0CJYs4z+m2HnyzPEpAzuDLRmGTmICkl679A20c44v/TdaFqTLW7fhVQ9GIpH6AzoRKRKYkFIZQNQ5BNoVPEIJISkIICwBMURmAIAVmDVS7np7xCq5fRS7Pz9jcAuSpSJiShYblP2MQUrOpnYAMMx2GpjqXjzwoVS1JISJst1JOoCQSpFNCGI9LRygiOvx3zWiaw8j6Po+jQRoweNVKJKWLhiCHBEHMHxSUUZAMu3XcOdOnSFwQS4ZwGbPV/iFHopRyj9fZ4lpMAjhQxJzBlhk5wlqNylqFgdNxF8lGRbn4ElRABoyhYU3GujwawvgxSkZTOAy/8ABw7Vuet+0bMR4C8uWM8xRUoZhbKA71Dvv7xm2gSYu4jDy1JGRa0qUw5iQ4IejGjF/SMnDuGmVOooMLFiHcDbTSveD2N4DMQgEoC0kOAhiRdgoO9D8hAPzGUl/wDGoAguSAqx1qDYV2hJjZmmcV5jn1VdJcpAt6v94MyZiFENMCgsuUuHGgIo7WpGTivD5ZyuoKr8QoTRyAdqvAHF4fylpKD1Chu9K9iIrFQhtmY1iGSKMWDtlJ/MGsQaHSMHDcemYqYmYgpcXahDMygrRgG2aPkz0qCSlklQdSVOzM7hQDbsHf2itQ8zlLPloACG6gWIq3+4Eg0uxmZAUEgEhmBN3On3ixaMyXN8pCkuXJDO2jg/SM6iVIZ/hIyvsC7OakUHvFXDeIjPNSsBLsSasGoaaPS12gxgiWIlBaczFTWIoXqwVZj+sEDi2Qh1ZUKSwKkk8zcqixcVfrWKpmHTndIZk+hIVQtob+8a8WrPIQlSEpUEHM/4j+HoKEim4MJgiK+cAVQolCKVSSrVtWb5axTxRalEIUoZiQEu5/E5FXynTekY5iEhcqWq6uYEl2JNGO2urtpBHFKluoJBOUl1EEhhukuaXeEMxYmeqZLVlQnMkmgNCXDkig0gVPxkyWoTgyVKGUjZm69oNpJCgoqPlkfE78xoKbM38rEDh0LJAWkChUkjlBAYM5uQfpFJ4IjipBC2UwU7lQILijelDEcRPCy4A062u9PpH390GZTjWw/l4r81JJBNyfX9v0gwk1lMtaXrm12J1U9Ov8sqY4DzFNYn+U07QfmKyJzJUKH4K7ZgdiNCIWSYuUNDP4LlglblgCKkFh6i1Wh3kzSAoqotNhbuP9bxynDY+ZLCghZSFXA1gjJ8TTWZTGruYyvxtvSkzqMjjAKEsp6V9311gZxfF51ZjRQN2/CTX1uYX+EInrQ6ULIFXanerRrx/D8SvKhGHm7lSg2ammjRh/zao159A6diM6300+zesGOFSXcmyQT2o5c7kj+UgZN4TOkZfOkzJfVSCH7E0PpEv71ISrMrIBYFr/6jWlvSIl/oTmzELIc2FRucwDe2gsBFcrCqmGYvKDmypAUrZmI2ND2gHguImdNSmUDlTVR1NW9A8OfBsTkUUsykkmulK0PtENORt6XcNSQQhaClTMRX0I7V7RsmS8qA6nY0J2sfdx7QYws4LlZZmVQUSE8rEMCAQX2HzgTjcMZQUlYdCicqwGSqx3d7Buh2iUxM2YKe1M7ZjYkuCk0glJ4klSll6hBCWFSrUe1H7wn+YhIdI5gWGbfvsfvBHhuJCm/5XGx27A37xp8I+jhOnJl4ZC0zEqUE8zF9RbW9IAYhWZQCZCs4Kn3IYKL/APibdYGzceAJgQoJJcl9bM2xIf3VGzg3iGamaWCZiiXBsQcrP7RBSRl4gGQZiypshZ6gJSClgTWze8ch4vKKkS5xUlXmO5Bq4/MNDeOieL+OKGFyZQ5Kky0Xo5J+Tj1Ec9mYoFDHK4D1T8QOhB1DM4jTwr6FMEx9GyaAzhLAhqPcHQn1jNLQ6mNI6SQtwHhiVkKXUOAAbHcn0EP3DUsg0vQWt6W0hU4XMGTKKFKxToafQmGXhuIS6QdwC3b9YwtsaDIkAlCMri5y7A6+rx9NUDMYcwUqj6pBoDtQV9YzzuJMXHKpISkKB1yg/UmPeFY0ZlEswZJSa01PyI9YkYxYUp85K8oSnMFEB2ADX10FYhjuHSMTNmOlAQbZkuHAcnlFN3A/WLsLjUlC1EbgKsQ4sNKOzdYL4qQksnKDMmIYZWbMVNmy6Pq3eJroEzmnGfAoRO8sTBKUllSwp1S1g7L/AAmurg9IUuKYOZKMyTPlhCkKDg2O1E70YiheOt8XwKp4Cc4E5N5R+IkOVAHqlTgWOUiFzxNgCvDkqDTJRu1SlxmT2FFB91bw4v8ARtHPsJiVoyB3RM6VFTRTmzk/aNsrEJCBTKwLO4AckNmDkGjMWiPEpZSSTmYBiN/xM1at2jOqcC5Cikrq+qhl5ienfrGz7M0yWLkqlqDFSki4JqH5WqwI+cWcQkJVnSSRlAZWpFeuhaPpYUlgR5gAqAK2dBqL/eNCXKETkEHMplSysBy3xJ+jehgA14XDnymCkrysHKdD+Kl63VGedjGyhSSAGDverCh7tpaPsFxBIaaAEFzTlDgaEJAFFGzWMSxmITMzZ0AklgQ7igao119DEfSjBxPBFSZaqctAa2ZyC1yDV4vkcQTNQomigLsXaxIIrrURoxCUS5LBwUp5VGocPQ9FUFNnjDJKVS3ABepALEpIZTMHJG2rxS7QjxCihZlFySQE5ncUaoLAjrE5/B81XBJLmj6D81rfMRbhClSUrUMyk2IaotVN3Y/L2pTnJTlU4ykmr3IZyOn3h6I8WkmoF6F99fSIIkvqzWGoFdr/ALxaMOkqKaEXJqafq7esekczg9Xq40Fq/wA6QtFhRxGaRJU1H5b9qN6PC7DPNwwUSmigwuKabVcfOISeHy2JWlJGmW/f5RSYxfkSVLUEpBJNgI6B4V8BMpKprKWbJZwKbanv7Rq8McClpdWUJJ1FwIesCqjISAH2Z+/6xNUPs3cJ8LJpmLGnKpifRvpDL/8ACSillqNbZqDs0ApGGUwzLytdyyfYadYI4DDPq4exqx/SMGwS/wBNEvw7LAysmYhVMqnIHSkcg/qh/TD+3/zYdKshfNLLqy9UHUdLikdjXJnJmqWCMhYcotq5Gu0UL45ylGJQkpCsqiAfRTeotZxBN4ysOF+CcN5EoTVMPMJYF3UAWYUrDlxCVLVLQuUQZlSq1QOYg9dH9IU/6j8LmYGcFyFkSZhdLWBZ6bOC7aVEKeF8UzZaWH1pGnF12I6Hg+OoNDTKxAP26wQ4nihNkZU5tFBGnLqQ9y52jmGD40okABTswYP9OsNnDpGJWh0obTNMOUW2uaVbpGdTg0z2ZjXS4LA/frXSIyuLXAN9W3v94uX4AxoTRchQT1I+o7e8C+K8HxOGGbEYdYT+dLFPuKD1hpp/QaZvl8SKjvY9i8bcdxSWjOuUSlOagq9bgevs8JmDxy1L5HSEh6w2cPnoKAoITV31NdHu+vpBUgmAOJS5mIyryFyr/kCmuj7xVxDhSktMUkChC812pW9S+kdEGNOUDMSgEcpNHDm7Xb9IWOMJExE5IAF27ioAqdif0hxTfQ2kJJmIAWlhlIDGoqBep1LxDh+AM1TIqWD7Dd/aMs0fwwd8PnIBQVq5/naOi/4roiewojwviJSc4QFJCebIXIAq5DaHa0aJM+qCNXI7jT2aG7wzxoS0E2VUB6irA9xekCPFHAwlCp0kjKOdUtvgBdJUnoDcU3a8c3PfZbnAbPxuUUIKVKJ3IYf6i3A4lkitdDvuD8veAa8YFEgaAltKk19BGvBTWI/4infaNGiNHDDYwkJDUFVAan9XtBeRxsygSVFkmhG9M59E8g6qMKuH4kUMQRmJdVbv0HS0WYjifloVLJcKCSCBYO7dmr1PeM29KwP8Z4xJnLmKQ4mqXLmIoRQDKoA6Fyf/AFifFpyVSEy3BykpC/zS1S1kON0kBOtm0gOjHSZnmsGdEsSXFQpNMtLOHc9DFfiOemRJmJWtigFiNSs5QX2AJPpEpFJipiMaFlcoOksxBHxNUe+4qxjCiWBy0LE5L06ez23tFmBnmaElITmAJVzcygxYtoWFukUTZZz51N5dWXQKDkFz0zFu1I3Swh9mrBzAFIzAAK+EKqEltSku3RqMYhPWEAIMsBL5gpDPar9tu8ZVyeRQBcE5rOAdK+pvpF2BJMoqCAVIcEAuxSls2XswI/WHn0RrloSEqzEDOsqDM7VJYijiobWKELUDzZZqc2azK+EgG7ENrq28fYGTLZBQuhNEnd3oOjkU6RCRi+ZSMj5DldVlAXq1DQkfvABrxMpDBxyr5s1AQKs5FdoHcMlCWlZExyTTT1Kvf2jXJnIbzQGlrGUpYOACejuHeh0gJJkELJTzJL9AQ75S9QoFvWGkAQ4zw8oWtaCwYHbSotUUf+PGvwtzoVmmJBB/EkqOn5S+t4hwvFKmyihVWBBzXLCwYO9gxEZpfDiFlUqaAbGlnYtQPtfaD/GBKe4YhJ1cBvmTEy5SAaBJcFu1yK2Ao7bRsQQpnuG9ej9YzzAxdhej/wAr/uEIkJJykj4DqTZvzHtWMuCxqFzWtLBcE3PUsPYdYJ+JChGGBSrKpXKZZbMp3JWyaBNAKXpCng1Mr2+sWkI61wmTnCTmIT9Nu8H0TSgEjlRuqhPYawm8F4nkSn8SRoLuehg/K42guVqYAhzTl6AH9I566LS0OyONS6OCp9FH6PSNqOLBFpQGhAJCtxlf1pAJM1M1IEpGUijqsofmAFbf6jdiMXMUkJX5Ry0B5ncGxpQhvnEOv0aQWxfFULSlUqYtMwaElIL3B07RXh5wmKWknKcmYA1cgfAXuC59oBzahQsSLHVjp86/SM8nHU/EFUY7JepPtEahsxeNsJ5nDp4LnylJUOnMAPcKUP8AxEInhf8Ap/MxLLWckvtzEdNIdeP8TTLlc3MhakhSfzALzAH1TBvhXHZExQKU5QHyvTTQj1prrB/0qZxFJJso4R4JlyEMl7/lS5uL3+cEl8LUlOU5chUnMpTg0sTffS8E1cYlJWWIejgVAIuHt8Xv7Rvno85KyDmBScosOUfd3B3jnd1vZrxTRn8OI81MwqVmyzFOfxKL07XDDr0g7N4eJiQkoBSfiCgCCGNxtC94YUmUpZVy+ZlULsbs9KEEHZ8whilcaClpQEkku4pQaEmwo9IpGbTOQf1J8A+R5k7CpASA60AUAcuUDQC5FtRtCfwKaXTmtej09PeO3eK+IGWCMrqU7hnzBrZXs1C8cU4zIVhMQqXVITzI/wCpt3ao9I6fHbpYyanOxx/+RR5W3ahLBn9IWOMYxUqSoJZ5hb/kWqT84pkcX8wJDUFO/b1gbxrGeaunwpcU1q7+8aeNfyIp9C9NSdXc9G9YcuH4lEsIQspykatQjoehhTxks9S2rRkzl3cvHTUtkLsdDxQSpoCSyTUV0t9oP4HjjJYqHNvUMXp9Y5cueolySTvF0jiUxFle4eMa8Wlpm/ijScUsJ+B3DflIcD0t6RfhZ6phAQXUbJHXran7xPgnCv7ubnnLpokUKyLJDfCOsOkvwZLlLSZYyKCcyku45CHKVGrc2tmd4VUks+hmgvhODUiY00ZcimUCPe7AjWkUcSkrlTMi2CWBGrg1FtrN/uG6SmYFBIcB2W+VQzEHmUzhiAK2rpFnGfDEyZKnkSwFSUlaGO1wlw7EPTr0jFX2Xx/BY4fNCQSrSgF2c7aqO3XYQM8UcVE1JSVuAQFpGhFEhzcAag3JjGuetilV8tG6gCjbhi94FzgqUXIzJYAvQFtW/wCrju+0bTPekb8NGAnrlKT/AIwUqNFC4BqQDuL1jVOCiDzF0rJFClwWLNr+0Tw3EUgJIKWDOKUz0u1CPt6xrTiUzZwYh6KeWQbG5T7+8U2xGGQSJiwsCWnLygklNDZKq8p62jbLwqSkrTLGnMDqXcEswIbWM2PwuZyFHmCm/L8TsK0LekApOKmSFOk0PqlQtUW6QZvoYc4ehcsZDlGU5kLYVFzXf7vEpuIT8QWpJsaguSQwo9b9KxGXj/MRmQGFE5LJSSXIG4L07tGTGSguUgjlBUynDkM7ksHAFSx6QLfoBrG8MSqQCKkywaA5SxLno1nvSA2JkciEEsshwkg1IP8APaPZ3GlKwxTS7Pl5VMC97FiLe0e8C4kpeKSwSnZO1PwlVHJHzgSaB4WSZyGIKQElrKGYt+INTTdzGTHcVXLXyKJSQ4KmsatRrfeC39qPLUEjKuqgWILvQ5dLN1d4ATsUWKZstnVmFWZxQAVpBPYBpb5fykXI70f2ETViApATWgaiWs9Tvq3SKTPU6wW6tR9LRGRjTLLi4NmzdKguD26QElHHZKkSJQLZZh8wBmOqAT0YH3MAUGsOHGcBMmyJZK0zCUuliOQOTlytYORS3aFGdJKSUqBBFwY0kYzcF4s4qmxs4/3BnD8R8ycEuyJZBJJJ5m01o9u8IeExRlqzJb1DgwW4DxYiaoqqVl9g+sZ3H0DqUjEtLGXlcObP2+7N6xoHE1MQtRVmANzTs4aFvDcYUrlKhzMpmqK/y8EJ2GUxVmDAOzl67PtHIab+BFWKzA9CS+zV9tO0Yhi3JLUKfrGGXxAJSSexA10jNO4i5AA5jZIv2G3U2EJSxNgXx9xYky5QPwnMfSg+ZPtGPw94nVKUP0fp9NYbeHeBZc1fmYl1rVcOUoTsKVLDr7QwYTwlg0/Dh0v1BfvV41dwlxHxYM4VxgKLk3YkHXoaUp7w9YLjgTLVlIdjQV0aA0ngEpKh/iSHspLimgLUB/SPOLcPmYdHnYdJWkFpiD8SU6kU5gx1s7xg5VMrk0X4fiKlBCQXrRTBiLDc70PSGLhnEEy0nywCzZlqpU6k63hBweODhsqeju7F9C9+0McjiCAU8766JQL6QqgephLiMwEry8xWA5Ic5Qp6Dpascs/qjhUhcmaDYqlnW9RXp94ecb4ilioOYqAyhIYU+Z1rQaVjm/8AUvEKXLkqU45jTakaeH+2BXoXTPyinvX7RowvDlzA7pSL7n2gfg8UKPdtnhl4WtK6hlNrtu+ojq9HOUSfB7glU4ilOV+wvSMU/wADTspKcqm0BZRfUg6Q14dQo6SOr/OrRXxLj8vDjnKiTZIIzH50EUqoWIQOK8DmYcI8wAZw4ALsxZi1j0jFLllRYQ8HEzMdKKTLSiXdJJUV8ocqDdAbCL/Dnh2VVUxBYS1qUkhnGTMgp7pq+/aG7xdlIFcBmJlzK0HKH7kAkHQtr3h8XxUgpWADkzhQNmUAwHT4a2LB4VuJ8AThlywqYQleUvU8pYvSoIBdq9DpDLL4Qs4fzUnMgunMfhL0SXFRvXaOW++y0OnBeKyAC6E+YkhaVBqgigzE1AoPSB3F+IOp0g1sEhnJpkH/ABO1fnAnhnDcWQUhSQE38wsQBRkqpzMLNrBTg/DJWYJM4GaTZSqAgUKXNTS9PQxnmFcujnXHcAZa1IbkPws7gGjHQsQ3tvC7OlqUlVDmTRQoUmhFdbANr7x2Hxj4fUrDeYCCUk76F1AvoUg1D/CI5VMlATFKS+U//Y5oHsqu1I6ooyaB+HwXwLSkO9U1JdizVqBdu0ap3CxmWpOYOl3SbW062YxKXhVebLJTVyKGlWt6n0eCM2UkrU1CXa71qdd3rtFOsAG4Ge2WSsuDmUHumnTsQw3jDxTBBBocqHYfiCT9Wb6QWk4IqJyhJJcZmOYPo/d/SGfAeEUqlp81RWFEIIoBuLVtrC5Z2MTcNwsBBKFKmJKTyp13LHW3tGaWBLVLYFKlXJBqku4UDShrbWOo4HwDIsJOU5iArNMH0LQV4l/SrDnDKOQ5kPlUhZIADllJURcvvpCdhhyHivDSJVCyQ6ncMp1UOmpaggAtGXUeh/jGOm8S/p/Pw6c6ViZKIoZbFQa7oVsakCohC4xhClTgBq1Aax1Ao8XFJ9CZdg+LBQKZimcAZzVXopnGnSMvEk0FcwoAoggkNTpr9I9wmBSohlA0LpLhQoTTsBeNGGxJQpSVVRodOjFtnpD6T6A3qlvQbW6XH3j6ZJb4gzgHvt/uLQAzbe56xKbMB5a9GdzEdgV4SpSSCWqWsKB+tWES43IE6QFMPOlM+U1Mskukp3QWNNDHlcxIV8QAGxDk02IavaK1S2UMwzJcggEgEWvcM8UngCxH0X4zD5FkaOWOnb0iiNAN0jjExKknMTlGUPs7s/eDsvxoakvmy5bv692eFiRIK1AD9h1PSGP+2ly0sEuAllKLOdyKUB0eM6Uj0xzOPTFlkkS0C5o/z16CGXwtLD+Yolzq7nsXhExU7MokW06DSHHwzNOROXpEeRZPQ59nR8NOKhlr1DXbqNbnSDIkpCRzCoLKa+5D1pCnhMb5bECps57WHTeD3DUEpDkMXvbsI4Wmb6vReVBPIo50GgUKZTufr6QZ4eeYhVXPNZi923H6wFlYVlK/EDcAuKmz/aNeCxeW/wCEN3bTrAhNCL4i4EmRPVlSACTZ99G0MQw0tINFAvfc+kEvHuJfzFJopAoPQH7tHPcP4gUwJKQ9aK+tI6OLpaZ7g/yykAZU13JZoR/6iY51S5QejrLncMA2lAfeC/Dp6poDsE76961aD8nw7LL5pKFE1MxXMomlAo2p7NCjIesbbpHG5czR42YTHrlcyFEb1oRsRHWMZ4MQEkplgEOWKQQoPod4XsR4NkzQbylGyhalDmS7UMbLzSyHAtyfGSkJUPLQVGyw4I9LGB2DKp0wlZcCqida0EUcW4YrDzVylsSks4seojbwhLSydST8o1eJdEtDRwzEslIIJClMoixDhklhQOz/APeDCscgzVZXDpCRWzF3FAakk+p0gF4enMogZeblyksXNQRv8Le0aZk48iizOQDqA/7iMsAb8ThU4iXkm5ilWR2IBSxI5W1AGzc2sUeFZapC1YVYC5asxTmstJAuk9CD0MQ4fiFSw5Ba7hj3vBLETwUYeelJHlLGZjUucpJHVKg/RMZsfsc8KkFCEIRMyoNM2XKtkgMol6AltDyjSK8dLzCYtUlLNUMl+6qduzF48xXEmbMU5VgN8TAgUudbPuBAWbxNleWsqCSWULDoQkUrAkNGvH4h8OUgFKVJLh3HwtmS9r6XjiqErUVZ0hmptT7H7R0fj2OCJS8qizEIUfZvmP4I57Pnqw8smzO9XzJWGAAs7uX6RUrAozT5IAGYsElRdR/9be2/eMuE4xmISAQhglzU+haAmLxiphcmmgegjZwOckLCVVSqjP3YtG3HF2SPXDpCUFNHFxt1vvfuDDBhJmYLS4DpzCxGZFfmHhY4ZjEFGQqS9dwaPmodSA+ziD3CFZilSQmhuDQggivRnHoIwZaGfB4gpKzmIBCV0NHym4PX7QzcQAThJpZTLrydQBaweFLDJTkI1pl1FFAgeo+sE5nHM2UCgK8y0jbOMz/+IBDfKIYMJy+HoSpCfJUpQLu1SOUBZFn0Isaxz7xX4KdE3ESElIST5ssaB/iy6APUDvRo6fJ4jnSljzhJGYhgARmD2DsBAXDTwmXmIYqq9wqp+LcEODAnj6EfnjFYdUtWdK2I+EMS6atXs9D7xKXi5hQMiedzm3sAKU2+cHeN8LSMdMkBTJQQzFgBdIfsQGhn4clMsBIRKFASpScxO3Makeukbu+hCXKWbNt9aGJqw4zZtCScpv0qNogsZXIYbGLkocp5qanY3PpDJPCohiwcKo/r06xoRZvzilBXQff3EZ1J5WNc17+1do+krDWJypJBSRRjdTguBWzaQmMzTcLXLMTTXp1jDL4MErIUCoaGwPp7UeDBk5lJSLqYczAB6t0vHy05SQRQGw+31hqsArAAzJSK/hIoPUbOIqnn/Go7pIOzMbe0aDLSBYgkgJVozVet/wBYkZaSVAqoHYgX6B+mnSDewE6GTwtimBBNjb9oB47CGWspNrg7jQxVJnFKgoXBjRrkgHfHcYyT0JJJGWhHUl/t7QzcI8UhU5KQSwLFhpZIrbvvHKsdjjMWFWYAe37wT4Xjk5sylKCqUAp6Rk/EuI+XZ3QY1KCMpKkqc6P1BrvHjsq41cnQNUv2EKfB+IkgFfKgChNz0bb94jxPjmYsgudelaM9HLU945uHZpyLfEEz+6n5UVTUEjdZt3cxzfgnAAqZzKBCXtUOLD1aHPiXEhhpCl2UeWUnVzTM3/G+8BeCyEZACaNQPUbuNbfMRv3KJ9hrDkBRCeYn4d6bBm6PS0HOHuoJC3TmfLmcAtcNv1gPgMOkEcxSSaK2YVAoxezekH+FY2is6n2ISQo7Mk07h+8czNuSwOeHElRWg0YcoqM1D7kkAVjFi+GGWsKYN5ibXAIIV8mfqOkb8D4mRXzhkKe9XpmSW5SKGsYJmJGdXM4fMDRlczKDWqSD+kCXZGnL/wCpuESmelaRSYgH1BKT9BAHhk//ABFOoU49hDb/AFWU5lKAAbMk+7wgSJ5Saa3jthbCMqGbh+MyOc2Ukgi+hH6xqxeKZakhspVnQBYZg/L0Pb6QuSp13IP8uI1SOImYhIZyjrVjdvVi0PiRyHPB8Q5klJyulil6O9/anpBnA4gf5EKdlAgVcWoTQMa//mOfcMx5a+Vi1f2g/J4kTdRJSbJI/jRNSUmOfD8ZMXhyCrzJktSsqTR2NnbYRPjMtUxHmTCpM6XLKwkqcFKUklB7pdiagtALhnFFBalAq5kg10a7+0DeMcbqoCYVlT5z+EA3SDq8QkPS7jvGxiFBIACEAPehuHaxdVe/SE3xDiiEBAZlbf8AE19XaCstRsKXqNXbTf8AWAfiUpdABc19no/WntFSuwAsGPDfDxMmpzBw9oDwa8O4dRVmSSySHAOhNT/Ou0a16EdN4dgpeUA5QE3BG+rmx6xqPBFZQuUpKVEWfMlWVwyvsX1gOnDBKEzAouov2oKF9aA9ejV3cP4ioJSgFmJcDQkvY2sH9xHG0Wmi/CY8lOVCQlSKKTsO50exsXiS8eVEZhlUkVtRhR26C+xjLxxsyJqOU2UwNXOvR9O8CxiWmqW9CAD2va5cEekNdoTxDpIxilpCErzZg9yMtiVNps3WCmCOaYkNmlpKSx1Gv0PvCngJxdLfET7AwWx/GUYTDqmGZnUAaCjEOR8z9d6A8OT8cnS04/GBL5fMVkOzKND6U9IPeG8QmeVZlkMByh30Y9rwlYDE5lLUaqUderkn5mDGGxJSpQSASNQats506RtS+EfSubiA7cutbv6RaJBIAKSNydRd+0U4vCAlJZiNAxB694kcQcoq776NZtooRZMu1Wj5MpknsfmaU1itE53cl7/rEjOsAXp/H/WE0M+lIKzkIIDEkktbR4vmIUlq2oM1aMw17VipSqimYD6PUfQxomrRkABOZjpvo/3hMEZJlAbFvX+ftElAMDlLB3qL7t2ictTOGckADTWnQxFSSHANR1p+9oBlGPwXnJDVUPhAFbW7QskMWNDDUmURUCupcUbW+w03iC8AhQGcA9ddNf1i5rBCvBLhPGPJPwJV1YP7tGw+HUqKssxmDs1+iXLntHp4D5ZBBSpQFUrBvukj5PsYbpMA1guNKWnMWQOtz1A26xvk40MRUs5zKoB1A7amF0qmIAKpRY6hVAaUPWoiri81ZlUe9WsBe+r/ACjLNGUcf4wZ00AKdKDc6nU/aCXCccyQQ3/ag9/5pCnFyMUoJygxpUasDTp/A8WJprVINSC4Uf06isdDwHlpQAop6M1modjHJfDHE0SZGYAlJ5eyy+2/2h6wM5FAoPSnMQRe3ppHHUlqgjjlhSMzili9C/YVpX0MLuLmeXZ2JYj6P619I24qeygynS9rN6QM4k4lrzOOWm51H86wJb6JdC//AFB5pANyJg9mV7Rz6HjxVNzYYjUZT8/3hHjs8X9RM9ePQsi1IjH0aCJBZ3Mb8Ni1/FloOUkA/wAeMGWtX67wd4RKTlc0pyoe5LjNWjB39IVPAw0yJzDKVTGN72OjGxDGvSCpwstuRSSk6BJzJq1X9f40DJsk5kuzB+4pWz9YIYXFCUC4TzulSST6KcH4tR6XjICE/kKuhrfpauo32hf4+gOlW706D/bQz4OaCU5kGYHqmxItTRwdDsN43YzD4SakCZIKEpJYoWoKqLgGxfcNBLx6BzON/DeMLkPlCSDuOjXGnSCviLwyJcz/APn5kDUrBNWZ6CtwRuIX8Rh1S1FC0lKk0KVBiO4Ma9UgGLDeLv8AGUzAVFmtbY1vG3hvFxmfODcubtsX2rCZH0S4TAf+IeIZRypTO+Euos77AadYrw3FUKLuTQC5320vpCJDZ4W8KrmEFSlJSa5U/ERu5p6CIcqUGaNeC4mEsxL6UpCt4y495jy0HMHdatCdqU/jR1LhfhPCiWDl8xy1VOdqgs3rBKd4Fwc0GUuUgLrlBQkPRxlmIAL6M/pGCuU9LSZ+cJUwpLiN8qbmFiO0PXiP+kRST/azApQvIWQFjoC7Krav2hOTKMlRlzEqQsXSpJBB6giN+c2tQqTQTXMqDlKQRR/r94qfpmYVs/f6RROXUAv9au3s0Tzt2t3eHmEeyZIBFXTuPo3eLFZQQQX1oGY7Gnr6xAIIsRXv7R55YDjbSEMtmMasWZja79DE0AHK7AF7adCLt9IzmXlbrWPpQPKQ9DUUhAXYmQSKFxVv21MeYYq+IWZiKUG37xbKnpYuC5dmYMyg70rRxTePFYoBiUsQNGqbVBpDAgsEGlLPsaxESjmo7ip19fnHyqi46U212eL5J+EswNz0fZ6wvQHnlGh1JLMdmLs2to8BLjfTNr/DF6Z/+IkNs+pympfe0Y8OvfmNb9Tf0MIZoXKJSTpbqO4EUrlpIKFBszB/sBrdvSLji3GU1GbXqGd22SKdIhLnZ9ag2ala/OGIUp8goUUqBBG/1iuGvi3CfMCSQxblU9wBQH7QEm8FWLEHcW+saqtAyyMUpBBBsQW7Q2cI8UFQL5jMKiegfUHT9oTiIlKWQaE+hZ4KlNAdTPEMxTuBU9XLmMHH+MkKbM7sANhqSdyaAbA7wAwPmrD5ggMblamo4DBhX2iyVgFEKKlKKxfKz93PbSMOKQdsz+IcSvyxmAGc6nmIFXy3Adr+0LgENRwIKjyOwrmYuWIJc6CnvHiJYQ+Uh2/KGIFiRvWNE8WALYwimBIKUktmILfvEZcskgAV/n6Qx4XAZmlrLJHUkOdtQok3tE/7UAlB5QhJYkOS5fToNYfMAfhuFhZFCVEOTm11LEXvuI3JwGVTJBsBne3UkHvb8xi7FslKFChJ5jplZz10Me4MFJCkvzB0ubBvpQ06xHJseYTzfFZ2YByGcN7OH9WipAdbU2fsH2obtFq8MUqUSokk/F87biPiyZmdIJAqXu5oLe/tCTDC+ZKy2Umm4I16bxPDznBSo0O7lvu/UbxmxEtTFV8wLVatCaerRPBCuUj/ALM1OV3reDQwtA5qGjXGvQe94rxeDTNAUtLkdi+rfJvSPRJq4fKLkmz9NdPaNCCCS9QSD2vu+sGiwE4jAoU1AQSwoxGgY22gBjpaElku4oa0euu8MvE1mVLUxs7OLdq9YTzGsiNXD8ucZv2jofBZ5VTyyRRyKEDoLxzWWpiKt1joPDseJcuWtTJCmCaGhsHbdiT1JjLzIuXg48Kx5QsLKHIFHpQlmP0rDHxDxAnDyjMnoBROyslJqFfhZ9WcntCxwvEhVCKK13oSetjtCx4u42VY1Eh1GTJNUk2WU8x6sGA9d45ZnXho66Om+Hp8palTVICpS+UgDMZZLfEb6a1tGbxr4bkYpCJSlc6FHnIGZgGAKiOo9oTuDcfXJW8k5QSHSapUAbKS9f40dBK04qQJoLTM7Ld2saDpoO0TWx2OWqf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 descr="http://www.montereybayaquarium.org/storage/animals/520x260/ErodedPeriwinkle0078.jpg"/>
          <p:cNvPicPr>
            <a:picLocks noChangeAspect="1" noChangeArrowheads="1"/>
          </p:cNvPicPr>
          <p:nvPr/>
        </p:nvPicPr>
        <p:blipFill>
          <a:blip r:embed="rId3" cstate="print"/>
          <a:srcRect r="33846"/>
          <a:stretch>
            <a:fillRect/>
          </a:stretch>
        </p:blipFill>
        <p:spPr bwMode="auto">
          <a:xfrm>
            <a:off x="3048000" y="3657600"/>
            <a:ext cx="3276600" cy="2476501"/>
          </a:xfrm>
          <a:prstGeom prst="rect">
            <a:avLst/>
          </a:prstGeom>
          <a:noFill/>
        </p:spPr>
      </p:pic>
      <p:pic>
        <p:nvPicPr>
          <p:cNvPr id="1036" name="Picture 12" descr="http://www.nhm.ac.uk/resources-rx/images/1008/limpets-490_39686_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6096000" y="3962400"/>
            <a:ext cx="3298190" cy="2019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Ocean Overview  pg 3-19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Epipelagic</a:t>
            </a:r>
            <a:r>
              <a:rPr lang="en-US" dirty="0" smtClean="0"/>
              <a:t> zone 0-200 m (sunlight zone) – </a:t>
            </a:r>
          </a:p>
          <a:p>
            <a:pPr lvl="1"/>
            <a:r>
              <a:rPr lang="en-US" dirty="0" smtClean="0"/>
              <a:t>top layer of the ocean, </a:t>
            </a:r>
          </a:p>
          <a:p>
            <a:pPr lvl="1"/>
            <a:r>
              <a:rPr lang="en-US" dirty="0" smtClean="0"/>
              <a:t>photosynthesis takes place</a:t>
            </a:r>
          </a:p>
          <a:p>
            <a:pPr lvl="1"/>
            <a:r>
              <a:rPr lang="en-US" dirty="0" smtClean="0"/>
              <a:t>most life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Corals pg 14-27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Hermatypic</a:t>
            </a:r>
            <a:r>
              <a:rPr lang="en-US" dirty="0" smtClean="0"/>
              <a:t> – produce reefs</a:t>
            </a:r>
          </a:p>
          <a:p>
            <a:r>
              <a:rPr lang="en-US" dirty="0" err="1" smtClean="0"/>
              <a:t>Ahermatypic</a:t>
            </a:r>
            <a:r>
              <a:rPr lang="en-US" dirty="0" smtClean="0"/>
              <a:t> – do not produce reefs</a:t>
            </a:r>
          </a:p>
          <a:p>
            <a:r>
              <a:rPr lang="en-US" dirty="0" err="1" smtClean="0"/>
              <a:t>Zooxanthellae</a:t>
            </a:r>
            <a:r>
              <a:rPr lang="en-US" dirty="0" smtClean="0"/>
              <a:t> – microscopic symbiotic </a:t>
            </a:r>
            <a:r>
              <a:rPr lang="en-US" dirty="0" err="1" smtClean="0"/>
              <a:t>dinoflagellate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Coral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/>
          </a:bodyPr>
          <a:lstStyle/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Colonial creatures</a:t>
            </a:r>
          </a:p>
          <a:p>
            <a:r>
              <a:rPr lang="en-US" dirty="0" smtClean="0"/>
              <a:t>Small bodies</a:t>
            </a:r>
          </a:p>
          <a:p>
            <a:endParaRPr lang="en-US" dirty="0"/>
          </a:p>
        </p:txBody>
      </p:sp>
      <p:sp>
        <p:nvSpPr>
          <p:cNvPr id="1026" name="AutoShape 2" descr="data:image/jpeg;base64,/9j/4AAQSkZJRgABAQAAAQABAAD/2wCEAAkGBhQSERUUExMWFRUVGRYXFhUYGBgaHBseGBgXHhgbIB4ZGyYgHR8kGRkXIC8gIycqLC0sGh4xNTIqNSYrLSkBCQoKDgwOGg8PGjQkHyQuKioyLyksLCwqLC40LCwtLywpLCwsLCwsLywsLCwsLCwsLCwsLCwsLCwsLCwsLCwsLP/AABEIAPAAoAMBIgACEQEDEQH/xAAcAAACAgMBAQAAAAAAAAAAAAAFBgMEAQIHAAj/xAA6EAACAQMDAgUCBAQFBAMBAAABAhEDEiEABDEiQQUTMlFhBnEjQoGRUqGx8AcUM8HxcoLR4SRikkP/xAAaAQADAQEBAQAAAAAAAAAAAAADBAUCAQAG/8QAMREAAQQBAwIDBgYDAQAAAAAAAQACAxEEEiExIkETUWEFFHGBscEyM5Gh4fA0QtEj/9oADAMBAAIRAxEAPwDh2va9r2try9rOsa9GugLizr0azr2tALyyBopsPp+tWEqmPc47TOe3GoPBtsKlVQ3pEs3/AEqJP9NdB8K8YVleq0BENqgEZAEnt+UQAPnVHEgjf1ScKdm5UkI/8xZXPNz4fUpm10ZSeARquRrpe48cpVJDAOMH35NuJ5OeO8/BGlzxj6Sa4Nt1Lo0nH5eOSff+WiPxWneI36d0ODO1UJhpP7JXjWQup9xsnpkq6lT7EaubDwCtWZVRGl/SSCqmOYJEGPjSmg3Vbp8vaBd7Klttq1RgqKWY9h/f89Oux/w1MA1nAJHpUjHPJ4MdPHz7aN/Rv04NtRWtUU+ZUGZwVUiQACAQSP3EiDxo+lTMFoYXCCAJgxjBmQO0++NMtEcVF4s+Sjz5csri2E0B38/guc+Mf4eVKYupsGXHqIBmT29sDPz8aT3XXdaVdXUHmRg4P9OfmMfMRPM/8QPC1pbgMi2rVW+O0zDR9zr08cbmeJH+i3g5khk8GXnsf+pSjWDqQjWhGpxCtArXXtZI1jQyF1e17XtZGuLq8Ne17WQNaC4vayNeA1kDW6XFf2LW06jDkwgx7yW7+wiIzOr1bdFdvSQf/Z2z/GcTBxECJyOe8aGqSURR3Zj+9o51f8XZfMKqALOlDbzbAHcjkHORntpgupvPav13Srhbhfnf2WadfAN8kG4EhRkEcN/F3niP10f23iHl7d2VQljIYkGQTBI6icjuSczBPAA0KRsglWmDZOTBkdsYuOI+dGdjsDW29ZaSgs4AULdJa8WiPfkx21rGeWk15JbKa0gauLH1TN9K+FtvFV69MGgGBDOVBYg/lMZE9JPBBjOnqlRVFtkqogKoOFgdsm2DiBxx8aG3pQRaFFWCotlGGdlkFZllD2kknF09s6sLuyGCCm/UAFuCC5ox6T7gCVxzFhIAzPmOA53ScWIJnb/h3oX+6s1vDafcB8lo9U4gEkgxzg/J4zpa3Xh7U2W9VQSDh2AbgWgHJIx97zEkRphQECeSI6VtEiR0kn1HqgkDA9zzW8aztzKiFMxhgRNnOCpFx6h7GYJ1jxveI9XcLwx3YsoZ2KCFWDEMYOCSMk25gluAC33BjEmAtf4kbJTSpVAZZWKNnMMJEz1TIMz76K17RctMqoD2hw56b8ARkFuuAfT1TJGNe8e2oOxrLDGxJ6iCVIMjMkcRn1Z4GmMdwc0t9FmQGKZj/WlyZhrQ6kbWh0q4K8FodY1k6wdBKIvAan2+yd5tUtaJMCYHufjU/hPhjV6yUkElj+w7n4AGuzeA+B09vTVFXC5L2zJOGYx2KjvwMHGmIIPE3dsEhmZgx6aBbj2XME+gd4UuFL+KRKyLe5E98j9DoLvfD3otZUUq0AwfnjX0DtanFvBkhhGcD95x24Oq3jHgVHd0/LqqcZBkXKSIEE+k9s4kZBgaN4cT9mHf1SDfaE7XXK3p9OVwALrIGugU/wDC1gxWpV4x0iff37R8apeLf4bVqalqbCqB2AIaImQM/bXfdZKuk632jjudpDkt7DEN/DcRxz+uoXcyRiCROI/r9z99SUQbTHafbvA++eNQgQ2eR7/rjI/r86BKdgE03klHNtRmmC0FSLixdwALwMhczxxgffGmn6J25bcSGDBEYtk2Bg5sItDKVOGgkAwczpW2NYikwBwbSwwCSDAg8sJYdJI/cCHP6Hoi+u8KGjb9a9JUXOzZTjAWSQTKge0jiJa60vlAOjIRbceLlXmrUpU6KAszHzKbGYi0XFnBaCIESeTaQKnhPiNBXFIHdqjsGU1DgkhmIIdUMSG6gRLDMgDUPim/Vail1ZqVEBnojywzNTK2LHqq0zcVN2LmIBJUgzUi1QW1QFRBdWDEVagaoFJgsoUAVVBIQTggk3A6TndqtOYcYbVIx/nKa5prF+WekUIAtQrUHmEgiSJu6WknBB1cpBaivTLmOpGDAKADP5VtSD6g0meZ76HJWeqlRVQhop2reqs4WR5hhSLCSvbgwCCcXdlVqj1ogF0A5J5YHgZk+hwBjkLxr2Eadp+SD7UZ06xykSojKltOqUem4Q0wqEkBzBmmhEtghizeg5MiClUq9GsPw7fKf8QElSLCYBVVW6SOCvaRnMv1Isbqrc6o7Fesg3FTaTA6sG7pPeBI5Bq11fyqyksQ9N2VWiVAVgQWDEAZkTBOScidUsX8ylOyupod8D9Fy19RHUjajOhuVYLU6xrOsaCURdB/w88PUUmrFGZy4pgqFZlUgBiATx1EGR7R30ebxklrFebVUmoyMiZtUQUJaWzAExD9m6RXgtFv8rTpr5RW0PUuWnUIvJIMHotAUsS0ERBmNXKO68wEXL5IZgwZ6rcsL5SqYMo6MHwilDgAFg3MaYGjyUVrNcrnu8/2RnbbtgxIfpXJhTETibZU8do6ieOdEKG9uIK9Ya4hwIEgtdmSQI6RI4Bz7ivCPFkdvLoEMvUJl4BVQbgQMW+5b0wOcm8iLUEMBYQSopyLhmLQgu4HTGcQRgamCQtO6elx2ubsFb8Zq2otQhgqsJK5lWK5MGVUSOf4tUB40EBYxaCsm5VEP3BJ6hmTHH6xokqBqbAKASrQrSIlSFBk9zyJHPVnhW2e3tJiTnkgSZyxJgTbI6uT0+mY1S8Y214PKjtgbpcxw4KB/WnhyU6gqU+kV5MDp6lENiDAYGYE8/OFijtOeYwSPy/v+ojGc8a6B9X7IvtAxUL5TyRz0uCMFoDZKnpE9hkaRaIJY54E8G3PfMzzzx9+NayTvaewnF0fPGyOeC+HlyERJLwqyDbkiTN2VAGSQYGfv1DwvwmlQo205hY8w9S3NaPUCWW3DWrkAGJyZU/oTaBapchQUX8Nilhkm2bCDHJ9RBHSeMBwXxdTw0qhIYmmym0iW9IkASOoAgleJuAQc7TGXDkpitcwYeBuUH3HhrK8iC2AtpRHCQSYqWzNwZDKqCCOCqzrsVuAUE9DFSBBsFLAtYgFFDUwQRLerCkYLVK0kkmqytDBWUGSCuL7i1siIMdIHeTrygyCxEEXeacssEergArKgET1GYi7Uwyngq8zHHKHVliy6A2SVALMmA0FCfxHtUM5cQAYCnGtVRFqMYdQxFzlanWwAACvlQQORAQgASBqfxGiopgK4uW1gbQWaGY2yFIvypwMx+ut9lUaCbqq3AhQzLcbrpLNTsk8kEg5iJzpnFNu2U/2i2moV9Q7e2rIqsrEngAiFpqSZZVnqExx75k6o06bCm8hBarlGtJgFSSAMr/D1LIJntjV36hcirDdS+UpKErKTIJJtBttiSLonIgHVfwqsJNvkqeEtqBjLL+VrYUCIODMGCYk1cbpmr1UXKNwA+gXIW1GdWNzTtYrIMEiRkGDyPj2+CNVzrDlXbwtTrXW2tdCK2uhU93au3sqqIVHSKZglYuvVLvMZSZggQBJu417bwS1NnNUORCV75UOWNoYEANBYsXKCQDxMDNkzFUqeYvQqsad1ocpgMxDhjAMGIY4Czki75av+Ga1Wk5gs5ZTAiERyIEIBBJiCxmJC6PNubU9grZMdPxFnim8A0wHFRLQpcuYAQCVAeTwQLbCII0wbfak+y3eoW+qMCeGDITBZWI7Y40A8FuE/wDzEZbjc62Wi0HpTpukKIJDMDcCAYkMNNqYYlqgF5UWI0ghriYmZBwZmBbNzYiRMaKpxMDmq/tWIALG0gdQLFoKwpyMqOPuf1JD+JAUq+ahVXDOoIAX1EkAgyGLXMBH5oM6K1q1pEqwjEgtGBhyRdAiVEm7IbXvF6INEuATaLi0rIUSZ9M89gMEyQYw7FIXwnzG6jSxCPJAI2Oyo7SmGS2otykQZ6gQZB6jg47iO/Gua1/AKlCuyGYViA11t0jphj8Ht8+4060SZWJFuPMFQHOM+keZhiOJ6V++mal4KtVVZx1QAf5j2/TM9tMsJmZp7hAc4YcpJ4P1S14IQm2q1Gquq3Q3QSsAQY6snriJie/pGpq/1DRZlqCvuFLMopJ+CoN82A3Uyig2zeDK/mAgaJ+K+GrQpkqAJuMlLo9MmfMT2XlueIMHQemKo3BeotNWxyENVwl7v5XmODhQIJJuAkHEFeVmkBpTuLIJCZB3RbZeJi0gNUtplg7u6XXXMQCwW1nMlhbdEZA4Ey7pFFMs9xMKWaIzMEQpuyto+VOI4AbXxJNy/mim8USxLuyimWWDTJUQ3mHEqZiADMDTBTaq0AIoRBAJYByFMm1WXEm60iIzxMCPKKNr6fHJLaPdQnxcp2NOUBAaRBJKhGdCzggyLYuJngSNepVGerdTr0GGSUENUXhbQZDgABueRHpMgQUfES1yh3XIUgl4W8A+XwrEA83kL3ySJg3W7R/9TyWB6JYtMhrbsjyjCuTCkkjpJzOm8bkKZn7tJ7oX9Ubmm1en1UqoVIUIAQt5ghlY2huqQVzAAC5Lar/TjUrVXBwbaZquQYbqKtJiQVkgcjExrH1gqecFdBTJpAXgp5ZCuAtyKRi5h0mYsU8SdR+E1mpdVYBUUhi7NLMcBlAvZeQG+6wNV4LEqhT9UFBc33kXtERLRbxyeJzH37RqudT12uYnOST78n3gD+mph4NWKlxTa0C4mO2c57YOdYILiaVTUGgWUP1jW7LrQ6CUVONKnfQoSGt6QXVpIKzCqWwX5PlAiYUYMHWdnWZpKkgKGRadhqU7ioKsLSUJ6XJkALaOe1vxHZvRSlTeL0CjzFRfw1BYE4gkSQSz4E+50O2+yJp23VIYWKGe1bouIM9OWAtAJmD3gaZmBBo+inxOa5tj1+qZEqGmB5iUVwMCGJiGXzLCqMbwcwpmYYlZ0z7Pf1AfxHogtabGAQwSYSQQI6SvSCMxMRpN2iqSFkM5YkEygdFAUqhKrhg0lSOkD40weFBSQELIlxPlLfECBdOUWCotumUJMk26lzgKrjWjdLcm/mpBAZHuQQe4KiWAEGZ4EETOSu1pz0wuQI6pJPPrWCc+wGImMjQjaKLmYtbxcVmSaZPXaRAUXBQZ4SZJJ0W8MRabC0TMkuoYKcAfmwTcCCRPac8ex3AEBIe0Iz+L5q3sPBAMnOByO3affEf3jRpNsB7alpUdbbhgq/bVGNgYaaoU8r5RqelD61BFPplSA3WBTJUHDYqwpEGbSRMYMwCj7vwtev8A+JTrsbVU1XqUS8BXaqochRcXjykgrHULWA0z/U++VoNR7ASArA0wVIv6h5iEMY6fLJF3GJnSum5SuSm13FGkqtNWg8LTdVJhULh2KdJOCyrcYgROMg9RCpezxUQKM093VQsitTFwBakpqgG5QKRCU6Yc3VGsJaD0rhQATd2u4FK56lQsVZSaYAdkJJkMV9dpUr0ziCbgsaBUQRkb6aQtNpFNmDsVsK2GKYYlmVDMKCvVEaJeI+JGjUvp0rqYFJmcNDDiCy4BmQsKQBHAETIkbZor6iAgN1BEN0b6n+moZWBAYIFEcq0HpOWPJgkkAHjSnRKXHy7Fa4swNQKxiSIcKoNojqLEx0mJGh9VltvQk0rhcENQ+aLR6BcchjBRSOTmJC7bGi1Nmsq+YTUZbahqUwnALKLOoYH5RJyoGdGxhRtIe0HWKpCvrfbj8FDTFyq9tIi5JDCRcIJPuoJItEgDQvywtGvUtKuKbgsGuPFpAgRb7k5BkRGSf+qgDToEySjliguEsUS0yMg4AxMgzBIOqw8Hfc7Z6aU0YuaculoFtwhxgKWUBhOJzkwJsx34igFwETb2F/dAPoP6ZRwa1dJX8gZekictJEGIjk/POumLtKb055ETJziAQc85jPM6E7faBFFOmVCqQhDIzKAIjBMK0EiDNxjk51v4ruwKb3hwAlwL+gmJBDqR7TgY6ZnsGbNdCQyLsvMw/fCZZPkPL+Ujf4ifTqIBuKSheqKgBmSfzQMDOPmQcd0A66r4luTVpV6ZWkCVJUKxe6BMjABAgiQOdcrjRMijTx3TeA52gscbr6Lp31wesSWFsyqsAWkiBn3Npwe3HB0Loo4Zi23hpmpa6QVJqXFX8y65BcA9xyAGjhrf1ZUqioTeipcCboIHSeYBOZHEiYnSz/kaQNoVzUUSQyhkkGYJUqQI5JBiCI9tZBLnWgYTQIgE2eH7Wqrny1SmotZnH4lYT8yRAVkAMkQ0yZOjnglWyotpXyHboRV5AZsGVMrc3Yz6VjItUvD9styUbasm8ME8xSPSSpQqfQSwNpOCJiJ03U90oqqqNKpHSDaqqoUlMta4zgsCJaJyDqRPtyr2OAQKVnbVbbYohFp3Dyy4wwHCICB1PIMmYyDIwc8DVUsVeHBdPZgQhwZkLJ4Ikd4uyP3G2V2qmtaHE+VVHVJUjrFsxERzMGOZkr4Q5JRXKkiVcCCQQxAaVxbAgHj3mdKeJpFok0GskXynraURYPgfpob45TPln9dX6NaF/rg49+fnVPxh5pNJzBH8u+iwZbi8KVlYLBEVzPxjcDCAF5A86kXsVlnpLErbEswKjqjgyRpV3VUIKK09sGuP4TCqtQUnLySGKCkQXWCJZFQFWzcAZ+o95TpkVD5wKXCab21Kcra7qAJsghDJjicxIIMCForXBBsW90VBTBDh72qqjTZ1KQeQym7BFKQ24koOK3TG0BXdhX2m3UgGtRq1ERSACIcrTYW29LBHuMklrWWMjTBsN06khBU3CKpJbAGZUJ1KlhnuScFQRgaV9puvJZP8vUpQgsFaoA1UIOpabKwc0sseu0gQgHpN54MHBFW/HmNTpUyotAgk4di/TAk2lrlEE+lCVoVuB9KXdVKbxSqUKwjrSpTMYQSAGDhoEMtpkkgwcSYjty7AmmUQKFvWtSKhqZJhmEXIVYwWmWB4IzvQpurF6NV4qSz0qiWtBhRaSQhHBBxBnJ1tu6F5YRVDRS8xJUhiv5WlriB0BpFq2qSOSNw0Ngk8ok3az49WWrt6QKyrVFtK1EF1yMQAVMEMAQIPJ/Y39CUlBYQYj0sEA9/y++f54E6XPGtnetKmkrIclSigG4gElQLWkAjABzidF/ozeA4DloB/KwA4xcR1Z7gmIOedPF4BPw+yivjPhgV3+6ufUexUPJE3flOVz794HMiItMn2WfEK7U1APDhlaoYqq9xABuABMBlIDds8E6cvqL0T7H2J/wDUffSP4mwAmmTEhlA6A0FQVESPMkCGOOfnUyMEPCsNc0x7IKm4cl6gZiopuQeE4PCrBUdEdMQczrnzHTpQ8MZ/NUIt7U2NoNj5jsFt7TaPeJGlffeE1KJiqjIfn+41Ze1xjaRxulMdzA9wsXt8V0H6n3CnpQLcIyCgUEHJlsEjpGewOCNAk2sZVWbzSGZFkqhtlJW0AxfAMzazHpgE2K+5qTLi+CxDLcFS0zwMGZ9RB6cGTxU8xSrKTMlRetSQxkAnkLJY4DhQF7zGuyus2hQM0NDUY8Jo+SLqYUVHS1S1xtkhWIPpuDSsQGm2Z50yUqAVVprtqN6iAodSZgw4lpABFxBiQ0R03BYpVm8y8xaEDUqaBGJIQEQSeAbjDQxAUGTA0e29VOkMArXLZVBapE3QWJJCMTICg8kQwI1InareM+giDeZUcIBt1QyFDwWDMpJg9ic9yCDJm7TF4dXYsS8XLAJWSJyfSRAOCczAyeYCrs/Ew5BARbVxAa6TIByJkKwEAHOmPwbeLaCpxJKnAnOe0fc/A7GdJPadKc1tvdN233mOR9/5SP1/TOqHjW8/DOexHPMDH+2qtTdRwT2xHHtEk3Yn7Dj5GeKb0BT3yFIEk+5xGTGYyfYnjXsdnWLU/MdbSAkjeeJVRUFOhXB8u0OjYZTdTVkEdSyKlo9RYBsCBqGptqlN6apSJ8xizGujkk8FbgaiklGYNVXsD6Tcpj3JQgivTNQ9I4yhALUypRSDdc0F2z3UTqrTpqjg+U6gtaUdqirba11S6lJDFltFpa4yWzq07hTodqCPbPzFK00WkIE1K2Aosk1FhoMQxCs45J5hSDXlowtpU3KEoLxIzBibePV8klSeSNL+zrUUcFSrVamXDsfMNsFTYiAqq+oKIX/8zo7tSIsPmVAKany4czZcMMsiA4nLE9uCDqZODyrmMRwoN3t8G6mjpF5UkXq0EkBlEsck45mDN0jc7SzqVWplgAahxBQAL+dVZhMlYaeCoI1b3K0yGNrDy+yeYshoPpcSRK8QsRqq1Dy085Wep2kMWqGTkgnIg5iLcSY1qB6WzIyF7xpGp0UYElJsec8CVPQCTPpwYMCYGrH0yCW6iCI6YItI7Ed5ggHMYH6Wae082kCFK4IKsAJx/CsDmYOZ+O9/w/ZCkgBgGR/X+nb/AI0xNq1EMF2pkZY6MF5qle3FHog+xGlLf+Fq5ZbBJ6g0mAo9UDN04xEx7ZOmuruQ054H8uP7+2l/xVB27ZOe4+5xnuR9o1lkMgFOFFD8djXWw2Eu/SNJaNRycpax6GQrM8RAYHjv762+sNsm5ouoi5RKm5RkcgyCRJ7CNaf5SysxhQzKVkD1TwCeJ7TAn30D33jxV4Yl+0MqMOwa6w3JHuNV4XaXNvgiiEi6PW4vb+IG0tU90pHdFwQioWugDpuJ9xcFIIBHaTN7ZVHqOESpTFPrceY75WFW1oCyABIECcgTIBE0N0Vi6ShkAE9JEGYPYgxkf76JmkKjdYd2UGaaRItgF+e5knpkQPg6A7cKtVFNuwpoDYaYQmVWqiAi8AWRbkMoB6Wkg94gjZtk6U7lEBiQaSknzCQJBBixgRPHxDEZD7WmxNgYIRAY1AVLQDClVeS3DFvULlmI0Yq7xlprSby1VSpanl2PORILcyQcwoH31PeCDQT0ZBbZVispbBBKwMw0mQIE3lrzIHTjBPEgsNByskwIPUB2IIwDPFwIk5zzOSseH7q4k+ogwWPaAcW4JBDHiYtYgkEkndqQyYIMET3+FiQQOYvA4jHsKVpGy8yQIrt6zdzM8BBEg3AjpM/IgAk/YnQvxlyqhvzYwZEmYAkAkdhkFe0G6DdLQvUZLDOTyY57hRJyfv8AGlj6qqXLBa0EgNKkwCSLTbBBukqAeM69C3qQ5jYQqrvyCz0SRb1IgR2jzQzFALbKkP5jAsQJVokEDWu08VC11Bq1abVYNKp5VClaMBS8KZAZLIlVgKxIg6rjcPUqixPMXpZghMJ5hQWAk9LRiFa8EmWFpIwlTrFQ1UpWoomm6yx6oWlALBVBAYi5iSwli2qLgk2bJl21RlqE2iqVBMqwbyiGYgXBbyCpUXG0M+eQdEX3Va7oSQQXXIx5ihhJPaWJmASuBbDHQrZU7EUpVcKHtFpvm2pLtxNtwHVGXuKYcjRbb0WqurvT7AK0GA3dRn1WQJHaDcQY1OlrkqvBZoBXxRqZapax6OlPUlwIN3Y5I7TgY1laaoJDFZgISAOeor2E8i2OxJ5xNtFWmCxWX7schoHV00+4AWMcsIHbV1NwaiKVcVEwBPSOOLsfE/3CjZC0o08Qc3ZSeEMFUgiIJnIz9+wnWi7i9hgMJ6uoQBnPV0nM4XUXidM06ciIYgQCExOWU8YiZOIGh2zHUPMLuXBAvZmXHBtZjaPvI5wuJqicuaDHyvmPdQHnxOEx7umgSYj8wM9v2Mc/y0u+JCUJGQORkwJA+DGRIHvq/ucAZYCLezYXiPdhJ/2OgVJHCVbiGkiCsx9pBkN75nmJ03jyyOY4SGwlcqGJr2ui5QKq9tYSDDtZHIGPbjiPbjI0oeJ7YJXfoIBDGQRnBmZyAfY/+NOIoM1QQQPzFTOY44McycyPtqlvvC3WutRZiGAPcXdv3njs2noo9YFdisMmEbt+4SZ4ZTPRY0MZIg5BE49lkhTkZ57a2UCF6lBUwUYBTOQZI6n5nOB1AxGam2qFgKfabsASY/7gCQC0aJbMumLUAckeY0yR6h6mgc/BjvydIHjZW633V7Z1HlJYEqehFpuxBJwbubZluliTJPcaJbhWqUi4uLKouLjJuJWMc1ASJGLvjvb+n/CvOOTVi5iFZrQqwFkYMS0LIBIgSIJOug7DwYKAEW0G5mIJyTlif/twDJyI+AMsiDzbjQ+qXnyfCGlosrnWxo1KYMrLggG0jpJUSCy4MTfY3UJgxoxs90zNlgbekwCcErkE5UAQSpwY9gdOO+8LR6ZDAwZugwQO+MrmeYkEyMiQA8U8CwvlLLgqAoIF1xjCgTJLNLEyFEY5HZYBVtNoMOZZ0uFKvvd+LPxDHuBcWB+0fYD2GDxpa8bql1AUsSymGtJmQx8sdMEWkG7sBkjpGr+73cCB0r/0gGSIFhHyre9sDgZ0J8S33mrzIAIglSq9yjdJkTf1Scr2KZVjYQbKoOeOENoIHQUxUCXC6AblUubSzKR/qEL6aahggz+bV/a7akhPlqwZjaGKoykhjAkvZepTzMY6SJiND9s5rJTQJ5r3szKZjEEjMIAS0cgi4j+GSvhXhNeqjOlMvJPTb+DTALSGC4JMAWwZJlsctVaCXUjfhddFAKgkBwFKdKYYF2F7XMUc8EmFKgkEsoM7XerTULMFIYBDhZA6TaPURBEgc4wMUtn9MRRSJVqim60C1JVSp6y7A+Y2YMGxZA1R3HhZoQ7UxUCKzWpLMgNhlnUgFDeSWUEDuQalqqyYhO5TMGc3gJiTxcIbFDS0OzRxgWyRxK/AxGfYmhg+uVMEqcWkYODiCSAO499I3hniBdDaQyQxcurksqNn8pALS5ZQWtJPYqAy7LcFKZtUkQxAyTxhR7dKjgAYH6z5ItPCosl1con4rVe0EQcZkmPckxJj9MHnQ/wfxumxHVILGmrIC6SADBcC0NPEmWjtImrut4zDJJgypcWDP5omTEcFgZ4lhGh7eHinUJVbSS4ewzUbgqHWGDQVFsxB7wTLMPQ3dS5miR9J232+plZuAkEi2DxExHeROf20sVt0hvAMMFmTdP8AQ9Ijt2iI1Q3O8uplajmHkn/+RBsb0jBSG7ctJi4Rqj4Rual1j1nY2srFwCT08EzPcQGJEFAYxp7D5I7FT86MbHuFLtd3bVDCBjEA5+ZiPb41Xr7wVSwIBOVDKbSTB7dvvOfcRoVut33ExgFeBzBKgm0EdJtJmDnGdZ+kkL1nEmLOQYEg9JjIBHHtk++qGLfjBJzMAhLz2SQrDiJP79iCP3I40d+nfDfOrqLbFHUxBf0rHBBOWyoJgSeRqpufpuouVBOJ4JjvzwZ7Rps+lNh/l6aVS9t5UOxDA4JinEXHiT7wsYBlSIanbqrkSaWEt5Tl4TtRRWFQU1JMqJYAx6TILNhc+0/B0yUNzcVQkqB3gGJAz8ye4xIEE6T/AA3eo9VGK1QGDjzKghAJ6oW6SSiiIA7AQWnRqjuS4BwpEGOZkGCYIuJg88DIHsrmSdVBDw4bF90W3he4kKTjgfIxGP1+dC6tUXWqQxZTaCJOTkYgDPPtOTA1V8Q8WFIQxm6bEWCSCJEFgDgAyRPKwMzqoPEVMjplpkZYgGDH5VzMWg5kk9pxjvc3uu5UQ8v0Qzx6m17yFggN0MCVkqWA4nInMZUDIIhf8X2rksYJm7PVPU2ZuDSGAgEH4k40/pRFUkFVvUkMsHHSuMyTJ9z+2vVPAVJwpB/UZHeff57/ACdZlmEbqTePCZGAhcz8K8OqbjcCirKo6meoLWK0/Swug3YgDMSewjXUPDfDU29KnSUEBJAY5YlvUSTGcEEcR8Y0K/y9Ha+YcSfWcSJJhpiAZuwTBOD21Z2D0qbGniJJKAw45uJEBgwk5BMYAtEabMmmOxyVPeDJJoPATLR26woUCOfjmJH2F3/qNB/FqNN1amZKlWmCQsQ3qIIxHbn/AKuNTr4uokZIJIDHGATBEyxHSUPaZ+dAl8U3D1AjUIUfmR1MEyICthpM5zAyONBxpnl1PKLk4zWN1M5/vCWdyzUdwVggSfxMISpwJDBSZDFRgmJGQoItUPGGCAwzMqyykEuJmRDsCRapaJMw3bGoPq2moqUqpR2BWxwpABJAsAtAOersQSoOMjS6viCFoaHWmGtJVgwUgm2BMBWMRdOZB0aSMaluKRzmApt3FYuocS9MxVqh6nTDTgtwtsdQWSCYJxB02XiTtTBKNTFMAqpqyCtn4JMDA5556YPJ0r1KaJ+N02qqoQgAAZhypuhnHS+MGPgkWf8AOVGDijUBFR4IlCSxVWZyxZmgDpuckCSJEsNDcyxQRWGjaIeIeMLUQsSPKHlGGV6jK5U3hh6GNoIu9isROqH021FdwVpuSc22SVg5klwCQBCkY9/fVbc+PhlscAwojy5QQCrD8nuagkcXAAWrGrHhBTzUak6sJJtdZfF7ZC4kqRnMngjgGgFOCDkDoPKx4xVUO8XgElVByAFOBBlgQGb34I99XfoD11DJwqhTiInIxj2I1R8bqT5hEjuBIxHUAYGROZ7QBxzd+hak+Yx+Jjgkk5j/AG07F+akMj/FPyRn/LyRj3g/eJj2kR+w1Fut4qVPMeVBJUF7bSYgDLCEiWuIkiJ9U6KJTififj37/wC84zpHbdIlYMWCRd/p2/kbi4qTaSCAYaQVBGCSnjuoFMOb4hAKYtvurass3mViCVBDhyCFtpqoOIm2wfxMTOi1XxlVWGqEkt0Flc9bAhbVmGAVbgZAgrMTnntZCqLV8umCAxLM8sSxdbmBMkhgYUTBHVPGiGwuZlqvUS5FS5lnoUQqsahkLFtMYk9fYaHKwONkbpmK2cGhwm2n48WsRbWYIrovlqGwYMAsAM4gNnjM6pbSlTgih5quRY9OqSAO4e0vPIVOmBxEjVCtULrBR3DdSIlT13qTDLgtEgBQcy2RIiCl4jVP4boaKFUtDSS3UCkM5Y2yqqAoYm0jAnQ4mgL02p38p3+m96S+WRwCQzJNoPdZbIhge+Znjg/X3NgJHSRJmc4HPPt+wOkLYbhaTUz5jqmEQClC/mhgcEAwDcRMA5GNFvqLxqKUhSwIgjMwSRJABYgQSQMiJnXp8fxHNd/aQ4MgxtLR34QXxWv51SmVaqSTK+WUtzdJU2EMQc2s2QDj2r7BNxTgLvLaIuIHmoxgEBijiQCAASqxbOAbjpb3G7kNYzMrq1QsTLkhiBMFbfzDuLSTBOttrTWpDl3rlVimjDpLNeWBYsQgDS2TexIMCZBXC9ltjdO6Zq3itOkbkWSpPSoJYqCloZ5wTIaVEhhUERkRbnxVQx8unUrELY9W9pIgEKJJLd8iDjPEmvtN0qh1LMFXogkRypws3AjzGuSOm4ySZOpvDnP+m5srKpBULa1wJUXEi0XglQVPVgwCBdho07LsgDrJWvj+6WttXenVYgQ7U/MJgggGOqJ6uwPLGTOk592CxviVEYESSwLYiG7i0mPaNNzVHSo9EUmS3CEyz1FtAUlmMAeWTBU5lYAxpG3aw7JnoLKJFpEE8icGe0mOMxph5sArGO2rapiWF5pdKEAMtwYGVJ744DEDkffOpq3DVJtJGQIUAkKVVVBJi2YJPbtGqW3icNac47cRyAT3bEcd9biuAJKgXBpgxMzGOAuRiPy9tCTRCl3u9d7Q4QYQKYItCi39ByT7nOj/ANMVQAbCZUQcgTJEYE3ZxnEZgGdL1PcAdQMtAHVIzbE8kEDI6jkMMcgN30fsiyFmzkRIyLVAj+Q/Ye+iMNG0tk0I6UHidAmm+SQJgALnOCDE+2Ae8cat/wCHTXLVU8dP75z+x0Y3WwU5Ag9iAP7nVPw7bCizFcBiCSOJE8jtjEfc6YLHFmpqmGVrmFhRbeVrKLksFgEzMR+sGCTAmPf31zmnvSasBwepxLq2QZLu0SRwMA5GM5lr+rPEXp0uliGJjFpNonJntg/3wgopLxMlQfmLZOQAcY+R8xpKPpaFThbYJVujStMsgbAcyBASQQQJEEmenuDiOdXNvXqVVbzK3TDEhXVZNQs7XjBb0n3E2DE6EpWqKCUkdPUQZxlQx/h5t7HPzqerUIo2SqkMFZbYY8mWJM4wMcZmO+9kchMG18YKKaaGm6sStI1IUKgBLksCGVzgZwbpBkDWKNctSZ6xKsJsY3Hy0qd89TDssFwMk28kLX8QrAre5vDlhACspLNeCYBBuzGV/aNa0q5SXDkBXupyiliQWg3flggTBzjmBrwPksFmyYNpvaa1GUburUDgLbdcCQM4K25EAEggS0kROr31DX82gsMTNy3AASU4BzAJa2LSSYxoBTrCfMUAsDe8KfxA1pZQzEntPH5m9s392zvtVuABPUQxtABGACuO09XAZR3B0S+ndALOsEIEu8hSZwwY+WpKhCRggMCCZC5kmMfInrKbRSLNFwFQPAgUyoBWWJuIY/l4IAnOq+4rQoxd0tcC0tN0GYHSAYI95OcxrVqbIjL0sTbcWA6ZHSAWGD1duPtoSapFdpvGAADMaaGorqOHkMDU6mnquyAMROTGrG83rJg1Klr9D2iQrKKchkwcG3mMGLZB0IrOQyglLoeQbCoIJkAEQASAQJjJMdWpd67VkpsbU7ZkISF5JAgEhVFpPImIzrtWFmt0w1iHZC1ZLrCimKpUgFrL1I5IuAmOfvCX4oPxXJESzYtCRn+EYXHbtotsfEGLqrO0YutZoVSyiyO4tEQM5gnGh/i9EhyYPJUjOLcCLpxEHkxP21p5BasQtLHUSh5x/wAzrYMckfB7f+NRg62DRoKbUtGqZwY94wPbt8Ej9fk66F9GPG3HYSTPt7/38a57taBZgBmef6nt7ZxroPhJs2wmOI7CDywj9/8AYd9cLtISuQ3UKVbe+NF6pA9OAIJnvLYB4kfaJ7aObaihQXRfBMCOTHv865426UVCUQTBmWNs+/Ijief003eBfUCU0BLEl4kGAexgY4yMx3P21tz3f6pZ+O0BK/1J4jdUZYPSSOoz8cYIOBj4n7iKnEzmBIkz3H9I/lqTd1Te2I6pIJJyO0znn+eoUInIEZ9/n9cc66eU+xukBTUzJBgSYwB3GBIPTBMe/HzrwkmF6xeTBnqjuR8j9edbCoDMsFu9TW/DdhwOO2ee2tBXBADTHe0DssL8YM9pycmdeK6pTVvKBmYi0qoj0yTauZ6Zzj3PedWNtuygNM5VsGMSsGD6eeIniDI7irVmVKyYg2sAYnsAeRJkD2I1hWiVDEEyrKvfJjIMNmP/AHr3C4RYVui958sPdTEWBiRkjgGMst0Sf0GY1fp1mCjCrAAxIkwvAK/6kRMEGWBOhZ2wx1WqBcGjB7EAx3IMTAnGNb7PdgADEzliDPwOT0ggGYnJGRrvCwW2oTX6SvTJjmcZwcnOIzHA15HdQI9KsDEqcssRPsQpkfv21HucsCDMx37znJGZMnPuNaFTESDzgHiOTzAmP11kHuiUt6MgElQSYi7/ALjPIJ4/r8a87liD2xCyeB7SeM9v01gVYJgLGbZHAzET9+TnA1nzDOeq4mScgxOZwRyD+/215dpWqdSHECLPkgrLCRn5Jx/xqXxdZY8+7f8AU0e+fVImMwuqe3qG6T27QDmDAggyfk+320Q3NS6DiViTcJIKjv8AsOTrROyERTkBdY1ganrrmff/AH1qhFsRnsf3nQka1a2cAqZ78QTwZ7dtOm5qL/lr5i8ZXgD2nn4OljwPb5uggx0t/fye3tozuQwownMciIIyf3g6G7chDdylOrVF2Jge8T/LHPbUaMJ5j5/41pV5+ORrUnRbRKW5bXmPv/ftrQNrLvOvLqkarMk5J7/cmf66wX7jH27RrTnWyr8xry8pC09sn25n7akRoBn2AEQDjg/aRkjOobwfuf7n7k61JOJ9sdvtrtrlKdyxLewnBaYkk4k5zn/nUybglQAxlSSM4MxOJIOQO2R9tUif11uWgnvyM/y4/TXrXCFNuYOe/wD57mckkZ/b31VBznU1bck5PMQTmfuf0xqvOuWuhTirxbgiT/ffjW7bkgDGQc8ZI98cQYjVe/7a8G+2vWvUrC1x09ysQGyO/wA4ExjVynUMiOBMiTAzxIHxPcc/YDqb5g4Efv8AfVpdxJBkg/8Anvj7frrpKyQpK1PB4kxjE4z9p4+8612uykwQT9o/31nc1MCcrM4P2BHEj/jUu0rCckx7fH2n/fWSudkaKCkgiCT7T0gZ/mNa7ivdT6WPHPyef5x/LVOvu+IHT+b7+088EY1U3u9wRODMDmPf4B1gBZq0L3R6jqLW1QzrTWkYL//Z"/>
          <p:cNvSpPr>
            <a:spLocks noChangeAspect="1" noChangeArrowheads="1"/>
          </p:cNvSpPr>
          <p:nvPr/>
        </p:nvSpPr>
        <p:spPr bwMode="auto">
          <a:xfrm>
            <a:off x="155575" y="-1096963"/>
            <a:ext cx="1524000" cy="2286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ata:image/jpeg;base64,/9j/4AAQSkZJRgABAQAAAQABAAD/2wCEAAkGBhQSERUUExMWFRUVGRYXFhUYGBgaHBseGBgXHhgbIB4ZGyYgHR8kGRkXIC8gIycqLC0sGh4xNTIqNSYrLSkBCQoKDgwOGg8PGjQkHyQuKioyLyksLCwqLC40LCwtLywpLCwsLCwsLywsLCwsLCwsLCwsLCwsLCwsLCwsLCwsLP/AABEIAPAAoAMBIgACEQEDEQH/xAAcAAACAgMBAQAAAAAAAAAAAAAFBgMEAQIHAAj/xAA6EAACAQMDAgUCBAQFBAMBAAABAhEDEiEABDEiQQUTMlFhBnEjQoGRUqGx8AcUM8HxcoLR4SRikkP/xAAaAQADAQEBAQAAAAAAAAAAAAADBAUCAQAG/8QAMREAAQQBAwIDBgYDAQAAAAAAAQACAxEEEiExIkETUWEFFHGBscEyM5Gh4fA0QtEj/9oADAMBAAIRAxEAPwDh2va9r2try9rOsa9GugLizr0azr2tALyyBopsPp+tWEqmPc47TOe3GoPBtsKlVQ3pEs3/AEqJP9NdB8K8YVleq0BENqgEZAEnt+UQAPnVHEgjf1ScKdm5UkI/8xZXPNz4fUpm10ZSeARquRrpe48cpVJDAOMH35NuJ5OeO8/BGlzxj6Sa4Nt1Lo0nH5eOSff+WiPxWneI36d0ODO1UJhpP7JXjWQup9xsnpkq6lT7EaubDwCtWZVRGl/SSCqmOYJEGPjSmg3Vbp8vaBd7Klttq1RgqKWY9h/f89Oux/w1MA1nAJHpUjHPJ4MdPHz7aN/Rv04NtRWtUU+ZUGZwVUiQACAQSP3EiDxo+lTMFoYXCCAJgxjBmQO0++NMtEcVF4s+Sjz5csri2E0B38/guc+Mf4eVKYupsGXHqIBmT29sDPz8aT3XXdaVdXUHmRg4P9OfmMfMRPM/8QPC1pbgMi2rVW+O0zDR9zr08cbmeJH+i3g5khk8GXnsf+pSjWDqQjWhGpxCtArXXtZI1jQyF1e17XtZGuLq8Ne17WQNaC4vayNeA1kDW6XFf2LW06jDkwgx7yW7+wiIzOr1bdFdvSQf/Z2z/GcTBxECJyOe8aGqSURR3Zj+9o51f8XZfMKqALOlDbzbAHcjkHORntpgupvPav13Srhbhfnf2WadfAN8kG4EhRkEcN/F3niP10f23iHl7d2VQljIYkGQTBI6icjuSczBPAA0KRsglWmDZOTBkdsYuOI+dGdjsDW29ZaSgs4AULdJa8WiPfkx21rGeWk15JbKa0gauLH1TN9K+FtvFV69MGgGBDOVBYg/lMZE9JPBBjOnqlRVFtkqogKoOFgdsm2DiBxx8aG3pQRaFFWCotlGGdlkFZllD2kknF09s6sLuyGCCm/UAFuCC5ox6T7gCVxzFhIAzPmOA53ScWIJnb/h3oX+6s1vDafcB8lo9U4gEkgxzg/J4zpa3Xh7U2W9VQSDh2AbgWgHJIx97zEkRphQECeSI6VtEiR0kn1HqgkDA9zzW8aztzKiFMxhgRNnOCpFx6h7GYJ1jxveI9XcLwx3YsoZ2KCFWDEMYOCSMk25gluAC33BjEmAtf4kbJTSpVAZZWKNnMMJEz1TIMz76K17RctMqoD2hw56b8ARkFuuAfT1TJGNe8e2oOxrLDGxJ6iCVIMjMkcRn1Z4GmMdwc0t9FmQGKZj/WlyZhrQ6kbWh0q4K8FodY1k6wdBKIvAan2+yd5tUtaJMCYHufjU/hPhjV6yUkElj+w7n4AGuzeA+B09vTVFXC5L2zJOGYx2KjvwMHGmIIPE3dsEhmZgx6aBbj2XME+gd4UuFL+KRKyLe5E98j9DoLvfD3otZUUq0AwfnjX0DtanFvBkhhGcD95x24Oq3jHgVHd0/LqqcZBkXKSIEE+k9s4kZBgaN4cT9mHf1SDfaE7XXK3p9OVwALrIGugU/wDC1gxWpV4x0iff37R8apeLf4bVqalqbCqB2AIaImQM/bXfdZKuk632jjudpDkt7DEN/DcRxz+uoXcyRiCROI/r9z99SUQbTHafbvA++eNQgQ2eR7/rjI/r86BKdgE03klHNtRmmC0FSLixdwALwMhczxxgffGmn6J25bcSGDBEYtk2Bg5sItDKVOGgkAwczpW2NYikwBwbSwwCSDAg8sJYdJI/cCHP6Hoi+u8KGjb9a9JUXOzZTjAWSQTKge0jiJa60vlAOjIRbceLlXmrUpU6KAszHzKbGYi0XFnBaCIESeTaQKnhPiNBXFIHdqjsGU1DgkhmIIdUMSG6gRLDMgDUPim/Vail1ZqVEBnojywzNTK2LHqq0zcVN2LmIBJUgzUi1QW1QFRBdWDEVagaoFJgsoUAVVBIQTggk3A6TndqtOYcYbVIx/nKa5prF+WekUIAtQrUHmEgiSJu6WknBB1cpBaivTLmOpGDAKADP5VtSD6g0meZ76HJWeqlRVQhop2reqs4WR5hhSLCSvbgwCCcXdlVqj1ogF0A5J5YHgZk+hwBjkLxr2Eadp+SD7UZ06xykSojKltOqUem4Q0wqEkBzBmmhEtghizeg5MiClUq9GsPw7fKf8QElSLCYBVVW6SOCvaRnMv1Isbqrc6o7Fesg3FTaTA6sG7pPeBI5Bq11fyqyksQ9N2VWiVAVgQWDEAZkTBOScidUsX8ylOyupod8D9Fy19RHUjajOhuVYLU6xrOsaCURdB/w88PUUmrFGZy4pgqFZlUgBiATx1EGR7R30ebxklrFebVUmoyMiZtUQUJaWzAExD9m6RXgtFv8rTpr5RW0PUuWnUIvJIMHotAUsS0ERBmNXKO68wEXL5IZgwZ6rcsL5SqYMo6MHwilDgAFg3MaYGjyUVrNcrnu8/2RnbbtgxIfpXJhTETibZU8do6ieOdEKG9uIK9Ya4hwIEgtdmSQI6RI4Bz7ivCPFkdvLoEMvUJl4BVQbgQMW+5b0wOcm8iLUEMBYQSopyLhmLQgu4HTGcQRgamCQtO6elx2ubsFb8Zq2otQhgqsJK5lWK5MGVUSOf4tUB40EBYxaCsm5VEP3BJ6hmTHH6xokqBqbAKASrQrSIlSFBk9zyJHPVnhW2e3tJiTnkgSZyxJgTbI6uT0+mY1S8Y214PKjtgbpcxw4KB/WnhyU6gqU+kV5MDp6lENiDAYGYE8/OFijtOeYwSPy/v+ojGc8a6B9X7IvtAxUL5TyRz0uCMFoDZKnpE9hkaRaIJY54E8G3PfMzzzx9+NayTvaewnF0fPGyOeC+HlyERJLwqyDbkiTN2VAGSQYGfv1DwvwmlQo205hY8w9S3NaPUCWW3DWrkAGJyZU/oTaBapchQUX8Nilhkm2bCDHJ9RBHSeMBwXxdTw0qhIYmmym0iW9IkASOoAgleJuAQc7TGXDkpitcwYeBuUH3HhrK8iC2AtpRHCQSYqWzNwZDKqCCOCqzrsVuAUE9DFSBBsFLAtYgFFDUwQRLerCkYLVK0kkmqytDBWUGSCuL7i1siIMdIHeTrygyCxEEXeacssEergArKgET1GYi7Uwyngq8zHHKHVliy6A2SVALMmA0FCfxHtUM5cQAYCnGtVRFqMYdQxFzlanWwAACvlQQORAQgASBqfxGiopgK4uW1gbQWaGY2yFIvypwMx+ut9lUaCbqq3AhQzLcbrpLNTsk8kEg5iJzpnFNu2U/2i2moV9Q7e2rIqsrEngAiFpqSZZVnqExx75k6o06bCm8hBarlGtJgFSSAMr/D1LIJntjV36hcirDdS+UpKErKTIJJtBttiSLonIgHVfwqsJNvkqeEtqBjLL+VrYUCIODMGCYk1cbpmr1UXKNwA+gXIW1GdWNzTtYrIMEiRkGDyPj2+CNVzrDlXbwtTrXW2tdCK2uhU93au3sqqIVHSKZglYuvVLvMZSZggQBJu417bwS1NnNUORCV75UOWNoYEANBYsXKCQDxMDNkzFUqeYvQqsad1ocpgMxDhjAMGIY4Czki75av+Ga1Wk5gs5ZTAiERyIEIBBJiCxmJC6PNubU9grZMdPxFnim8A0wHFRLQpcuYAQCVAeTwQLbCII0wbfak+y3eoW+qMCeGDITBZWI7Y40A8FuE/wDzEZbjc62Wi0HpTpukKIJDMDcCAYkMNNqYYlqgF5UWI0ghriYmZBwZmBbNzYiRMaKpxMDmq/tWIALG0gdQLFoKwpyMqOPuf1JD+JAUq+ahVXDOoIAX1EkAgyGLXMBH5oM6K1q1pEqwjEgtGBhyRdAiVEm7IbXvF6INEuATaLi0rIUSZ9M89gMEyQYw7FIXwnzG6jSxCPJAI2Oyo7SmGS2otykQZ6gQZB6jg47iO/Gua1/AKlCuyGYViA11t0jphj8Ht8+4060SZWJFuPMFQHOM+keZhiOJ6V++mal4KtVVZx1QAf5j2/TM9tMsJmZp7hAc4YcpJ4P1S14IQm2q1Gquq3Q3QSsAQY6snriJie/pGpq/1DRZlqCvuFLMopJ+CoN82A3Uyig2zeDK/mAgaJ+K+GrQpkqAJuMlLo9MmfMT2XlueIMHQemKo3BeotNWxyENVwl7v5XmODhQIJJuAkHEFeVmkBpTuLIJCZB3RbZeJi0gNUtplg7u6XXXMQCwW1nMlhbdEZA4Ey7pFFMs9xMKWaIzMEQpuyto+VOI4AbXxJNy/mim8USxLuyimWWDTJUQ3mHEqZiADMDTBTaq0AIoRBAJYByFMm1WXEm60iIzxMCPKKNr6fHJLaPdQnxcp2NOUBAaRBJKhGdCzggyLYuJngSNepVGerdTr0GGSUENUXhbQZDgABueRHpMgQUfES1yh3XIUgl4W8A+XwrEA83kL3ySJg3W7R/9TyWB6JYtMhrbsjyjCuTCkkjpJzOm8bkKZn7tJ7oX9Ubmm1en1UqoVIUIAQt5ghlY2huqQVzAAC5Lar/TjUrVXBwbaZquQYbqKtJiQVkgcjExrH1gqecFdBTJpAXgp5ZCuAtyKRi5h0mYsU8SdR+E1mpdVYBUUhi7NLMcBlAvZeQG+6wNV4LEqhT9UFBc33kXtERLRbxyeJzH37RqudT12uYnOST78n3gD+mph4NWKlxTa0C4mO2c57YOdYILiaVTUGgWUP1jW7LrQ6CUVONKnfQoSGt6QXVpIKzCqWwX5PlAiYUYMHWdnWZpKkgKGRadhqU7ioKsLSUJ6XJkALaOe1vxHZvRSlTeL0CjzFRfw1BYE4gkSQSz4E+50O2+yJp23VIYWKGe1bouIM9OWAtAJmD3gaZmBBo+inxOa5tj1+qZEqGmB5iUVwMCGJiGXzLCqMbwcwpmYYlZ0z7Pf1AfxHogtabGAQwSYSQQI6SvSCMxMRpN2iqSFkM5YkEygdFAUqhKrhg0lSOkD40weFBSQELIlxPlLfECBdOUWCotumUJMk26lzgKrjWjdLcm/mpBAZHuQQe4KiWAEGZ4EETOSu1pz0wuQI6pJPPrWCc+wGImMjQjaKLmYtbxcVmSaZPXaRAUXBQZ4SZJJ0W8MRabC0TMkuoYKcAfmwTcCCRPac8ex3AEBIe0Iz+L5q3sPBAMnOByO3affEf3jRpNsB7alpUdbbhgq/bVGNgYaaoU8r5RqelD61BFPplSA3WBTJUHDYqwpEGbSRMYMwCj7vwtev8A+JTrsbVU1XqUS8BXaqochRcXjykgrHULWA0z/U++VoNR7ASArA0wVIv6h5iEMY6fLJF3GJnSum5SuSm13FGkqtNWg8LTdVJhULh2KdJOCyrcYgROMg9RCpezxUQKM093VQsitTFwBakpqgG5QKRCU6Yc3VGsJaD0rhQATd2u4FK56lQsVZSaYAdkJJkMV9dpUr0ziCbgsaBUQRkb6aQtNpFNmDsVsK2GKYYlmVDMKCvVEaJeI+JGjUvp0rqYFJmcNDDiCy4BmQsKQBHAETIkbZor6iAgN1BEN0b6n+moZWBAYIFEcq0HpOWPJgkkAHjSnRKXHy7Fa4swNQKxiSIcKoNojqLEx0mJGh9VltvQk0rhcENQ+aLR6BcchjBRSOTmJC7bGi1Nmsq+YTUZbahqUwnALKLOoYH5RJyoGdGxhRtIe0HWKpCvrfbj8FDTFyq9tIi5JDCRcIJPuoJItEgDQvywtGvUtKuKbgsGuPFpAgRb7k5BkRGSf+qgDToEySjliguEsUS0yMg4AxMgzBIOqw8Hfc7Z6aU0YuaculoFtwhxgKWUBhOJzkwJsx34igFwETb2F/dAPoP6ZRwa1dJX8gZekictJEGIjk/POumLtKb055ETJziAQc85jPM6E7faBFFOmVCqQhDIzKAIjBMK0EiDNxjk51v4ruwKb3hwAlwL+gmJBDqR7TgY6ZnsGbNdCQyLsvMw/fCZZPkPL+Ujf4ifTqIBuKSheqKgBmSfzQMDOPmQcd0A66r4luTVpV6ZWkCVJUKxe6BMjABAgiQOdcrjRMijTx3TeA52gscbr6Lp31wesSWFsyqsAWkiBn3Npwe3HB0Loo4Zi23hpmpa6QVJqXFX8y65BcA9xyAGjhrf1ZUqioTeipcCboIHSeYBOZHEiYnSz/kaQNoVzUUSQyhkkGYJUqQI5JBiCI9tZBLnWgYTQIgE2eH7Wqrny1SmotZnH4lYT8yRAVkAMkQ0yZOjnglWyotpXyHboRV5AZsGVMrc3Yz6VjItUvD9styUbasm8ME8xSPSSpQqfQSwNpOCJiJ03U90oqqqNKpHSDaqqoUlMta4zgsCJaJyDqRPtyr2OAQKVnbVbbYohFp3Dyy4wwHCICB1PIMmYyDIwc8DVUsVeHBdPZgQhwZkLJ4Ikd4uyP3G2V2qmtaHE+VVHVJUjrFsxERzMGOZkr4Q5JRXKkiVcCCQQxAaVxbAgHj3mdKeJpFok0GskXynraURYPgfpob45TPln9dX6NaF/rg49+fnVPxh5pNJzBH8u+iwZbi8KVlYLBEVzPxjcDCAF5A86kXsVlnpLErbEswKjqjgyRpV3VUIKK09sGuP4TCqtQUnLySGKCkQXWCJZFQFWzcAZ+o95TpkVD5wKXCab21Kcra7qAJsghDJjicxIIMCForXBBsW90VBTBDh72qqjTZ1KQeQym7BFKQ24koOK3TG0BXdhX2m3UgGtRq1ERSACIcrTYW29LBHuMklrWWMjTBsN06khBU3CKpJbAGZUJ1KlhnuScFQRgaV9puvJZP8vUpQgsFaoA1UIOpabKwc0sseu0gQgHpN54MHBFW/HmNTpUyotAgk4di/TAk2lrlEE+lCVoVuB9KXdVKbxSqUKwjrSpTMYQSAGDhoEMtpkkgwcSYjty7AmmUQKFvWtSKhqZJhmEXIVYwWmWB4IzvQpurF6NV4qSz0qiWtBhRaSQhHBBxBnJ1tu6F5YRVDRS8xJUhiv5WlriB0BpFq2qSOSNw0Ngk8ok3az49WWrt6QKyrVFtK1EF1yMQAVMEMAQIPJ/Y39CUlBYQYj0sEA9/y++f54E6XPGtnetKmkrIclSigG4gElQLWkAjABzidF/ozeA4DloB/KwA4xcR1Z7gmIOedPF4BPw+yivjPhgV3+6ufUexUPJE3flOVz794HMiItMn2WfEK7U1APDhlaoYqq9xABuABMBlIDds8E6cvqL0T7H2J/wDUffSP4mwAmmTEhlA6A0FQVESPMkCGOOfnUyMEPCsNc0x7IKm4cl6gZiopuQeE4PCrBUdEdMQczrnzHTpQ8MZ/NUIt7U2NoNj5jsFt7TaPeJGlffeE1KJiqjIfn+41Ze1xjaRxulMdzA9wsXt8V0H6n3CnpQLcIyCgUEHJlsEjpGewOCNAk2sZVWbzSGZFkqhtlJW0AxfAMzazHpgE2K+5qTLi+CxDLcFS0zwMGZ9RB6cGTxU8xSrKTMlRetSQxkAnkLJY4DhQF7zGuyus2hQM0NDUY8Jo+SLqYUVHS1S1xtkhWIPpuDSsQGm2Z50yUqAVVprtqN6iAodSZgw4lpABFxBiQ0R03BYpVm8y8xaEDUqaBGJIQEQSeAbjDQxAUGTA0e29VOkMArXLZVBapE3QWJJCMTICg8kQwI1InareM+giDeZUcIBt1QyFDwWDMpJg9ic9yCDJm7TF4dXYsS8XLAJWSJyfSRAOCczAyeYCrs/Ew5BARbVxAa6TIByJkKwEAHOmPwbeLaCpxJKnAnOe0fc/A7GdJPadKc1tvdN233mOR9/5SP1/TOqHjW8/DOexHPMDH+2qtTdRwT2xHHtEk3Yn7Dj5GeKb0BT3yFIEk+5xGTGYyfYnjXsdnWLU/MdbSAkjeeJVRUFOhXB8u0OjYZTdTVkEdSyKlo9RYBsCBqGptqlN6apSJ8xizGujkk8FbgaiklGYNVXsD6Tcpj3JQgivTNQ9I4yhALUypRSDdc0F2z3UTqrTpqjg+U6gtaUdqirba11S6lJDFltFpa4yWzq07hTodqCPbPzFK00WkIE1K2Aosk1FhoMQxCs45J5hSDXlowtpU3KEoLxIzBibePV8klSeSNL+zrUUcFSrVamXDsfMNsFTYiAqq+oKIX/8zo7tSIsPmVAKany4czZcMMsiA4nLE9uCDqZODyrmMRwoN3t8G6mjpF5UkXq0EkBlEsck45mDN0jc7SzqVWplgAahxBQAL+dVZhMlYaeCoI1b3K0yGNrDy+yeYshoPpcSRK8QsRqq1Dy085Wep2kMWqGTkgnIg5iLcSY1qB6WzIyF7xpGp0UYElJsec8CVPQCTPpwYMCYGrH0yCW6iCI6YItI7Ed5ggHMYH6Wae082kCFK4IKsAJx/CsDmYOZ+O9/w/ZCkgBgGR/X+nb/AI0xNq1EMF2pkZY6MF5qle3FHog+xGlLf+Fq5ZbBJ6g0mAo9UDN04xEx7ZOmuruQ054H8uP7+2l/xVB27ZOe4+5xnuR9o1lkMgFOFFD8djXWw2Eu/SNJaNRycpax6GQrM8RAYHjv762+sNsm5ouoi5RKm5RkcgyCRJ7CNaf5SysxhQzKVkD1TwCeJ7TAn30D33jxV4Yl+0MqMOwa6w3JHuNV4XaXNvgiiEi6PW4vb+IG0tU90pHdFwQioWugDpuJ9xcFIIBHaTN7ZVHqOESpTFPrceY75WFW1oCyABIECcgTIBE0N0Vi6ShkAE9JEGYPYgxkf76JmkKjdYd2UGaaRItgF+e5knpkQPg6A7cKtVFNuwpoDYaYQmVWqiAi8AWRbkMoB6Wkg94gjZtk6U7lEBiQaSknzCQJBBixgRPHxDEZD7WmxNgYIRAY1AVLQDClVeS3DFvULlmI0Yq7xlprSby1VSpanl2PORILcyQcwoH31PeCDQT0ZBbZVispbBBKwMw0mQIE3lrzIHTjBPEgsNByskwIPUB2IIwDPFwIk5zzOSseH7q4k+ogwWPaAcW4JBDHiYtYgkEkndqQyYIMET3+FiQQOYvA4jHsKVpGy8yQIrt6zdzM8BBEg3AjpM/IgAk/YnQvxlyqhvzYwZEmYAkAkdhkFe0G6DdLQvUZLDOTyY57hRJyfv8AGlj6qqXLBa0EgNKkwCSLTbBBukqAeM69C3qQ5jYQqrvyCz0SRb1IgR2jzQzFALbKkP5jAsQJVokEDWu08VC11Bq1abVYNKp5VClaMBS8KZAZLIlVgKxIg6rjcPUqixPMXpZghMJ5hQWAk9LRiFa8EmWFpIwlTrFQ1UpWoomm6yx6oWlALBVBAYi5iSwli2qLgk2bJl21RlqE2iqVBMqwbyiGYgXBbyCpUXG0M+eQdEX3Va7oSQQXXIx5ihhJPaWJmASuBbDHQrZU7EUpVcKHtFpvm2pLtxNtwHVGXuKYcjRbb0WqurvT7AK0GA3dRn1WQJHaDcQY1OlrkqvBZoBXxRqZapax6OlPUlwIN3Y5I7TgY1laaoJDFZgISAOeor2E8i2OxJ5xNtFWmCxWX7schoHV00+4AWMcsIHbV1NwaiKVcVEwBPSOOLsfE/3CjZC0o08Qc3ZSeEMFUgiIJnIz9+wnWi7i9hgMJ6uoQBnPV0nM4XUXidM06ciIYgQCExOWU8YiZOIGh2zHUPMLuXBAvZmXHBtZjaPvI5wuJqicuaDHyvmPdQHnxOEx7umgSYj8wM9v2Mc/y0u+JCUJGQORkwJA+DGRIHvq/ucAZYCLezYXiPdhJ/2OgVJHCVbiGkiCsx9pBkN75nmJ03jyyOY4SGwlcqGJr2ui5QKq9tYSDDtZHIGPbjiPbjI0oeJ7YJXfoIBDGQRnBmZyAfY/+NOIoM1QQQPzFTOY44McycyPtqlvvC3WutRZiGAPcXdv3njs2noo9YFdisMmEbt+4SZ4ZTPRY0MZIg5BE49lkhTkZ57a2UCF6lBUwUYBTOQZI6n5nOB1AxGam2qFgKfabsASY/7gCQC0aJbMumLUAckeY0yR6h6mgc/BjvydIHjZW633V7Z1HlJYEqehFpuxBJwbubZluliTJPcaJbhWqUi4uLKouLjJuJWMc1ASJGLvjvb+n/CvOOTVi5iFZrQqwFkYMS0LIBIgSIJOug7DwYKAEW0G5mIJyTlif/twDJyI+AMsiDzbjQ+qXnyfCGlosrnWxo1KYMrLggG0jpJUSCy4MTfY3UJgxoxs90zNlgbekwCcErkE5UAQSpwY9gdOO+8LR6ZDAwZugwQO+MrmeYkEyMiQA8U8CwvlLLgqAoIF1xjCgTJLNLEyFEY5HZYBVtNoMOZZ0uFKvvd+LPxDHuBcWB+0fYD2GDxpa8bql1AUsSymGtJmQx8sdMEWkG7sBkjpGr+73cCB0r/0gGSIFhHyre9sDgZ0J8S33mrzIAIglSq9yjdJkTf1Scr2KZVjYQbKoOeOENoIHQUxUCXC6AblUubSzKR/qEL6aahggz+bV/a7akhPlqwZjaGKoykhjAkvZepTzMY6SJiND9s5rJTQJ5r3szKZjEEjMIAS0cgi4j+GSvhXhNeqjOlMvJPTb+DTALSGC4JMAWwZJlsctVaCXUjfhddFAKgkBwFKdKYYF2F7XMUc8EmFKgkEsoM7XerTULMFIYBDhZA6TaPURBEgc4wMUtn9MRRSJVqim60C1JVSp6y7A+Y2YMGxZA1R3HhZoQ7UxUCKzWpLMgNhlnUgFDeSWUEDuQalqqyYhO5TMGc3gJiTxcIbFDS0OzRxgWyRxK/AxGfYmhg+uVMEqcWkYODiCSAO499I3hniBdDaQyQxcurksqNn8pALS5ZQWtJPYqAy7LcFKZtUkQxAyTxhR7dKjgAYH6z5ItPCosl1con4rVe0EQcZkmPckxJj9MHnQ/wfxumxHVILGmrIC6SADBcC0NPEmWjtImrut4zDJJgypcWDP5omTEcFgZ4lhGh7eHinUJVbSS4ewzUbgqHWGDQVFsxB7wTLMPQ3dS5miR9J232+plZuAkEi2DxExHeROf20sVt0hvAMMFmTdP8AQ9Ijt2iI1Q3O8uplajmHkn/+RBsb0jBSG7ctJi4Rqj4Rual1j1nY2srFwCT08EzPcQGJEFAYxp7D5I7FT86MbHuFLtd3bVDCBjEA5+ZiPb41Xr7wVSwIBOVDKbSTB7dvvOfcRoVut33ExgFeBzBKgm0EdJtJmDnGdZ+kkL1nEmLOQYEg9JjIBHHtk++qGLfjBJzMAhLz2SQrDiJP79iCP3I40d+nfDfOrqLbFHUxBf0rHBBOWyoJgSeRqpufpuouVBOJ4JjvzwZ7Rps+lNh/l6aVS9t5UOxDA4JinEXHiT7wsYBlSIanbqrkSaWEt5Tl4TtRRWFQU1JMqJYAx6TILNhc+0/B0yUNzcVQkqB3gGJAz8ye4xIEE6T/AA3eo9VGK1QGDjzKghAJ6oW6SSiiIA7AQWnRqjuS4BwpEGOZkGCYIuJg88DIHsrmSdVBDw4bF90W3he4kKTjgfIxGP1+dC6tUXWqQxZTaCJOTkYgDPPtOTA1V8Q8WFIQxm6bEWCSCJEFgDgAyRPKwMzqoPEVMjplpkZYgGDH5VzMWg5kk9pxjvc3uu5UQ8v0Qzx6m17yFggN0MCVkqWA4nInMZUDIIhf8X2rksYJm7PVPU2ZuDSGAgEH4k40/pRFUkFVvUkMsHHSuMyTJ9z+2vVPAVJwpB/UZHeff57/ACdZlmEbqTePCZGAhcz8K8OqbjcCirKo6meoLWK0/Swug3YgDMSewjXUPDfDU29KnSUEBJAY5YlvUSTGcEEcR8Y0K/y9Ha+YcSfWcSJJhpiAZuwTBOD21Z2D0qbGniJJKAw45uJEBgwk5BMYAtEabMmmOxyVPeDJJoPATLR26woUCOfjmJH2F3/qNB/FqNN1amZKlWmCQsQ3qIIxHbn/AKuNTr4uokZIJIDHGATBEyxHSUPaZ+dAl8U3D1AjUIUfmR1MEyICthpM5zAyONBxpnl1PKLk4zWN1M5/vCWdyzUdwVggSfxMISpwJDBSZDFRgmJGQoItUPGGCAwzMqyykEuJmRDsCRapaJMw3bGoPq2moqUqpR2BWxwpABJAsAtAOersQSoOMjS6viCFoaHWmGtJVgwUgm2BMBWMRdOZB0aSMaluKRzmApt3FYuocS9MxVqh6nTDTgtwtsdQWSCYJxB02XiTtTBKNTFMAqpqyCtn4JMDA5556YPJ0r1KaJ+N02qqoQgAAZhypuhnHS+MGPgkWf8AOVGDijUBFR4IlCSxVWZyxZmgDpuckCSJEsNDcyxQRWGjaIeIeMLUQsSPKHlGGV6jK5U3hh6GNoIu9isROqH021FdwVpuSc22SVg5klwCQBCkY9/fVbc+PhlscAwojy5QQCrD8nuagkcXAAWrGrHhBTzUak6sJJtdZfF7ZC4kqRnMngjgGgFOCDkDoPKx4xVUO8XgElVByAFOBBlgQGb34I99XfoD11DJwqhTiInIxj2I1R8bqT5hEjuBIxHUAYGROZ7QBxzd+hak+Yx+Jjgkk5j/AG07F+akMj/FPyRn/LyRj3g/eJj2kR+w1Fut4qVPMeVBJUF7bSYgDLCEiWuIkiJ9U6KJTififj37/wC84zpHbdIlYMWCRd/p2/kbi4qTaSCAYaQVBGCSnjuoFMOb4hAKYtvurass3mViCVBDhyCFtpqoOIm2wfxMTOi1XxlVWGqEkt0Flc9bAhbVmGAVbgZAgrMTnntZCqLV8umCAxLM8sSxdbmBMkhgYUTBHVPGiGwuZlqvUS5FS5lnoUQqsahkLFtMYk9fYaHKwONkbpmK2cGhwm2n48WsRbWYIrovlqGwYMAsAM4gNnjM6pbSlTgih5quRY9OqSAO4e0vPIVOmBxEjVCtULrBR3DdSIlT13qTDLgtEgBQcy2RIiCl4jVP4boaKFUtDSS3UCkM5Y2yqqAoYm0jAnQ4mgL02p38p3+m96S+WRwCQzJNoPdZbIhge+Znjg/X3NgJHSRJmc4HPPt+wOkLYbhaTUz5jqmEQClC/mhgcEAwDcRMA5GNFvqLxqKUhSwIgjMwSRJABYgQSQMiJnXp8fxHNd/aQ4MgxtLR34QXxWv51SmVaqSTK+WUtzdJU2EMQc2s2QDj2r7BNxTgLvLaIuIHmoxgEBijiQCAASqxbOAbjpb3G7kNYzMrq1QsTLkhiBMFbfzDuLSTBOttrTWpDl3rlVimjDpLNeWBYsQgDS2TexIMCZBXC9ltjdO6Zq3itOkbkWSpPSoJYqCloZ5wTIaVEhhUERkRbnxVQx8unUrELY9W9pIgEKJJLd8iDjPEmvtN0qh1LMFXogkRypws3AjzGuSOm4ySZOpvDnP+m5srKpBULa1wJUXEi0XglQVPVgwCBdho07LsgDrJWvj+6WttXenVYgQ7U/MJgggGOqJ6uwPLGTOk592CxviVEYESSwLYiG7i0mPaNNzVHSo9EUmS3CEyz1FtAUlmMAeWTBU5lYAxpG3aw7JnoLKJFpEE8icGe0mOMxph5sArGO2rapiWF5pdKEAMtwYGVJ744DEDkffOpq3DVJtJGQIUAkKVVVBJi2YJPbtGqW3icNac47cRyAT3bEcd9biuAJKgXBpgxMzGOAuRiPy9tCTRCl3u9d7Q4QYQKYItCi39ByT7nOj/ANMVQAbCZUQcgTJEYE3ZxnEZgGdL1PcAdQMtAHVIzbE8kEDI6jkMMcgN30fsiyFmzkRIyLVAj+Q/Ye+iMNG0tk0I6UHidAmm+SQJgALnOCDE+2Ae8cat/wCHTXLVU8dP75z+x0Y3WwU5Ag9iAP7nVPw7bCizFcBiCSOJE8jtjEfc6YLHFmpqmGVrmFhRbeVrKLksFgEzMR+sGCTAmPf31zmnvSasBwepxLq2QZLu0SRwMA5GM5lr+rPEXp0uliGJjFpNonJntg/3wgopLxMlQfmLZOQAcY+R8xpKPpaFThbYJVujStMsgbAcyBASQQQJEEmenuDiOdXNvXqVVbzK3TDEhXVZNQs7XjBb0n3E2DE6EpWqKCUkdPUQZxlQx/h5t7HPzqerUIo2SqkMFZbYY8mWJM4wMcZmO+9kchMG18YKKaaGm6sStI1IUKgBLksCGVzgZwbpBkDWKNctSZ6xKsJsY3Hy0qd89TDssFwMk28kLX8QrAre5vDlhACspLNeCYBBuzGV/aNa0q5SXDkBXupyiliQWg3flggTBzjmBrwPksFmyYNpvaa1GUburUDgLbdcCQM4K25EAEggS0kROr31DX82gsMTNy3AASU4BzAJa2LSSYxoBTrCfMUAsDe8KfxA1pZQzEntPH5m9s392zvtVuABPUQxtABGACuO09XAZR3B0S+ndALOsEIEu8hSZwwY+WpKhCRggMCCZC5kmMfInrKbRSLNFwFQPAgUyoBWWJuIY/l4IAnOq+4rQoxd0tcC0tN0GYHSAYI95OcxrVqbIjL0sTbcWA6ZHSAWGD1duPtoSapFdpvGAADMaaGorqOHkMDU6mnquyAMROTGrG83rJg1Klr9D2iQrKKchkwcG3mMGLZB0IrOQyglLoeQbCoIJkAEQASAQJjJMdWpd67VkpsbU7ZkISF5JAgEhVFpPImIzrtWFmt0w1iHZC1ZLrCimKpUgFrL1I5IuAmOfvCX4oPxXJESzYtCRn+EYXHbtotsfEGLqrO0YutZoVSyiyO4tEQM5gnGh/i9EhyYPJUjOLcCLpxEHkxP21p5BasQtLHUSh5x/wAzrYMckfB7f+NRg62DRoKbUtGqZwY94wPbt8Ej9fk66F9GPG3HYSTPt7/38a57taBZgBmef6nt7ZxroPhJs2wmOI7CDywj9/8AYd9cLtISuQ3UKVbe+NF6pA9OAIJnvLYB4kfaJ7aObaihQXRfBMCOTHv865426UVCUQTBmWNs+/Ijief003eBfUCU0BLEl4kGAexgY4yMx3P21tz3f6pZ+O0BK/1J4jdUZYPSSOoz8cYIOBj4n7iKnEzmBIkz3H9I/lqTd1Te2I6pIJJyO0znn+eoUInIEZ9/n9cc66eU+xukBTUzJBgSYwB3GBIPTBMe/HzrwkmF6xeTBnqjuR8j9edbCoDMsFu9TW/DdhwOO2ee2tBXBADTHe0DssL8YM9pycmdeK6pTVvKBmYi0qoj0yTauZ6Zzj3PedWNtuygNM5VsGMSsGD6eeIniDI7irVmVKyYg2sAYnsAeRJkD2I1hWiVDEEyrKvfJjIMNmP/AHr3C4RYVui958sPdTEWBiRkjgGMst0Sf0GY1fp1mCjCrAAxIkwvAK/6kRMEGWBOhZ2wx1WqBcGjB7EAx3IMTAnGNb7PdgADEzliDPwOT0ggGYnJGRrvCwW2oTX6SvTJjmcZwcnOIzHA15HdQI9KsDEqcssRPsQpkfv21HucsCDMx37znJGZMnPuNaFTESDzgHiOTzAmP11kHuiUt6MgElQSYi7/ALjPIJ4/r8a87liD2xCyeB7SeM9v01gVYJgLGbZHAzET9+TnA1nzDOeq4mScgxOZwRyD+/215dpWqdSHECLPkgrLCRn5Jx/xqXxdZY8+7f8AU0e+fVImMwuqe3qG6T27QDmDAggyfk+320Q3NS6DiViTcJIKjv8AsOTrROyERTkBdY1ganrrmff/AH1qhFsRnsf3nQka1a2cAqZ78QTwZ7dtOm5qL/lr5i8ZXgD2nn4OljwPb5uggx0t/fye3tozuQwownMciIIyf3g6G7chDdylOrVF2Jge8T/LHPbUaMJ5j5/41pV5+ORrUnRbRKW5bXmPv/ftrQNrLvOvLqkarMk5J7/cmf66wX7jH27RrTnWyr8xry8pC09sn25n7akRoBn2AEQDjg/aRkjOobwfuf7n7k61JOJ9sdvtrtrlKdyxLewnBaYkk4k5zn/nUybglQAxlSSM4MxOJIOQO2R9tUif11uWgnvyM/y4/TXrXCFNuYOe/wD57mckkZ/b31VBznU1bck5PMQTmfuf0xqvOuWuhTirxbgiT/ffjW7bkgDGQc8ZI98cQYjVe/7a8G+2vWvUrC1x09ysQGyO/wA4ExjVynUMiOBMiTAzxIHxPcc/YDqb5g4Efv8AfVpdxJBkg/8Anvj7frrpKyQpK1PB4kxjE4z9p4+8612uykwQT9o/31nc1MCcrM4P2BHEj/jUu0rCckx7fH2n/fWSudkaKCkgiCT7T0gZ/mNa7ivdT6WPHPyef5x/LVOvu+IHT+b7+088EY1U3u9wRODMDmPf4B1gBZq0L3R6jqLW1QzrTWkYL//Z"/>
          <p:cNvSpPr>
            <a:spLocks noChangeAspect="1" noChangeArrowheads="1"/>
          </p:cNvSpPr>
          <p:nvPr/>
        </p:nvSpPr>
        <p:spPr bwMode="auto">
          <a:xfrm>
            <a:off x="155575" y="-1096963"/>
            <a:ext cx="1524000" cy="2286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hQSERUUExMWFRUVGRYXFhUYGBgaHBseGBgXHhgbIB4ZGyYgHR8kGRkXIC8gIycqLC0sGh4xNTIqNSYrLSkBCQoKDgwOGg8PGjQkHyQuKioyLyksLCwqLC40LCwtLywpLCwsLCwsLywsLCwsLCwsLCwsLCwsLCwsLCwsLCwsLP/AABEIAPAAoAMBIgACEQEDEQH/xAAcAAACAgMBAQAAAAAAAAAAAAAFBgMEAQIHAAj/xAA6EAACAQMDAgUCBAQFBAMBAAABAhEDEiEABDEiQQUTMlFhBnEjQoGRUqGx8AcUM8HxcoLR4SRikkP/xAAaAQADAQEBAQAAAAAAAAAAAAADBAUCAQAG/8QAMREAAQQBAwIDBgYDAQAAAAAAAQACAxEEEiExIkETUWEFFHGBscEyM5Gh4fA0QtEj/9oADAMBAAIRAxEAPwDh2va9r2try9rOsa9GugLizr0azr2tALyyBopsPp+tWEqmPc47TOe3GoPBtsKlVQ3pEs3/AEqJP9NdB8K8YVleq0BENqgEZAEnt+UQAPnVHEgjf1ScKdm5UkI/8xZXPNz4fUpm10ZSeARquRrpe48cpVJDAOMH35NuJ5OeO8/BGlzxj6Sa4Nt1Lo0nH5eOSff+WiPxWneI36d0ODO1UJhpP7JXjWQup9xsnpkq6lT7EaubDwCtWZVRGl/SSCqmOYJEGPjSmg3Vbp8vaBd7Klttq1RgqKWY9h/f89Oux/w1MA1nAJHpUjHPJ4MdPHz7aN/Rv04NtRWtUU+ZUGZwVUiQACAQSP3EiDxo+lTMFoYXCCAJgxjBmQO0++NMtEcVF4s+Sjz5csri2E0B38/guc+Mf4eVKYupsGXHqIBmT29sDPz8aT3XXdaVdXUHmRg4P9OfmMfMRPM/8QPC1pbgMi2rVW+O0zDR9zr08cbmeJH+i3g5khk8GXnsf+pSjWDqQjWhGpxCtArXXtZI1jQyF1e17XtZGuLq8Ne17WQNaC4vayNeA1kDW6XFf2LW06jDkwgx7yW7+wiIzOr1bdFdvSQf/Z2z/GcTBxECJyOe8aGqSURR3Zj+9o51f8XZfMKqALOlDbzbAHcjkHORntpgupvPav13Srhbhfnf2WadfAN8kG4EhRkEcN/F3niP10f23iHl7d2VQljIYkGQTBI6icjuSczBPAA0KRsglWmDZOTBkdsYuOI+dGdjsDW29ZaSgs4AULdJa8WiPfkx21rGeWk15JbKa0gauLH1TN9K+FtvFV69MGgGBDOVBYg/lMZE9JPBBjOnqlRVFtkqogKoOFgdsm2DiBxx8aG3pQRaFFWCotlGGdlkFZllD2kknF09s6sLuyGCCm/UAFuCC5ox6T7gCVxzFhIAzPmOA53ScWIJnb/h3oX+6s1vDafcB8lo9U4gEkgxzg/J4zpa3Xh7U2W9VQSDh2AbgWgHJIx97zEkRphQECeSI6VtEiR0kn1HqgkDA9zzW8aztzKiFMxhgRNnOCpFx6h7GYJ1jxveI9XcLwx3YsoZ2KCFWDEMYOCSMk25gluAC33BjEmAtf4kbJTSpVAZZWKNnMMJEz1TIMz76K17RctMqoD2hw56b8ARkFuuAfT1TJGNe8e2oOxrLDGxJ6iCVIMjMkcRn1Z4GmMdwc0t9FmQGKZj/WlyZhrQ6kbWh0q4K8FodY1k6wdBKIvAan2+yd5tUtaJMCYHufjU/hPhjV6yUkElj+w7n4AGuzeA+B09vTVFXC5L2zJOGYx2KjvwMHGmIIPE3dsEhmZgx6aBbj2XME+gd4UuFL+KRKyLe5E98j9DoLvfD3otZUUq0AwfnjX0DtanFvBkhhGcD95x24Oq3jHgVHd0/LqqcZBkXKSIEE+k9s4kZBgaN4cT9mHf1SDfaE7XXK3p9OVwALrIGugU/wDC1gxWpV4x0iff37R8apeLf4bVqalqbCqB2AIaImQM/bXfdZKuk632jjudpDkt7DEN/DcRxz+uoXcyRiCROI/r9z99SUQbTHafbvA++eNQgQ2eR7/rjI/r86BKdgE03klHNtRmmC0FSLixdwALwMhczxxgffGmn6J25bcSGDBEYtk2Bg5sItDKVOGgkAwczpW2NYikwBwbSwwCSDAg8sJYdJI/cCHP6Hoi+u8KGjb9a9JUXOzZTjAWSQTKge0jiJa60vlAOjIRbceLlXmrUpU6KAszHzKbGYi0XFnBaCIESeTaQKnhPiNBXFIHdqjsGU1DgkhmIIdUMSG6gRLDMgDUPim/Vail1ZqVEBnojywzNTK2LHqq0zcVN2LmIBJUgzUi1QW1QFRBdWDEVagaoFJgsoUAVVBIQTggk3A6TndqtOYcYbVIx/nKa5prF+WekUIAtQrUHmEgiSJu6WknBB1cpBaivTLmOpGDAKADP5VtSD6g0meZ76HJWeqlRVQhop2reqs4WR5hhSLCSvbgwCCcXdlVqj1ogF0A5J5YHgZk+hwBjkLxr2Eadp+SD7UZ06xykSojKltOqUem4Q0wqEkBzBmmhEtghizeg5MiClUq9GsPw7fKf8QElSLCYBVVW6SOCvaRnMv1Isbqrc6o7Fesg3FTaTA6sG7pPeBI5Bq11fyqyksQ9N2VWiVAVgQWDEAZkTBOScidUsX8ylOyupod8D9Fy19RHUjajOhuVYLU6xrOsaCURdB/w88PUUmrFGZy4pgqFZlUgBiATx1EGR7R30ebxklrFebVUmoyMiZtUQUJaWzAExD9m6RXgtFv8rTpr5RW0PUuWnUIvJIMHotAUsS0ERBmNXKO68wEXL5IZgwZ6rcsL5SqYMo6MHwilDgAFg3MaYGjyUVrNcrnu8/2RnbbtgxIfpXJhTETibZU8do6ieOdEKG9uIK9Ya4hwIEgtdmSQI6RI4Bz7ivCPFkdvLoEMvUJl4BVQbgQMW+5b0wOcm8iLUEMBYQSopyLhmLQgu4HTGcQRgamCQtO6elx2ubsFb8Zq2otQhgqsJK5lWK5MGVUSOf4tUB40EBYxaCsm5VEP3BJ6hmTHH6xokqBqbAKASrQrSIlSFBk9zyJHPVnhW2e3tJiTnkgSZyxJgTbI6uT0+mY1S8Y214PKjtgbpcxw4KB/WnhyU6gqU+kV5MDp6lENiDAYGYE8/OFijtOeYwSPy/v+ojGc8a6B9X7IvtAxUL5TyRz0uCMFoDZKnpE9hkaRaIJY54E8G3PfMzzzx9+NayTvaewnF0fPGyOeC+HlyERJLwqyDbkiTN2VAGSQYGfv1DwvwmlQo205hY8w9S3NaPUCWW3DWrkAGJyZU/oTaBapchQUX8Nilhkm2bCDHJ9RBHSeMBwXxdTw0qhIYmmym0iW9IkASOoAgleJuAQc7TGXDkpitcwYeBuUH3HhrK8iC2AtpRHCQSYqWzNwZDKqCCOCqzrsVuAUE9DFSBBsFLAtYgFFDUwQRLerCkYLVK0kkmqytDBWUGSCuL7i1siIMdIHeTrygyCxEEXeacssEergArKgET1GYi7Uwyngq8zHHKHVliy6A2SVALMmA0FCfxHtUM5cQAYCnGtVRFqMYdQxFzlanWwAACvlQQORAQgASBqfxGiopgK4uW1gbQWaGY2yFIvypwMx+ut9lUaCbqq3AhQzLcbrpLNTsk8kEg5iJzpnFNu2U/2i2moV9Q7e2rIqsrEngAiFpqSZZVnqExx75k6o06bCm8hBarlGtJgFSSAMr/D1LIJntjV36hcirDdS+UpKErKTIJJtBttiSLonIgHVfwqsJNvkqeEtqBjLL+VrYUCIODMGCYk1cbpmr1UXKNwA+gXIW1GdWNzTtYrIMEiRkGDyPj2+CNVzrDlXbwtTrXW2tdCK2uhU93au3sqqIVHSKZglYuvVLvMZSZggQBJu417bwS1NnNUORCV75UOWNoYEANBYsXKCQDxMDNkzFUqeYvQqsad1ocpgMxDhjAMGIY4Czki75av+Ga1Wk5gs5ZTAiERyIEIBBJiCxmJC6PNubU9grZMdPxFnim8A0wHFRLQpcuYAQCVAeTwQLbCII0wbfak+y3eoW+qMCeGDITBZWI7Y40A8FuE/wDzEZbjc62Wi0HpTpukKIJDMDcCAYkMNNqYYlqgF5UWI0ghriYmZBwZmBbNzYiRMaKpxMDmq/tWIALG0gdQLFoKwpyMqOPuf1JD+JAUq+ahVXDOoIAX1EkAgyGLXMBH5oM6K1q1pEqwjEgtGBhyRdAiVEm7IbXvF6INEuATaLi0rIUSZ9M89gMEyQYw7FIXwnzG6jSxCPJAI2Oyo7SmGS2otykQZ6gQZB6jg47iO/Gua1/AKlCuyGYViA11t0jphj8Ht8+4060SZWJFuPMFQHOM+keZhiOJ6V++mal4KtVVZx1QAf5j2/TM9tMsJmZp7hAc4YcpJ4P1S14IQm2q1Gquq3Q3QSsAQY6snriJie/pGpq/1DRZlqCvuFLMopJ+CoN82A3Uyig2zeDK/mAgaJ+K+GrQpkqAJuMlLo9MmfMT2XlueIMHQemKo3BeotNWxyENVwl7v5XmODhQIJJuAkHEFeVmkBpTuLIJCZB3RbZeJi0gNUtplg7u6XXXMQCwW1nMlhbdEZA4Ey7pFFMs9xMKWaIzMEQpuyto+VOI4AbXxJNy/mim8USxLuyimWWDTJUQ3mHEqZiADMDTBTaq0AIoRBAJYByFMm1WXEm60iIzxMCPKKNr6fHJLaPdQnxcp2NOUBAaRBJKhGdCzggyLYuJngSNepVGerdTr0GGSUENUXhbQZDgABueRHpMgQUfES1yh3XIUgl4W8A+XwrEA83kL3ySJg3W7R/9TyWB6JYtMhrbsjyjCuTCkkjpJzOm8bkKZn7tJ7oX9Ubmm1en1UqoVIUIAQt5ghlY2huqQVzAAC5Lar/TjUrVXBwbaZquQYbqKtJiQVkgcjExrH1gqecFdBTJpAXgp5ZCuAtyKRi5h0mYsU8SdR+E1mpdVYBUUhi7NLMcBlAvZeQG+6wNV4LEqhT9UFBc33kXtERLRbxyeJzH37RqudT12uYnOST78n3gD+mph4NWKlxTa0C4mO2c57YOdYILiaVTUGgWUP1jW7LrQ6CUVONKnfQoSGt6QXVpIKzCqWwX5PlAiYUYMHWdnWZpKkgKGRadhqU7ioKsLSUJ6XJkALaOe1vxHZvRSlTeL0CjzFRfw1BYE4gkSQSz4E+50O2+yJp23VIYWKGe1bouIM9OWAtAJmD3gaZmBBo+inxOa5tj1+qZEqGmB5iUVwMCGJiGXzLCqMbwcwpmYYlZ0z7Pf1AfxHogtabGAQwSYSQQI6SvSCMxMRpN2iqSFkM5YkEygdFAUqhKrhg0lSOkD40weFBSQELIlxPlLfECBdOUWCotumUJMk26lzgKrjWjdLcm/mpBAZHuQQe4KiWAEGZ4EETOSu1pz0wuQI6pJPPrWCc+wGImMjQjaKLmYtbxcVmSaZPXaRAUXBQZ4SZJJ0W8MRabC0TMkuoYKcAfmwTcCCRPac8ex3AEBIe0Iz+L5q3sPBAMnOByO3affEf3jRpNsB7alpUdbbhgq/bVGNgYaaoU8r5RqelD61BFPplSA3WBTJUHDYqwpEGbSRMYMwCj7vwtev8A+JTrsbVU1XqUS8BXaqochRcXjykgrHULWA0z/U++VoNR7ASArA0wVIv6h5iEMY6fLJF3GJnSum5SuSm13FGkqtNWg8LTdVJhULh2KdJOCyrcYgROMg9RCpezxUQKM093VQsitTFwBakpqgG5QKRCU6Yc3VGsJaD0rhQATd2u4FK56lQsVZSaYAdkJJkMV9dpUr0ziCbgsaBUQRkb6aQtNpFNmDsVsK2GKYYlmVDMKCvVEaJeI+JGjUvp0rqYFJmcNDDiCy4BmQsKQBHAETIkbZor6iAgN1BEN0b6n+moZWBAYIFEcq0HpOWPJgkkAHjSnRKXHy7Fa4swNQKxiSIcKoNojqLEx0mJGh9VltvQk0rhcENQ+aLR6BcchjBRSOTmJC7bGi1Nmsq+YTUZbahqUwnALKLOoYH5RJyoGdGxhRtIe0HWKpCvrfbj8FDTFyq9tIi5JDCRcIJPuoJItEgDQvywtGvUtKuKbgsGuPFpAgRb7k5BkRGSf+qgDToEySjliguEsUS0yMg4AxMgzBIOqw8Hfc7Z6aU0YuaculoFtwhxgKWUBhOJzkwJsx34igFwETb2F/dAPoP6ZRwa1dJX8gZekictJEGIjk/POumLtKb055ETJziAQc85jPM6E7faBFFOmVCqQhDIzKAIjBMK0EiDNxjk51v4ruwKb3hwAlwL+gmJBDqR7TgY6ZnsGbNdCQyLsvMw/fCZZPkPL+Ujf4ifTqIBuKSheqKgBmSfzQMDOPmQcd0A66r4luTVpV6ZWkCVJUKxe6BMjABAgiQOdcrjRMijTx3TeA52gscbr6Lp31wesSWFsyqsAWkiBn3Npwe3HB0Loo4Zi23hpmpa6QVJqXFX8y65BcA9xyAGjhrf1ZUqioTeipcCboIHSeYBOZHEiYnSz/kaQNoVzUUSQyhkkGYJUqQI5JBiCI9tZBLnWgYTQIgE2eH7Wqrny1SmotZnH4lYT8yRAVkAMkQ0yZOjnglWyotpXyHboRV5AZsGVMrc3Yz6VjItUvD9styUbasm8ME8xSPSSpQqfQSwNpOCJiJ03U90oqqqNKpHSDaqqoUlMta4zgsCJaJyDqRPtyr2OAQKVnbVbbYohFp3Dyy4wwHCICB1PIMmYyDIwc8DVUsVeHBdPZgQhwZkLJ4Ikd4uyP3G2V2qmtaHE+VVHVJUjrFsxERzMGOZkr4Q5JRXKkiVcCCQQxAaVxbAgHj3mdKeJpFok0GskXynraURYPgfpob45TPln9dX6NaF/rg49+fnVPxh5pNJzBH8u+iwZbi8KVlYLBEVzPxjcDCAF5A86kXsVlnpLErbEswKjqjgyRpV3VUIKK09sGuP4TCqtQUnLySGKCkQXWCJZFQFWzcAZ+o95TpkVD5wKXCab21Kcra7qAJsghDJjicxIIMCForXBBsW90VBTBDh72qqjTZ1KQeQym7BFKQ24koOK3TG0BXdhX2m3UgGtRq1ERSACIcrTYW29LBHuMklrWWMjTBsN06khBU3CKpJbAGZUJ1KlhnuScFQRgaV9puvJZP8vUpQgsFaoA1UIOpabKwc0sseu0gQgHpN54MHBFW/HmNTpUyotAgk4di/TAk2lrlEE+lCVoVuB9KXdVKbxSqUKwjrSpTMYQSAGDhoEMtpkkgwcSYjty7AmmUQKFvWtSKhqZJhmEXIVYwWmWB4IzvQpurF6NV4qSz0qiWtBhRaSQhHBBxBnJ1tu6F5YRVDRS8xJUhiv5WlriB0BpFq2qSOSNw0Ngk8ok3az49WWrt6QKyrVFtK1EF1yMQAVMEMAQIPJ/Y39CUlBYQYj0sEA9/y++f54E6XPGtnetKmkrIclSigG4gElQLWkAjABzidF/ozeA4DloB/KwA4xcR1Z7gmIOedPF4BPw+yivjPhgV3+6ufUexUPJE3flOVz794HMiItMn2WfEK7U1APDhlaoYqq9xABuABMBlIDds8E6cvqL0T7H2J/wDUffSP4mwAmmTEhlA6A0FQVESPMkCGOOfnUyMEPCsNc0x7IKm4cl6gZiopuQeE4PCrBUdEdMQczrnzHTpQ8MZ/NUIt7U2NoNj5jsFt7TaPeJGlffeE1KJiqjIfn+41Ze1xjaRxulMdzA9wsXt8V0H6n3CnpQLcIyCgUEHJlsEjpGewOCNAk2sZVWbzSGZFkqhtlJW0AxfAMzazHpgE2K+5qTLi+CxDLcFS0zwMGZ9RB6cGTxU8xSrKTMlRetSQxkAnkLJY4DhQF7zGuyus2hQM0NDUY8Jo+SLqYUVHS1S1xtkhWIPpuDSsQGm2Z50yUqAVVprtqN6iAodSZgw4lpABFxBiQ0R03BYpVm8y8xaEDUqaBGJIQEQSeAbjDQxAUGTA0e29VOkMArXLZVBapE3QWJJCMTICg8kQwI1InareM+giDeZUcIBt1QyFDwWDMpJg9ic9yCDJm7TF4dXYsS8XLAJWSJyfSRAOCczAyeYCrs/Ew5BARbVxAa6TIByJkKwEAHOmPwbeLaCpxJKnAnOe0fc/A7GdJPadKc1tvdN233mOR9/5SP1/TOqHjW8/DOexHPMDH+2qtTdRwT2xHHtEk3Yn7Dj5GeKb0BT3yFIEk+5xGTGYyfYnjXsdnWLU/MdbSAkjeeJVRUFOhXB8u0OjYZTdTVkEdSyKlo9RYBsCBqGptqlN6apSJ8xizGujkk8FbgaiklGYNVXsD6Tcpj3JQgivTNQ9I4yhALUypRSDdc0F2z3UTqrTpqjg+U6gtaUdqirba11S6lJDFltFpa4yWzq07hTodqCPbPzFK00WkIE1K2Aosk1FhoMQxCs45J5hSDXlowtpU3KEoLxIzBibePV8klSeSNL+zrUUcFSrVamXDsfMNsFTYiAqq+oKIX/8zo7tSIsPmVAKany4czZcMMsiA4nLE9uCDqZODyrmMRwoN3t8G6mjpF5UkXq0EkBlEsck45mDN0jc7SzqVWplgAahxBQAL+dVZhMlYaeCoI1b3K0yGNrDy+yeYshoPpcSRK8QsRqq1Dy085Wep2kMWqGTkgnIg5iLcSY1qB6WzIyF7xpGp0UYElJsec8CVPQCTPpwYMCYGrH0yCW6iCI6YItI7Ed5ggHMYH6Wae082kCFK4IKsAJx/CsDmYOZ+O9/w/ZCkgBgGR/X+nb/AI0xNq1EMF2pkZY6MF5qle3FHog+xGlLf+Fq5ZbBJ6g0mAo9UDN04xEx7ZOmuruQ054H8uP7+2l/xVB27ZOe4+5xnuR9o1lkMgFOFFD8djXWw2Eu/SNJaNRycpax6GQrM8RAYHjv762+sNsm5ouoi5RKm5RkcgyCRJ7CNaf5SysxhQzKVkD1TwCeJ7TAn30D33jxV4Yl+0MqMOwa6w3JHuNV4XaXNvgiiEi6PW4vb+IG0tU90pHdFwQioWugDpuJ9xcFIIBHaTN7ZVHqOESpTFPrceY75WFW1oCyABIECcgTIBE0N0Vi6ShkAE9JEGYPYgxkf76JmkKjdYd2UGaaRItgF+e5knpkQPg6A7cKtVFNuwpoDYaYQmVWqiAi8AWRbkMoB6Wkg94gjZtk6U7lEBiQaSknzCQJBBixgRPHxDEZD7WmxNgYIRAY1AVLQDClVeS3DFvULlmI0Yq7xlprSby1VSpanl2PORILcyQcwoH31PeCDQT0ZBbZVispbBBKwMw0mQIE3lrzIHTjBPEgsNByskwIPUB2IIwDPFwIk5zzOSseH7q4k+ogwWPaAcW4JBDHiYtYgkEkndqQyYIMET3+FiQQOYvA4jHsKVpGy8yQIrt6zdzM8BBEg3AjpM/IgAk/YnQvxlyqhvzYwZEmYAkAkdhkFe0G6DdLQvUZLDOTyY57hRJyfv8AGlj6qqXLBa0EgNKkwCSLTbBBukqAeM69C3qQ5jYQqrvyCz0SRb1IgR2jzQzFALbKkP5jAsQJVokEDWu08VC11Bq1abVYNKp5VClaMBS8KZAZLIlVgKxIg6rjcPUqixPMXpZghMJ5hQWAk9LRiFa8EmWFpIwlTrFQ1UpWoomm6yx6oWlALBVBAYi5iSwli2qLgk2bJl21RlqE2iqVBMqwbyiGYgXBbyCpUXG0M+eQdEX3Va7oSQQXXIx5ihhJPaWJmASuBbDHQrZU7EUpVcKHtFpvm2pLtxNtwHVGXuKYcjRbb0WqurvT7AK0GA3dRn1WQJHaDcQY1OlrkqvBZoBXxRqZapax6OlPUlwIN3Y5I7TgY1laaoJDFZgISAOeor2E8i2OxJ5xNtFWmCxWX7schoHV00+4AWMcsIHbV1NwaiKVcVEwBPSOOLsfE/3CjZC0o08Qc3ZSeEMFUgiIJnIz9+wnWi7i9hgMJ6uoQBnPV0nM4XUXidM06ciIYgQCExOWU8YiZOIGh2zHUPMLuXBAvZmXHBtZjaPvI5wuJqicuaDHyvmPdQHnxOEx7umgSYj8wM9v2Mc/y0u+JCUJGQORkwJA+DGRIHvq/ucAZYCLezYXiPdhJ/2OgVJHCVbiGkiCsx9pBkN75nmJ03jyyOY4SGwlcqGJr2ui5QKq9tYSDDtZHIGPbjiPbjI0oeJ7YJXfoIBDGQRnBmZyAfY/+NOIoM1QQQPzFTOY44McycyPtqlvvC3WutRZiGAPcXdv3njs2noo9YFdisMmEbt+4SZ4ZTPRY0MZIg5BE49lkhTkZ57a2UCF6lBUwUYBTOQZI6n5nOB1AxGam2qFgKfabsASY/7gCQC0aJbMumLUAckeY0yR6h6mgc/BjvydIHjZW633V7Z1HlJYEqehFpuxBJwbubZluliTJPcaJbhWqUi4uLKouLjJuJWMc1ASJGLvjvb+n/CvOOTVi5iFZrQqwFkYMS0LIBIgSIJOug7DwYKAEW0G5mIJyTlif/twDJyI+AMsiDzbjQ+qXnyfCGlosrnWxo1KYMrLggG0jpJUSCy4MTfY3UJgxoxs90zNlgbekwCcErkE5UAQSpwY9gdOO+8LR6ZDAwZugwQO+MrmeYkEyMiQA8U8CwvlLLgqAoIF1xjCgTJLNLEyFEY5HZYBVtNoMOZZ0uFKvvd+LPxDHuBcWB+0fYD2GDxpa8bql1AUsSymGtJmQx8sdMEWkG7sBkjpGr+73cCB0r/0gGSIFhHyre9sDgZ0J8S33mrzIAIglSq9yjdJkTf1Scr2KZVjYQbKoOeOENoIHQUxUCXC6AblUubSzKR/qEL6aahggz+bV/a7akhPlqwZjaGKoykhjAkvZepTzMY6SJiND9s5rJTQJ5r3szKZjEEjMIAS0cgi4j+GSvhXhNeqjOlMvJPTb+DTALSGC4JMAWwZJlsctVaCXUjfhddFAKgkBwFKdKYYF2F7XMUc8EmFKgkEsoM7XerTULMFIYBDhZA6TaPURBEgc4wMUtn9MRRSJVqim60C1JVSp6y7A+Y2YMGxZA1R3HhZoQ7UxUCKzWpLMgNhlnUgFDeSWUEDuQalqqyYhO5TMGc3gJiTxcIbFDS0OzRxgWyRxK/AxGfYmhg+uVMEqcWkYODiCSAO499I3hniBdDaQyQxcurksqNn8pALS5ZQWtJPYqAy7LcFKZtUkQxAyTxhR7dKjgAYH6z5ItPCosl1con4rVe0EQcZkmPckxJj9MHnQ/wfxumxHVILGmrIC6SADBcC0NPEmWjtImrut4zDJJgypcWDP5omTEcFgZ4lhGh7eHinUJVbSS4ewzUbgqHWGDQVFsxB7wTLMPQ3dS5miR9J232+plZuAkEi2DxExHeROf20sVt0hvAMMFmTdP8AQ9Ijt2iI1Q3O8uplajmHkn/+RBsb0jBSG7ctJi4Rqj4Rual1j1nY2srFwCT08EzPcQGJEFAYxp7D5I7FT86MbHuFLtd3bVDCBjEA5+ZiPb41Xr7wVSwIBOVDKbSTB7dvvOfcRoVut33ExgFeBzBKgm0EdJtJmDnGdZ+kkL1nEmLOQYEg9JjIBHHtk++qGLfjBJzMAhLz2SQrDiJP79iCP3I40d+nfDfOrqLbFHUxBf0rHBBOWyoJgSeRqpufpuouVBOJ4JjvzwZ7Rps+lNh/l6aVS9t5UOxDA4JinEXHiT7wsYBlSIanbqrkSaWEt5Tl4TtRRWFQU1JMqJYAx6TILNhc+0/B0yUNzcVQkqB3gGJAz8ye4xIEE6T/AA3eo9VGK1QGDjzKghAJ6oW6SSiiIA7AQWnRqjuS4BwpEGOZkGCYIuJg88DIHsrmSdVBDw4bF90W3he4kKTjgfIxGP1+dC6tUXWqQxZTaCJOTkYgDPPtOTA1V8Q8WFIQxm6bEWCSCJEFgDgAyRPKwMzqoPEVMjplpkZYgGDH5VzMWg5kk9pxjvc3uu5UQ8v0Qzx6m17yFggN0MCVkqWA4nInMZUDIIhf8X2rksYJm7PVPU2ZuDSGAgEH4k40/pRFUkFVvUkMsHHSuMyTJ9z+2vVPAVJwpB/UZHeff57/ACdZlmEbqTePCZGAhcz8K8OqbjcCirKo6meoLWK0/Swug3YgDMSewjXUPDfDU29KnSUEBJAY5YlvUSTGcEEcR8Y0K/y9Ha+YcSfWcSJJhpiAZuwTBOD21Z2D0qbGniJJKAw45uJEBgwk5BMYAtEabMmmOxyVPeDJJoPATLR26woUCOfjmJH2F3/qNB/FqNN1amZKlWmCQsQ3qIIxHbn/AKuNTr4uokZIJIDHGATBEyxHSUPaZ+dAl8U3D1AjUIUfmR1MEyICthpM5zAyONBxpnl1PKLk4zWN1M5/vCWdyzUdwVggSfxMISpwJDBSZDFRgmJGQoItUPGGCAwzMqyykEuJmRDsCRapaJMw3bGoPq2moqUqpR2BWxwpABJAsAtAOersQSoOMjS6viCFoaHWmGtJVgwUgm2BMBWMRdOZB0aSMaluKRzmApt3FYuocS9MxVqh6nTDTgtwtsdQWSCYJxB02XiTtTBKNTFMAqpqyCtn4JMDA5556YPJ0r1KaJ+N02qqoQgAAZhypuhnHS+MGPgkWf8AOVGDijUBFR4IlCSxVWZyxZmgDpuckCSJEsNDcyxQRWGjaIeIeMLUQsSPKHlGGV6jK5U3hh6GNoIu9isROqH021FdwVpuSc22SVg5klwCQBCkY9/fVbc+PhlscAwojy5QQCrD8nuagkcXAAWrGrHhBTzUak6sJJtdZfF7ZC4kqRnMngjgGgFOCDkDoPKx4xVUO8XgElVByAFOBBlgQGb34I99XfoD11DJwqhTiInIxj2I1R8bqT5hEjuBIxHUAYGROZ7QBxzd+hak+Yx+Jjgkk5j/AG07F+akMj/FPyRn/LyRj3g/eJj2kR+w1Fut4qVPMeVBJUF7bSYgDLCEiWuIkiJ9U6KJTififj37/wC84zpHbdIlYMWCRd/p2/kbi4qTaSCAYaQVBGCSnjuoFMOb4hAKYtvurass3mViCVBDhyCFtpqoOIm2wfxMTOi1XxlVWGqEkt0Flc9bAhbVmGAVbgZAgrMTnntZCqLV8umCAxLM8sSxdbmBMkhgYUTBHVPGiGwuZlqvUS5FS5lnoUQqsahkLFtMYk9fYaHKwONkbpmK2cGhwm2n48WsRbWYIrovlqGwYMAsAM4gNnjM6pbSlTgih5quRY9OqSAO4e0vPIVOmBxEjVCtULrBR3DdSIlT13qTDLgtEgBQcy2RIiCl4jVP4boaKFUtDSS3UCkM5Y2yqqAoYm0jAnQ4mgL02p38p3+m96S+WRwCQzJNoPdZbIhge+Znjg/X3NgJHSRJmc4HPPt+wOkLYbhaTUz5jqmEQClC/mhgcEAwDcRMA5GNFvqLxqKUhSwIgjMwSRJABYgQSQMiJnXp8fxHNd/aQ4MgxtLR34QXxWv51SmVaqSTK+WUtzdJU2EMQc2s2QDj2r7BNxTgLvLaIuIHmoxgEBijiQCAASqxbOAbjpb3G7kNYzMrq1QsTLkhiBMFbfzDuLSTBOttrTWpDl3rlVimjDpLNeWBYsQgDS2TexIMCZBXC9ltjdO6Zq3itOkbkWSpPSoJYqCloZ5wTIaVEhhUERkRbnxVQx8unUrELY9W9pIgEKJJLd8iDjPEmvtN0qh1LMFXogkRypws3AjzGuSOm4ySZOpvDnP+m5srKpBULa1wJUXEi0XglQVPVgwCBdho07LsgDrJWvj+6WttXenVYgQ7U/MJgggGOqJ6uwPLGTOk592CxviVEYESSwLYiG7i0mPaNNzVHSo9EUmS3CEyz1FtAUlmMAeWTBU5lYAxpG3aw7JnoLKJFpEE8icGe0mOMxph5sArGO2rapiWF5pdKEAMtwYGVJ744DEDkffOpq3DVJtJGQIUAkKVVVBJi2YJPbtGqW3icNac47cRyAT3bEcd9biuAJKgXBpgxMzGOAuRiPy9tCTRCl3u9d7Q4QYQKYItCi39ByT7nOj/ANMVQAbCZUQcgTJEYE3ZxnEZgGdL1PcAdQMtAHVIzbE8kEDI6jkMMcgN30fsiyFmzkRIyLVAj+Q/Ye+iMNG0tk0I6UHidAmm+SQJgALnOCDE+2Ae8cat/wCHTXLVU8dP75z+x0Y3WwU5Ag9iAP7nVPw7bCizFcBiCSOJE8jtjEfc6YLHFmpqmGVrmFhRbeVrKLksFgEzMR+sGCTAmPf31zmnvSasBwepxLq2QZLu0SRwMA5GM5lr+rPEXp0uliGJjFpNonJntg/3wgopLxMlQfmLZOQAcY+R8xpKPpaFThbYJVujStMsgbAcyBASQQQJEEmenuDiOdXNvXqVVbzK3TDEhXVZNQs7XjBb0n3E2DE6EpWqKCUkdPUQZxlQx/h5t7HPzqerUIo2SqkMFZbYY8mWJM4wMcZmO+9kchMG18YKKaaGm6sStI1IUKgBLksCGVzgZwbpBkDWKNctSZ6xKsJsY3Hy0qd89TDssFwMk28kLX8QrAre5vDlhACspLNeCYBBuzGV/aNa0q5SXDkBXupyiliQWg3flggTBzjmBrwPksFmyYNpvaa1GUburUDgLbdcCQM4K25EAEggS0kROr31DX82gsMTNy3AASU4BzAJa2LSSYxoBTrCfMUAsDe8KfxA1pZQzEntPH5m9s392zvtVuABPUQxtABGACuO09XAZR3B0S+ndALOsEIEu8hSZwwY+WpKhCRggMCCZC5kmMfInrKbRSLNFwFQPAgUyoBWWJuIY/l4IAnOq+4rQoxd0tcC0tN0GYHSAYI95OcxrVqbIjL0sTbcWA6ZHSAWGD1duPtoSapFdpvGAADMaaGorqOHkMDU6mnquyAMROTGrG83rJg1Klr9D2iQrKKchkwcG3mMGLZB0IrOQyglLoeQbCoIJkAEQASAQJjJMdWpd67VkpsbU7ZkISF5JAgEhVFpPImIzrtWFmt0w1iHZC1ZLrCimKpUgFrL1I5IuAmOfvCX4oPxXJESzYtCRn+EYXHbtotsfEGLqrO0YutZoVSyiyO4tEQM5gnGh/i9EhyYPJUjOLcCLpxEHkxP21p5BasQtLHUSh5x/wAzrYMckfB7f+NRg62DRoKbUtGqZwY94wPbt8Ej9fk66F9GPG3HYSTPt7/38a57taBZgBmef6nt7ZxroPhJs2wmOI7CDywj9/8AYd9cLtISuQ3UKVbe+NF6pA9OAIJnvLYB4kfaJ7aObaihQXRfBMCOTHv865426UVCUQTBmWNs+/Ijief003eBfUCU0BLEl4kGAexgY4yMx3P21tz3f6pZ+O0BK/1J4jdUZYPSSOoz8cYIOBj4n7iKnEzmBIkz3H9I/lqTd1Te2I6pIJJyO0znn+eoUInIEZ9/n9cc66eU+xukBTUzJBgSYwB3GBIPTBMe/HzrwkmF6xeTBnqjuR8j9edbCoDMsFu9TW/DdhwOO2ee2tBXBADTHe0DssL8YM9pycmdeK6pTVvKBmYi0qoj0yTauZ6Zzj3PedWNtuygNM5VsGMSsGD6eeIniDI7irVmVKyYg2sAYnsAeRJkD2I1hWiVDEEyrKvfJjIMNmP/AHr3C4RYVui958sPdTEWBiRkjgGMst0Sf0GY1fp1mCjCrAAxIkwvAK/6kRMEGWBOhZ2wx1WqBcGjB7EAx3IMTAnGNb7PdgADEzliDPwOT0ggGYnJGRrvCwW2oTX6SvTJjmcZwcnOIzHA15HdQI9KsDEqcssRPsQpkfv21HucsCDMx37znJGZMnPuNaFTESDzgHiOTzAmP11kHuiUt6MgElQSYi7/ALjPIJ4/r8a87liD2xCyeB7SeM9v01gVYJgLGbZHAzET9+TnA1nzDOeq4mScgxOZwRyD+/215dpWqdSHECLPkgrLCRn5Jx/xqXxdZY8+7f8AU0e+fVImMwuqe3qG6T27QDmDAggyfk+320Q3NS6DiViTcJIKjv8AsOTrROyERTkBdY1ganrrmff/AH1qhFsRnsf3nQka1a2cAqZ78QTwZ7dtOm5qL/lr5i8ZXgD2nn4OljwPb5uggx0t/fye3tozuQwownMciIIyf3g6G7chDdylOrVF2Jge8T/LHPbUaMJ5j5/41pV5+ORrUnRbRKW5bXmPv/ftrQNrLvOvLqkarMk5J7/cmf66wX7jH27RrTnWyr8xry8pC09sn25n7akRoBn2AEQDjg/aRkjOobwfuf7n7k61JOJ9sdvtrtrlKdyxLewnBaYkk4k5zn/nUybglQAxlSSM4MxOJIOQO2R9tUif11uWgnvyM/y4/TXrXCFNuYOe/wD57mckkZ/b31VBznU1bck5PMQTmfuf0xqvOuWuhTirxbgiT/ffjW7bkgDGQc8ZI98cQYjVe/7a8G+2vWvUrC1x09ysQGyO/wA4ExjVynUMiOBMiTAzxIHxPcc/YDqb5g4Efv8AfVpdxJBkg/8Anvj7frrpKyQpK1PB4kxjE4z9p4+8612uykwQT9o/31nc1MCcrM4P2BHEj/jUu0rCckx7fH2n/fWSudkaKCkgiCT7T0gZ/mNa7ivdT6WPHPyef5x/LVOvu+IHT+b7+088EY1U3u9wRODMDmPf4B1gBZq0L3R6jqLW1QzrTWkYL//Z"/>
          <p:cNvSpPr>
            <a:spLocks noChangeAspect="1" noChangeArrowheads="1"/>
          </p:cNvSpPr>
          <p:nvPr/>
        </p:nvSpPr>
        <p:spPr bwMode="auto">
          <a:xfrm>
            <a:off x="155575" y="-1096963"/>
            <a:ext cx="1524000" cy="2286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http://upload.wikimedia.org/wikipedia/commons/thumb/0/06/PillarCoral.jpg/200px-PillarCor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533400"/>
            <a:ext cx="3200400" cy="4816602"/>
          </a:xfrm>
          <a:prstGeom prst="rect">
            <a:avLst/>
          </a:prstGeom>
          <a:noFill/>
        </p:spPr>
      </p:pic>
      <p:pic>
        <p:nvPicPr>
          <p:cNvPr id="1034" name="Picture 10" descr="http://oceanworld.tamu.edu/students/coral/images/coral_polyp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352800"/>
            <a:ext cx="4762500" cy="3190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Coral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508" name="Picture 4" descr="http://media-2.web.britannica.com/eb-media/94/26994-004-9E1DBF8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295400"/>
            <a:ext cx="5562600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Coral distribution and abundance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Range – equatorial region</a:t>
            </a:r>
          </a:p>
          <a:p>
            <a:r>
              <a:rPr lang="en-US" dirty="0" smtClean="0"/>
              <a:t>Temperature</a:t>
            </a:r>
          </a:p>
          <a:p>
            <a:pPr lvl="1"/>
            <a:r>
              <a:rPr lang="en-US" dirty="0" smtClean="0"/>
              <a:t>Mean water temperature must be above 18ºC</a:t>
            </a:r>
          </a:p>
          <a:p>
            <a:pPr lvl="1"/>
            <a:r>
              <a:rPr lang="en-US" dirty="0" smtClean="0"/>
              <a:t>Optimal temperature 23-25ºC</a:t>
            </a:r>
          </a:p>
          <a:p>
            <a:pPr lvl="1"/>
            <a:r>
              <a:rPr lang="en-US" dirty="0" smtClean="0"/>
              <a:t>Upwelling/currents west coast of Africa/S.A.</a:t>
            </a:r>
          </a:p>
          <a:p>
            <a:r>
              <a:rPr lang="en-US" dirty="0" smtClean="0"/>
              <a:t>Light</a:t>
            </a:r>
          </a:p>
          <a:p>
            <a:pPr lvl="1"/>
            <a:r>
              <a:rPr lang="en-US" dirty="0" smtClean="0"/>
              <a:t>Deepest 50-70m (1-2% surface light)</a:t>
            </a:r>
          </a:p>
          <a:p>
            <a:pPr lvl="1"/>
            <a:r>
              <a:rPr lang="en-US" dirty="0" smtClean="0"/>
              <a:t>Most not below 25m</a:t>
            </a:r>
          </a:p>
          <a:p>
            <a:pPr lvl="1"/>
            <a:r>
              <a:rPr lang="en-US" dirty="0" err="1" smtClean="0"/>
              <a:t>Zooxanthellae</a:t>
            </a:r>
            <a:r>
              <a:rPr lang="en-US" dirty="0" smtClean="0"/>
              <a:t> photosynthesis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Coral distribution and abundance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Salinity</a:t>
            </a:r>
          </a:p>
          <a:p>
            <a:pPr lvl="1"/>
            <a:r>
              <a:rPr lang="en-US" dirty="0" smtClean="0"/>
              <a:t>32-35 </a:t>
            </a:r>
            <a:r>
              <a:rPr lang="en-US" dirty="0" err="1" smtClean="0"/>
              <a:t>psu</a:t>
            </a:r>
            <a:endParaRPr lang="en-US" dirty="0" smtClean="0"/>
          </a:p>
          <a:p>
            <a:pPr lvl="1"/>
            <a:r>
              <a:rPr lang="en-US" dirty="0" smtClean="0"/>
              <a:t>Cannot tolerate brackish water</a:t>
            </a:r>
          </a:p>
          <a:p>
            <a:r>
              <a:rPr lang="en-US" dirty="0" smtClean="0"/>
              <a:t>Sedimentation</a:t>
            </a:r>
          </a:p>
          <a:p>
            <a:pPr lvl="1"/>
            <a:r>
              <a:rPr lang="en-US" dirty="0" smtClean="0"/>
              <a:t>Blocks light and prevents photosynthesis by </a:t>
            </a:r>
            <a:r>
              <a:rPr lang="en-US" dirty="0" err="1" smtClean="0"/>
              <a:t>zooxanthellae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Clogs the system of the coral polyp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Coral distribution and abundance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Wave action</a:t>
            </a:r>
          </a:p>
          <a:p>
            <a:pPr lvl="1"/>
            <a:r>
              <a:rPr lang="en-US" dirty="0" smtClean="0"/>
              <a:t>Medium</a:t>
            </a:r>
          </a:p>
          <a:p>
            <a:pPr lvl="1"/>
            <a:r>
              <a:rPr lang="en-US" dirty="0" smtClean="0"/>
              <a:t>Strong waves break coral</a:t>
            </a:r>
          </a:p>
          <a:p>
            <a:pPr lvl="1"/>
            <a:r>
              <a:rPr lang="en-US" dirty="0" smtClean="0"/>
              <a:t>Weak waves prevent food from entering the system</a:t>
            </a:r>
          </a:p>
          <a:p>
            <a:r>
              <a:rPr lang="en-US" dirty="0" smtClean="0"/>
              <a:t>Exposure to air</a:t>
            </a:r>
          </a:p>
          <a:p>
            <a:pPr lvl="1"/>
            <a:r>
              <a:rPr lang="en-US" dirty="0" smtClean="0"/>
              <a:t>Produce mucus to prevent drying</a:t>
            </a:r>
          </a:p>
          <a:p>
            <a:pPr lvl="1"/>
            <a:r>
              <a:rPr lang="en-US" dirty="0" smtClean="0"/>
              <a:t>Only works for 1-2 hours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Coral distribution and abundance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Chemical reaction</a:t>
            </a:r>
          </a:p>
          <a:p>
            <a:pPr lvl="1"/>
            <a:r>
              <a:rPr lang="en-US" dirty="0" smtClean="0"/>
              <a:t>Reactant </a:t>
            </a:r>
            <a:r>
              <a:rPr lang="en-US" dirty="0" smtClean="0">
                <a:sym typeface="Wingdings" pitchFamily="2" charset="2"/>
              </a:rPr>
              <a:t>Products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Chatelier's</a:t>
            </a:r>
            <a:r>
              <a:rPr lang="en-US" dirty="0" smtClean="0"/>
              <a:t> Principle </a:t>
            </a:r>
          </a:p>
          <a:p>
            <a:pPr lvl="1"/>
            <a:r>
              <a:rPr lang="en-US" dirty="0" smtClean="0"/>
              <a:t>Reactant </a:t>
            </a:r>
            <a:r>
              <a:rPr lang="en-US" dirty="0" smtClean="0">
                <a:sym typeface="Wingdings" pitchFamily="2" charset="2"/>
              </a:rPr>
              <a:t> Products</a:t>
            </a:r>
            <a:endParaRPr lang="en-US" dirty="0" smtClean="0"/>
          </a:p>
          <a:p>
            <a:r>
              <a:rPr lang="en-US" dirty="0" smtClean="0"/>
              <a:t>Acidification</a:t>
            </a:r>
          </a:p>
          <a:p>
            <a:pPr lvl="1"/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 smtClean="0"/>
              <a:t>O </a:t>
            </a:r>
            <a:r>
              <a:rPr lang="en-US" dirty="0" smtClean="0">
                <a:sym typeface="Wingdings" pitchFamily="2" charset="2"/>
              </a:rPr>
              <a:t> 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CO</a:t>
            </a:r>
            <a:r>
              <a:rPr lang="en-US" baseline="-25000" dirty="0" smtClean="0">
                <a:sym typeface="Wingdings" pitchFamily="2" charset="2"/>
              </a:rPr>
              <a:t>3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CO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en-US" dirty="0" smtClean="0">
                <a:sym typeface="Wingdings" pitchFamily="2" charset="2"/>
              </a:rPr>
              <a:t>  H</a:t>
            </a:r>
            <a:r>
              <a:rPr lang="en-US" baseline="30000" dirty="0" smtClean="0">
                <a:sym typeface="Wingdings" pitchFamily="2" charset="2"/>
              </a:rPr>
              <a:t>+</a:t>
            </a:r>
            <a:r>
              <a:rPr lang="en-US" dirty="0" smtClean="0">
                <a:sym typeface="Wingdings" pitchFamily="2" charset="2"/>
              </a:rPr>
              <a:t> + HCO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en-US" baseline="30000" dirty="0" smtClean="0">
                <a:sym typeface="Wingdings" pitchFamily="2" charset="2"/>
              </a:rPr>
              <a:t>-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CaCO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en-US" dirty="0" smtClean="0">
                <a:sym typeface="Wingdings" pitchFamily="2" charset="2"/>
              </a:rPr>
              <a:t>  Ca</a:t>
            </a:r>
            <a:r>
              <a:rPr lang="en-US" baseline="30000" dirty="0" smtClean="0">
                <a:sym typeface="Wingdings" pitchFamily="2" charset="2"/>
              </a:rPr>
              <a:t>2+</a:t>
            </a:r>
            <a:r>
              <a:rPr lang="en-US" dirty="0" smtClean="0">
                <a:sym typeface="Wingdings" pitchFamily="2" charset="2"/>
              </a:rPr>
              <a:t> + CO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en-US" baseline="30000" dirty="0" smtClean="0">
                <a:sym typeface="Wingdings" pitchFamily="2" charset="2"/>
              </a:rPr>
              <a:t>2-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urved Left Arrow 3"/>
          <p:cNvSpPr/>
          <p:nvPr/>
        </p:nvSpPr>
        <p:spPr>
          <a:xfrm>
            <a:off x="5638800" y="4267200"/>
            <a:ext cx="304800" cy="762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505200" y="4648200"/>
            <a:ext cx="685800" cy="457200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2326874">
            <a:off x="3941677" y="4967749"/>
            <a:ext cx="881232" cy="457200"/>
          </a:xfrm>
          <a:prstGeom prst="rightArrow">
            <a:avLst>
              <a:gd name="adj1" fmla="val 2575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172200" y="1295400"/>
            <a:ext cx="2971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 Carbon dioxide and water react to form Carbonic Acid.</a:t>
            </a:r>
          </a:p>
          <a:p>
            <a:r>
              <a:rPr lang="en-US" sz="2400" dirty="0" smtClean="0"/>
              <a:t>2. Calcium Carbonate dissociates to form calcium ions and carbonate.  </a:t>
            </a:r>
          </a:p>
          <a:p>
            <a:r>
              <a:rPr lang="en-US" sz="2400" dirty="0" smtClean="0"/>
              <a:t>3. The carbonate then joins the extra hydrogen ion to form Carbonic Acid.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7" grpId="0" animBg="1"/>
      <p:bldP spid="10" grpId="0" animBg="1"/>
      <p:bldP spid="11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257</TotalTime>
  <Words>327</Words>
  <Application>Microsoft Office PowerPoint</Application>
  <PresentationFormat>On-screen Show (4:3)</PresentationFormat>
  <Paragraphs>88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Solstice</vt:lpstr>
      <vt:lpstr>Photic Zone</vt:lpstr>
      <vt:lpstr>Ocean Overview  pg 3-19</vt:lpstr>
      <vt:lpstr>Corals pg 14-27</vt:lpstr>
      <vt:lpstr>Coral structure</vt:lpstr>
      <vt:lpstr>Coral Structure</vt:lpstr>
      <vt:lpstr>Coral distribution and abundance</vt:lpstr>
      <vt:lpstr>Coral distribution and abundance</vt:lpstr>
      <vt:lpstr>Coral distribution and abundance</vt:lpstr>
      <vt:lpstr>Coral distribution and abundance</vt:lpstr>
      <vt:lpstr>Coral bleaching</vt:lpstr>
      <vt:lpstr>Slide 11</vt:lpstr>
      <vt:lpstr>Intertidal Communities</vt:lpstr>
      <vt:lpstr>Intertidal Communities </vt:lpstr>
      <vt:lpstr>Intertidal Communities</vt:lpstr>
      <vt:lpstr>Inertial Communities – PNW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Ocean Systems</dc:title>
  <dc:creator>Matthew Lonsdale</dc:creator>
  <cp:lastModifiedBy>Matthew Lonsdale</cp:lastModifiedBy>
  <cp:revision>34</cp:revision>
  <dcterms:created xsi:type="dcterms:W3CDTF">2012-09-04T20:54:37Z</dcterms:created>
  <dcterms:modified xsi:type="dcterms:W3CDTF">2013-09-13T18:40:42Z</dcterms:modified>
</cp:coreProperties>
</file>