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90" r:id="rId2"/>
    <p:sldId id="374" r:id="rId3"/>
    <p:sldId id="375" r:id="rId4"/>
    <p:sldId id="259" r:id="rId5"/>
    <p:sldId id="292" r:id="rId6"/>
    <p:sldId id="261" r:id="rId7"/>
    <p:sldId id="369" r:id="rId8"/>
    <p:sldId id="370" r:id="rId9"/>
    <p:sldId id="367" r:id="rId10"/>
    <p:sldId id="264" r:id="rId11"/>
    <p:sldId id="274" r:id="rId12"/>
    <p:sldId id="359" r:id="rId13"/>
    <p:sldId id="365" r:id="rId14"/>
    <p:sldId id="268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CC0000"/>
    <a:srgbClr val="993300"/>
    <a:srgbClr val="FC02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4" autoAdjust="0"/>
    <p:restoredTop sz="86308" autoAdjust="0"/>
  </p:normalViewPr>
  <p:slideViewPr>
    <p:cSldViewPr>
      <p:cViewPr varScale="1">
        <p:scale>
          <a:sx n="63" d="100"/>
          <a:sy n="63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25620D-EF41-4425-84B6-60634A75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8FC465-8A88-4AAE-BC30-700EAC2C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FAC42-ED65-4DB1-968B-2128D1781A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3581F-FF74-4C9C-A01B-F5FCF61B5BE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B5D1F-1652-4641-852E-A87BFF89459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39FC0-0140-4EFF-BEDB-85442FDC39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E7192-78B2-427E-9230-D31C0C352FF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A508D-8C63-4381-80CB-59976D83B5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6810E-A4FB-49FF-8548-FC6EA9980FD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0AC96-7063-435D-9DBD-EF055B0D0FC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5697A-75CF-470F-8FE6-63401FCB8ED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58C284-2EBD-47B3-AB49-89C2081D2D2E}" type="slidenum">
              <a:rPr lang="en-US" sz="1200">
                <a:latin typeface="Arial Black" pitchFamily="34" charset="0"/>
              </a:rPr>
              <a:pPr algn="r"/>
              <a:t>7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9AE318-0FA8-4B62-8C9F-2534981C79ED}" type="slidenum">
              <a:rPr lang="en-US" sz="1200">
                <a:latin typeface="Arial Black" pitchFamily="34" charset="0"/>
              </a:rPr>
              <a:pPr algn="r"/>
              <a:t>8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C0D21-D08F-48EA-8668-FB30B70A199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BD7B0-D03F-49E6-BF6B-5EE8520ACB4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pic>
        <p:nvPicPr>
          <p:cNvPr id="5" name="Picture 8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ABD1605-EC4A-42AE-B64C-F5091C9FA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25E1F-82CC-4E96-8286-32D269D1BA6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A4AD-92FE-4913-B764-2C10F0B4D2E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A4B63-E4D4-4B9C-8051-4B01F8297AC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5CF9-8B0A-46EE-86EB-82B5D785ACD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A11F-B2B9-4FCF-90F8-CCF3F9FC43D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EC64-6366-428A-AFDD-3F176378B3A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FF09-9679-4B62-B380-34BEDC5E479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C973-0049-4A78-B7AF-0CD16398C1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15DD-0DF7-4C27-92DC-75DD4E251C7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4550-7BCB-4BDC-8213-82C34D0C658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17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17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D05C38-814A-48F1-8DA4-B3FE44F8E07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03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1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1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E61D6-B804-4119-9E65-0FBF699BCBAA}" type="slidenum">
              <a:rPr lang="en-US" smtClean="0"/>
              <a:pPr/>
              <a:t>1</a:t>
            </a:fld>
            <a:endParaRPr 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7 Themes of Biology </a:t>
            </a:r>
          </a:p>
        </p:txBody>
      </p:sp>
      <p:pic>
        <p:nvPicPr>
          <p:cNvPr id="3076" name="Picture 8" descr="2518145530_a93b8d4d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505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h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432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213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Also called the characteristics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E5379F-D59A-4E6B-8A7F-B4F61626FAE4}" type="slidenum">
              <a:rPr lang="en-US" smtClean="0"/>
              <a:pPr/>
              <a:t>10</a:t>
            </a:fld>
            <a:endParaRPr lang="en-US" sz="140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  Metabolism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latin typeface="Arial" charset="0"/>
              </a:rPr>
              <a:t>Life requires a constant supply of</a:t>
            </a:r>
            <a:r>
              <a:rPr lang="en-US" sz="2400" b="1" smtClean="0">
                <a:solidFill>
                  <a:srgbClr val="FC0208"/>
                </a:solidFill>
                <a:latin typeface="Arial" charset="0"/>
              </a:rPr>
              <a:t> energy</a:t>
            </a:r>
            <a:r>
              <a:rPr lang="en-US" sz="2400" b="1" smtClean="0">
                <a:latin typeface="Arial" charset="0"/>
              </a:rPr>
              <a:t> to maintain their orderly state</a:t>
            </a:r>
          </a:p>
          <a:p>
            <a:pPr eaLnBrk="1" hangingPunct="1">
              <a:defRPr/>
            </a:pPr>
            <a:r>
              <a:rPr lang="en-US" sz="2400" b="1" smtClean="0">
                <a:latin typeface="Arial" charset="0"/>
              </a:rPr>
              <a:t>We use energy in a process called </a:t>
            </a:r>
            <a:r>
              <a:rPr lang="en-US" sz="2400" b="1" smtClean="0">
                <a:solidFill>
                  <a:srgbClr val="FC02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metabolism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en-US" sz="2400" b="1" smtClean="0"/>
          </a:p>
        </p:txBody>
      </p:sp>
      <p:pic>
        <p:nvPicPr>
          <p:cNvPr id="10245" name="Picture 9" descr="Image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60198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695DE-1E0A-4E76-A91A-8D9477B85C1D}" type="slidenum">
              <a:rPr lang="en-US" smtClean="0"/>
              <a:pPr/>
              <a:t>11</a:t>
            </a:fld>
            <a:endParaRPr lang="en-US" sz="140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685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540250"/>
          </a:xfrm>
        </p:spPr>
        <p:txBody>
          <a:bodyPr/>
          <a:lstStyle/>
          <a:p>
            <a:pPr eaLnBrk="1" hangingPunct="1"/>
            <a:r>
              <a:rPr lang="en-US" sz="3000" b="1" smtClean="0">
                <a:latin typeface="Arial" charset="0"/>
              </a:rPr>
              <a:t>ALL energy comes from the </a:t>
            </a:r>
            <a:r>
              <a:rPr lang="en-US" sz="3000" b="1" smtClean="0">
                <a:solidFill>
                  <a:srgbClr val="FC0208"/>
                </a:solidFill>
                <a:latin typeface="Arial" charset="0"/>
              </a:rPr>
              <a:t>SUN</a:t>
            </a:r>
            <a:r>
              <a:rPr lang="en-US" sz="3000" b="1" smtClean="0">
                <a:latin typeface="Arial" charset="0"/>
              </a:rPr>
              <a:t> (directly or indirectly)</a:t>
            </a:r>
          </a:p>
          <a:p>
            <a:pPr eaLnBrk="1" hangingPunct="1"/>
            <a:r>
              <a:rPr lang="en-US" sz="3000" b="1" smtClean="0">
                <a:solidFill>
                  <a:srgbClr val="FC0208"/>
                </a:solidFill>
                <a:latin typeface="Arial" charset="0"/>
              </a:rPr>
              <a:t>Photosynthesis</a:t>
            </a:r>
            <a:endParaRPr lang="en-US" sz="30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477E4-CF0F-45AB-BBD0-8F65C0FA8475}" type="slidenum">
              <a:rPr lang="en-US" smtClean="0"/>
              <a:pPr/>
              <a:t>12</a:t>
            </a:fld>
            <a:endParaRPr lang="en-US" sz="1400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  Homeostasis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3733800" cy="4311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</a:rPr>
              <a:t>Organisms must maintain very stable internal conditions -</a:t>
            </a:r>
            <a:r>
              <a:rPr lang="en-US" sz="2800" b="1" smtClean="0">
                <a:latin typeface="Arial" charset="0"/>
              </a:rPr>
              <a:t> </a:t>
            </a:r>
            <a:r>
              <a:rPr lang="en-US" sz="2800" b="1" smtClean="0">
                <a:solidFill>
                  <a:srgbClr val="FC0208"/>
                </a:solidFill>
                <a:latin typeface="Arial" charset="0"/>
              </a:rPr>
              <a:t>HOMEOSTASIS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C0208"/>
                </a:solidFill>
                <a:latin typeface="Arial" charset="0"/>
              </a:rPr>
              <a:t>Temperature, water content, chemical content</a:t>
            </a:r>
            <a:r>
              <a:rPr lang="en-US" sz="2800" b="1" dirty="0" smtClean="0">
                <a:latin typeface="Arial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etc. must be maintained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4343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f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mtClean="0"/>
              <a:t>Responsiveness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The ability to respond to stimuli is essential to maintaining </a:t>
            </a:r>
            <a:r>
              <a:rPr lang="en-US" sz="2800" b="1" smtClean="0">
                <a:solidFill>
                  <a:srgbClr val="FC0208"/>
                </a:solidFill>
                <a:latin typeface="Arial" charset="0"/>
              </a:rPr>
              <a:t>Homeostasis</a:t>
            </a:r>
            <a:r>
              <a:rPr lang="en-US" sz="2800" smtClean="0">
                <a:solidFill>
                  <a:srgbClr val="FC0208"/>
                </a:solidFill>
                <a:latin typeface="Arial" charset="0"/>
              </a:rPr>
              <a:t>.</a:t>
            </a:r>
            <a:r>
              <a:rPr lang="en-US" sz="280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Common </a:t>
            </a:r>
            <a:r>
              <a:rPr lang="en-US" sz="2800" smtClean="0">
                <a:solidFill>
                  <a:srgbClr val="FC0208"/>
                </a:solidFill>
                <a:latin typeface="Arial" charset="0"/>
              </a:rPr>
              <a:t>stimuli</a:t>
            </a:r>
            <a:r>
              <a:rPr lang="en-US" sz="2800" smtClean="0">
                <a:latin typeface="Arial" charset="0"/>
              </a:rPr>
              <a:t> are heat, cold, light, sound, movement, touch, and of course other organisms.</a:t>
            </a:r>
            <a:r>
              <a:rPr lang="en-US" sz="2800" smtClean="0"/>
              <a:t> </a:t>
            </a:r>
          </a:p>
        </p:txBody>
      </p:sp>
      <p:pic>
        <p:nvPicPr>
          <p:cNvPr id="13316" name="Picture 6" descr="Imag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24200"/>
            <a:ext cx="2697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refl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85800"/>
            <a:ext cx="3124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89466A-A745-4DE6-B235-484D933AC6B0}" type="slidenum">
              <a:rPr lang="en-US" smtClean="0"/>
              <a:pPr/>
              <a:t>14</a:t>
            </a:fld>
            <a:endParaRPr lang="en-US" sz="14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  Heredity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4648200" cy="46164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Genetic Information in</a:t>
            </a:r>
            <a:r>
              <a:rPr lang="en-US" b="1" smtClean="0">
                <a:latin typeface="Arial" charset="0"/>
              </a:rPr>
              <a:t> </a:t>
            </a:r>
            <a:r>
              <a:rPr lang="en-US" b="1" smtClean="0">
                <a:solidFill>
                  <a:srgbClr val="FC0208"/>
                </a:solidFill>
                <a:latin typeface="Arial" charset="0"/>
              </a:rPr>
              <a:t>all cells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DNA contains instructions for traits -</a:t>
            </a:r>
            <a:r>
              <a:rPr lang="en-US" b="1" smtClean="0">
                <a:latin typeface="Arial" charset="0"/>
              </a:rPr>
              <a:t> </a:t>
            </a:r>
            <a:r>
              <a:rPr lang="en-US" b="1" smtClean="0">
                <a:solidFill>
                  <a:srgbClr val="FC0208"/>
                </a:solidFill>
                <a:latin typeface="Arial" charset="0"/>
              </a:rPr>
              <a:t>GENES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324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803ED-5836-4E96-8197-21C4D0B0A4EE}" type="slidenum">
              <a:rPr lang="en-US" smtClean="0"/>
              <a:pPr/>
              <a:t>15</a:t>
            </a:fld>
            <a:endParaRPr lang="en-US" sz="14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6.  Evolution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419600" cy="47244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Groups Of Organisms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(not individuals) change over time in order to survive changing environments.</a:t>
            </a:r>
          </a:p>
          <a:p>
            <a:pPr>
              <a:defRPr/>
            </a:pP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Fossil records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show changes in groups of organisms</a:t>
            </a:r>
          </a:p>
          <a:p>
            <a:pPr eaLnBrk="1" hangingPunct="1">
              <a:defRPr/>
            </a:pPr>
            <a:endParaRPr lang="en-US" sz="28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5" name="Picture 9" descr="Image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6576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science_dino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2004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62AB8-9326-4E9A-BFFB-F8AA5561B054}" type="slidenum">
              <a:rPr lang="en-US" smtClean="0"/>
              <a:pPr/>
              <a:t>16</a:t>
            </a:fld>
            <a:endParaRPr lang="en-US" sz="140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 Interdependence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5105400" cy="502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Interaction of organisms with one another and with their environment -</a:t>
            </a:r>
            <a:r>
              <a:rPr lang="en-US" b="1" smtClean="0">
                <a:solidFill>
                  <a:srgbClr val="FC0208"/>
                </a:solidFill>
                <a:latin typeface="Arial" charset="0"/>
              </a:rPr>
              <a:t>ECOLOGY</a:t>
            </a:r>
          </a:p>
          <a:p>
            <a:pPr eaLnBrk="1" hangingPunct="1"/>
            <a:r>
              <a:rPr lang="en-US" b="1" smtClean="0">
                <a:solidFill>
                  <a:srgbClr val="FC0208"/>
                </a:solidFill>
                <a:latin typeface="Arial" charset="0"/>
              </a:rPr>
              <a:t>Insects</a:t>
            </a:r>
            <a:r>
              <a:rPr lang="en-US" b="1" smtClean="0">
                <a:latin typeface="Arial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depend on</a:t>
            </a:r>
            <a:r>
              <a:rPr lang="en-US" b="1" smtClean="0">
                <a:latin typeface="Arial" charset="0"/>
              </a:rPr>
              <a:t> </a:t>
            </a:r>
            <a:r>
              <a:rPr lang="en-US" b="1" smtClean="0">
                <a:solidFill>
                  <a:srgbClr val="FC0208"/>
                </a:solidFill>
                <a:latin typeface="Arial" charset="0"/>
              </a:rPr>
              <a:t>flowers</a:t>
            </a:r>
            <a:r>
              <a:rPr lang="en-US" b="1" smtClean="0">
                <a:latin typeface="Arial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for food &amp; pollination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Biology – The Study of Life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C73D6-7F3D-4D68-AB4F-FB19E23239BE}" type="slidenum">
              <a:rPr lang="en-US" smtClean="0"/>
              <a:pPr/>
              <a:t>2</a:t>
            </a:fld>
            <a:endParaRPr lang="en-US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382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Life arose more than </a:t>
            </a:r>
            <a:r>
              <a:rPr lang="en-US" sz="2800" b="1" dirty="0" smtClean="0">
                <a:solidFill>
                  <a:srgbClr val="FC0208"/>
                </a:solidFill>
                <a:latin typeface="Arial" charset="0"/>
              </a:rPr>
              <a:t>3.5 billion years ago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First organisms were </a:t>
            </a:r>
            <a:r>
              <a:rPr lang="en-US" sz="2800" b="1" dirty="0" smtClean="0">
                <a:solidFill>
                  <a:srgbClr val="FC0208"/>
                </a:solidFill>
                <a:latin typeface="Arial" charset="0"/>
              </a:rPr>
              <a:t>single celled </a:t>
            </a:r>
            <a:r>
              <a:rPr lang="en-US" sz="2800" b="1" dirty="0" smtClean="0">
                <a:latin typeface="Arial" charset="0"/>
              </a:rPr>
              <a:t>prokaryotes 	</a:t>
            </a:r>
          </a:p>
        </p:txBody>
      </p:sp>
      <p:pic>
        <p:nvPicPr>
          <p:cNvPr id="4101" name="Picture 9" descr="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Themes of Biology </a:t>
            </a:r>
            <a:r>
              <a:rPr lang="en-US" dirty="0" smtClean="0"/>
              <a:t>Chart </a:t>
            </a:r>
            <a:r>
              <a:rPr lang="en-US" sz="3000" dirty="0" smtClean="0"/>
              <a:t>(pg 7-9)</a:t>
            </a:r>
            <a:endParaRPr lang="en-US" sz="3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7924800" cy="548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035"/>
                <a:gridCol w="3825765"/>
              </a:tblGrid>
              <a:tr h="699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1.  Cell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Structure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and Function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Reproduction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Metabolism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2800" baseline="0" smtClean="0">
                          <a:solidFill>
                            <a:schemeClr val="tx1"/>
                          </a:solidFill>
                        </a:rPr>
                        <a:t> Homeostasis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5.  Heredity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6.  Evolution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2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7.  Interdependence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26114-1DA9-4560-B34C-A6C3C1C1DC6A}" type="slidenum">
              <a:rPr lang="en-US" smtClean="0"/>
              <a:pPr/>
              <a:t>4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 Cell Structure and Function</a:t>
            </a:r>
          </a:p>
        </p:txBody>
      </p:sp>
      <p:pic>
        <p:nvPicPr>
          <p:cNvPr id="4100" name="Picture 11" descr="specialised1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791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75BA6-0E46-4CD4-B73D-334934E757D4}" type="slidenum">
              <a:rPr lang="en-US" smtClean="0"/>
              <a:pPr/>
              <a:t>5</a:t>
            </a:fld>
            <a:endParaRPr lang="en-US" sz="14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Cells lead to Organization</a:t>
            </a:r>
          </a:p>
        </p:txBody>
      </p:sp>
      <p:pic>
        <p:nvPicPr>
          <p:cNvPr id="5124" name="Picture 11" descr="dwa5%20tiss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096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4A28B-24E1-4404-B153-8E9493BB91B3}" type="slidenum">
              <a:rPr lang="en-US" smtClean="0"/>
              <a:pPr/>
              <a:t>6</a:t>
            </a:fld>
            <a:endParaRPr lang="en-US" sz="14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6294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AAB6DD-7E84-4539-AF25-AC1A0B1E5A34}" type="slidenum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7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Sexual Reproduction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981200"/>
            <a:ext cx="3962400" cy="4267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Involves 2 parents</a:t>
            </a:r>
          </a:p>
          <a:p>
            <a:pPr marL="609600" indent="-609600" eaLnBrk="1" hangingPunct="1"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Egg fertilized by sperm to make a ZYGOTE</a:t>
            </a:r>
          </a:p>
          <a:p>
            <a:pPr marL="609600" indent="-609600" eaLnBrk="1" hangingPunct="1"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Offspring DIFFERENT from parents</a:t>
            </a:r>
          </a:p>
          <a:p>
            <a:pPr marL="609600" indent="-609600" eaLnBrk="1" hangingPunct="1">
              <a:defRPr/>
            </a:pPr>
            <a:endParaRPr lang="en-US" sz="4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173" name="Picture 7" descr="weasley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97075"/>
            <a:ext cx="39624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762000" y="1752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1" charset="2"/>
              <a:buChar char="n"/>
            </a:pPr>
            <a:endParaRPr lang="en-US" sz="2800" b="1">
              <a:solidFill>
                <a:srgbClr val="FC0208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4CD4F93-BA0A-45C6-B1D5-9057D92964B3}" type="slidenum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Asexual Reproduction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981200"/>
            <a:ext cx="41148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Involves a single organism or cell</a:t>
            </a:r>
          </a:p>
          <a:p>
            <a:pPr marL="609600" indent="-609600" eaLnBrk="1" hangingPunct="1"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 divides</a:t>
            </a:r>
          </a:p>
          <a:p>
            <a:pPr marL="609600" indent="-609600" eaLnBrk="1" hangingPunct="1"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Offspring IDENTICAL to parent</a:t>
            </a:r>
            <a:endParaRPr lang="en-US" sz="4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197" name="Picture 6" descr="Slid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762000"/>
          </a:xfrm>
        </p:spPr>
        <p:txBody>
          <a:bodyPr/>
          <a:lstStyle/>
          <a:p>
            <a:r>
              <a:rPr lang="en-US" sz="3200" smtClean="0">
                <a:latin typeface="Arial" charset="0"/>
              </a:rPr>
              <a:t>Reproduction allows for </a:t>
            </a:r>
            <a:r>
              <a:rPr lang="en-US" sz="3200" b="1" i="1" u="sng" smtClean="0">
                <a:latin typeface="Arial" charset="0"/>
              </a:rPr>
              <a:t>growth</a:t>
            </a:r>
            <a:r>
              <a:rPr lang="en-US" sz="3200" smtClean="0">
                <a:latin typeface="Arial" charset="0"/>
              </a:rPr>
              <a:t> and </a:t>
            </a:r>
            <a:r>
              <a:rPr lang="en-US" sz="3200" b="1" i="1" u="sng" smtClean="0">
                <a:latin typeface="Arial" charset="0"/>
              </a:rPr>
              <a:t>development</a:t>
            </a:r>
            <a:br>
              <a:rPr lang="en-US" sz="3200" b="1" i="1" u="sng" smtClean="0">
                <a:latin typeface="Arial" charset="0"/>
              </a:rPr>
            </a:br>
            <a:endParaRPr lang="en-US" sz="3200" b="1" i="1" u="sng" smtClean="0">
              <a:latin typeface="Arial" charset="0"/>
            </a:endParaRPr>
          </a:p>
        </p:txBody>
      </p:sp>
      <p:pic>
        <p:nvPicPr>
          <p:cNvPr id="9219" name="Picture 6" descr="bellfrog_il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42672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butterfly-h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1081</TotalTime>
  <Words>298</Words>
  <Application>Microsoft Office PowerPoint</Application>
  <PresentationFormat>On-screen Show (4:3)</PresentationFormat>
  <Paragraphs>74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Nature</vt:lpstr>
      <vt:lpstr>7 Themes of Biology </vt:lpstr>
      <vt:lpstr>Biology – The Study of Life</vt:lpstr>
      <vt:lpstr>Themes of Biology Chart (pg 7-9)</vt:lpstr>
      <vt:lpstr>1.  Cell Structure and Function</vt:lpstr>
      <vt:lpstr>Cells lead to Organization</vt:lpstr>
      <vt:lpstr>2.  Reproduction</vt:lpstr>
      <vt:lpstr>Sexual Reproduction</vt:lpstr>
      <vt:lpstr>Asexual Reproduction</vt:lpstr>
      <vt:lpstr>Reproduction allows for growth and development </vt:lpstr>
      <vt:lpstr>3.  Metabolism</vt:lpstr>
      <vt:lpstr>Energy</vt:lpstr>
      <vt:lpstr>4.   Homeostasis</vt:lpstr>
      <vt:lpstr>Responsiveness </vt:lpstr>
      <vt:lpstr>5.  Heredity</vt:lpstr>
      <vt:lpstr>6.  Evolution</vt:lpstr>
      <vt:lpstr>7.  Interdependence</vt:lpstr>
    </vt:vector>
  </TitlesOfParts>
  <Company>Stuttgart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The Science of Life</dc:title>
  <dc:creator>Cheryl Massengale</dc:creator>
  <cp:lastModifiedBy>Matt Lonsdale</cp:lastModifiedBy>
  <cp:revision>58</cp:revision>
  <cp:lastPrinted>2005-08-23T20:20:09Z</cp:lastPrinted>
  <dcterms:created xsi:type="dcterms:W3CDTF">2002-06-11T16:53:09Z</dcterms:created>
  <dcterms:modified xsi:type="dcterms:W3CDTF">2013-09-05T23:34:09Z</dcterms:modified>
</cp:coreProperties>
</file>